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7" r:id="rId2"/>
  </p:sldMasterIdLst>
  <p:notesMasterIdLst>
    <p:notesMasterId r:id="rId8"/>
  </p:notesMasterIdLst>
  <p:handoutMasterIdLst>
    <p:handoutMasterId r:id="rId9"/>
  </p:handoutMasterIdLst>
  <p:sldIdLst>
    <p:sldId id="280" r:id="rId3"/>
    <p:sldId id="287" r:id="rId4"/>
    <p:sldId id="285" r:id="rId5"/>
    <p:sldId id="288" r:id="rId6"/>
    <p:sldId id="289" r:id="rId7"/>
  </p:sldIdLst>
  <p:sldSz cx="10058400" cy="7772400"/>
  <p:notesSz cx="6858000" cy="9144000"/>
  <p:defaultTextStyle>
    <a:defPPr>
      <a:defRPr lang="en-US"/>
    </a:defPPr>
    <a:lvl1pPr algn="l" defTabSz="376356" rtl="0" fontAlgn="base">
      <a:spcBef>
        <a:spcPct val="0"/>
      </a:spcBef>
      <a:spcAft>
        <a:spcPct val="0"/>
      </a:spcAft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376356" indent="-37635" algn="l" defTabSz="376356" rtl="0" fontAlgn="base">
      <a:spcBef>
        <a:spcPct val="0"/>
      </a:spcBef>
      <a:spcAft>
        <a:spcPct val="0"/>
      </a:spcAft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753888" indent="-76448" algn="l" defTabSz="376356" rtl="0" fontAlgn="base">
      <a:spcBef>
        <a:spcPct val="0"/>
      </a:spcBef>
      <a:spcAft>
        <a:spcPct val="0"/>
      </a:spcAft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131418" indent="-115259" algn="l" defTabSz="376356" rtl="0" fontAlgn="base">
      <a:spcBef>
        <a:spcPct val="0"/>
      </a:spcBef>
      <a:spcAft>
        <a:spcPct val="0"/>
      </a:spcAft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508949" indent="-154072" algn="l" defTabSz="376356" rtl="0" fontAlgn="base">
      <a:spcBef>
        <a:spcPct val="0"/>
      </a:spcBef>
      <a:spcAft>
        <a:spcPct val="0"/>
      </a:spcAft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1693599" algn="l" defTabSz="338720" rtl="0" eaLnBrk="1" latinLnBrk="0" hangingPunct="1"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032318" algn="l" defTabSz="338720" rtl="0" eaLnBrk="1" latinLnBrk="0" hangingPunct="1"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2371038" algn="l" defTabSz="338720" rtl="0" eaLnBrk="1" latinLnBrk="0" hangingPunct="1"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2709759" algn="l" defTabSz="338720" rtl="0" eaLnBrk="1" latinLnBrk="0" hangingPunct="1">
      <a:defRPr sz="148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-515" userDrawn="1">
          <p15:clr>
            <a:srgbClr val="A4A3A4"/>
          </p15:clr>
        </p15:guide>
        <p15:guide id="2" orient="horz" pos="5094" userDrawn="1">
          <p15:clr>
            <a:srgbClr val="A4A3A4"/>
          </p15:clr>
        </p15:guide>
        <p15:guide id="3" orient="horz" pos="579" userDrawn="1">
          <p15:clr>
            <a:srgbClr val="A4A3A4"/>
          </p15:clr>
        </p15:guide>
        <p15:guide id="4" pos="1750" userDrawn="1">
          <p15:clr>
            <a:srgbClr val="A4A3A4"/>
          </p15:clr>
        </p15:guide>
        <p15:guide id="5" pos="5273" userDrawn="1">
          <p15:clr>
            <a:srgbClr val="A4A3A4"/>
          </p15:clr>
        </p15:guide>
        <p15:guide id="6" pos="2209" userDrawn="1">
          <p15:clr>
            <a:srgbClr val="A4A3A4"/>
          </p15:clr>
        </p15:guide>
        <p15:guide id="7" pos="2360" userDrawn="1">
          <p15:clr>
            <a:srgbClr val="A4A3A4"/>
          </p15:clr>
        </p15:guide>
        <p15:guide id="8" pos="2819" userDrawn="1">
          <p15:clr>
            <a:srgbClr val="A4A3A4"/>
          </p15:clr>
        </p15:guide>
        <p15:guide id="9" pos="2969" userDrawn="1">
          <p15:clr>
            <a:srgbClr val="A4A3A4"/>
          </p15:clr>
        </p15:guide>
        <p15:guide id="10" pos="4816" userDrawn="1">
          <p15:clr>
            <a:srgbClr val="A4A3A4"/>
          </p15:clr>
        </p15:guide>
        <p15:guide id="11" pos="4656" userDrawn="1">
          <p15:clr>
            <a:srgbClr val="A4A3A4"/>
          </p15:clr>
        </p15:guide>
        <p15:guide id="12" pos="4214" userDrawn="1">
          <p15:clr>
            <a:srgbClr val="A4A3A4"/>
          </p15:clr>
        </p15:guide>
        <p15:guide id="13" pos="4071" userDrawn="1">
          <p15:clr>
            <a:srgbClr val="A4A3A4"/>
          </p15:clr>
        </p15:guide>
        <p15:guide id="14" pos="3596" userDrawn="1">
          <p15:clr>
            <a:srgbClr val="A4A3A4"/>
          </p15:clr>
        </p15:guide>
        <p15:guide id="15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A8E"/>
    <a:srgbClr val="003B5C"/>
    <a:srgbClr val="00CCE2"/>
    <a:srgbClr val="F8F8F8"/>
    <a:srgbClr val="009CAC"/>
    <a:srgbClr val="00E6FE"/>
    <a:srgbClr val="00C1D5"/>
    <a:srgbClr val="164C78"/>
    <a:srgbClr val="113A5B"/>
    <a:srgbClr val="DE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 autoAdjust="0"/>
    <p:restoredTop sz="95417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764" y="108"/>
      </p:cViewPr>
      <p:guideLst>
        <p:guide orient="horz" pos="-515"/>
        <p:guide orient="horz" pos="5094"/>
        <p:guide orient="horz" pos="579"/>
        <p:guide pos="1750"/>
        <p:guide pos="5273"/>
        <p:guide pos="2209"/>
        <p:guide pos="2360"/>
        <p:guide pos="2819"/>
        <p:guide pos="2969"/>
        <p:guide pos="4816"/>
        <p:guide pos="4656"/>
        <p:guide pos="4214"/>
        <p:guide pos="4071"/>
        <p:guide pos="3596"/>
        <p:guide pos="34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3B3B-DE6C-F146-B784-88DD3E28EF14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804F-C2D3-2445-A80B-BFE701BF9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094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60A17F-281F-9441-AD7C-4824A101EC1A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094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21FB22-72A0-DC46-8401-B370A393F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76356" rtl="0" fontAlgn="base">
      <a:spcBef>
        <a:spcPct val="30000"/>
      </a:spcBef>
      <a:spcAft>
        <a:spcPct val="0"/>
      </a:spcAft>
      <a:defRPr sz="963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376356" algn="l" defTabSz="376356" rtl="0" fontAlgn="base">
      <a:spcBef>
        <a:spcPct val="30000"/>
      </a:spcBef>
      <a:spcAft>
        <a:spcPct val="0"/>
      </a:spcAft>
      <a:defRPr sz="963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753888" algn="l" defTabSz="376356" rtl="0" fontAlgn="base">
      <a:spcBef>
        <a:spcPct val="30000"/>
      </a:spcBef>
      <a:spcAft>
        <a:spcPct val="0"/>
      </a:spcAft>
      <a:defRPr sz="963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131418" algn="l" defTabSz="376356" rtl="0" fontAlgn="base">
      <a:spcBef>
        <a:spcPct val="30000"/>
      </a:spcBef>
      <a:spcAft>
        <a:spcPct val="0"/>
      </a:spcAft>
      <a:defRPr sz="963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508949" algn="l" defTabSz="376356" rtl="0" fontAlgn="base">
      <a:spcBef>
        <a:spcPct val="30000"/>
      </a:spcBef>
      <a:spcAft>
        <a:spcPct val="0"/>
      </a:spcAft>
      <a:defRPr sz="963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1887007" algn="l" defTabSz="377402" rtl="0" eaLnBrk="1" latinLnBrk="0" hangingPunct="1">
      <a:defRPr sz="963" kern="1200">
        <a:solidFill>
          <a:schemeClr val="tx1"/>
        </a:solidFill>
        <a:latin typeface="+mn-lt"/>
        <a:ea typeface="+mn-ea"/>
        <a:cs typeface="+mn-cs"/>
      </a:defRPr>
    </a:lvl6pPr>
    <a:lvl7pPr marL="2264410" algn="l" defTabSz="377402" rtl="0" eaLnBrk="1" latinLnBrk="0" hangingPunct="1">
      <a:defRPr sz="963" kern="1200">
        <a:solidFill>
          <a:schemeClr val="tx1"/>
        </a:solidFill>
        <a:latin typeface="+mn-lt"/>
        <a:ea typeface="+mn-ea"/>
        <a:cs typeface="+mn-cs"/>
      </a:defRPr>
    </a:lvl7pPr>
    <a:lvl8pPr marL="2641811" algn="l" defTabSz="377402" rtl="0" eaLnBrk="1" latinLnBrk="0" hangingPunct="1">
      <a:defRPr sz="963" kern="1200">
        <a:solidFill>
          <a:schemeClr val="tx1"/>
        </a:solidFill>
        <a:latin typeface="+mn-lt"/>
        <a:ea typeface="+mn-ea"/>
        <a:cs typeface="+mn-cs"/>
      </a:defRPr>
    </a:lvl8pPr>
    <a:lvl9pPr marL="3019212" algn="l" defTabSz="377402" rtl="0" eaLnBrk="1" latinLnBrk="0" hangingPunct="1">
      <a:defRPr sz="9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685800"/>
            <a:ext cx="4435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1FB22-72A0-DC46-8401-B370A393F8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64708" y="3527281"/>
            <a:ext cx="3691089" cy="913943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lnSpc>
                <a:spcPts val="963"/>
              </a:lnSpc>
              <a:spcAft>
                <a:spcPts val="320"/>
              </a:spcAft>
              <a:defRPr sz="963" baseline="0">
                <a:solidFill>
                  <a:srgbClr val="042A4A"/>
                </a:solidFill>
                <a:latin typeface="NeutraText-Demi"/>
              </a:defRPr>
            </a:lvl1pPr>
            <a:lvl2pPr>
              <a:lnSpc>
                <a:spcPts val="963"/>
              </a:lnSpc>
              <a:defRPr sz="642" baseline="0">
                <a:solidFill>
                  <a:srgbClr val="4CB3BE"/>
                </a:solidFill>
              </a:defRPr>
            </a:lvl2pPr>
            <a:lvl3pPr>
              <a:lnSpc>
                <a:spcPts val="963"/>
              </a:lnSpc>
              <a:defRPr sz="882" b="0" cap="none" spc="0" baseline="0">
                <a:solidFill>
                  <a:srgbClr val="00243A"/>
                </a:solidFill>
                <a:latin typeface="Proxima Nova"/>
              </a:defRPr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</a:t>
            </a:r>
          </a:p>
          <a:p>
            <a:pPr lvl="5"/>
            <a:r>
              <a:rPr lang="en-US" dirty="0"/>
              <a:t>CLICK TO EDIT</a:t>
            </a:r>
          </a:p>
          <a:p>
            <a:pPr lvl="4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3A29-1D25-42B2-A001-140BFE3E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4953D-5942-42F8-998A-8EAD1D83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91936-9291-4281-8147-F365AB5D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51DC0-8263-4CCD-8F83-9A19C0F0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48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12292-097B-4D0F-A6ED-A0951953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325D-E6F0-4E0F-8919-885099E4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B5BB0-17E3-4996-A5D3-15EF75B9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56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9BD4-F836-46AE-9F22-0B83C4B4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4" y="517533"/>
            <a:ext cx="3243788" cy="1814513"/>
          </a:xfrm>
        </p:spPr>
        <p:txBody>
          <a:bodyPr anchor="b"/>
          <a:lstStyle>
            <a:lvl1pPr>
              <a:defRPr sz="186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4C21-7344-4F8D-978A-1C3C167B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752" y="1119188"/>
            <a:ext cx="5092759" cy="5522912"/>
          </a:xfrm>
        </p:spPr>
        <p:txBody>
          <a:bodyPr/>
          <a:lstStyle>
            <a:lvl1pPr>
              <a:defRPr sz="1868"/>
            </a:lvl1pPr>
            <a:lvl2pPr>
              <a:defRPr sz="1635"/>
            </a:lvl2pPr>
            <a:lvl3pPr>
              <a:defRPr sz="1401"/>
            </a:lvl3pPr>
            <a:lvl4pPr>
              <a:defRPr sz="1168"/>
            </a:lvl4pPr>
            <a:lvl5pPr>
              <a:defRPr sz="1168"/>
            </a:lvl5pPr>
            <a:lvl6pPr>
              <a:defRPr sz="1168"/>
            </a:lvl6pPr>
            <a:lvl7pPr>
              <a:defRPr sz="1168"/>
            </a:lvl7pPr>
            <a:lvl8pPr>
              <a:defRPr sz="1168"/>
            </a:lvl8pPr>
            <a:lvl9pPr>
              <a:defRPr sz="11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76BE9-E95B-4BF0-8A20-9DCE7CEA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364" y="2332045"/>
            <a:ext cx="3243788" cy="4319587"/>
          </a:xfrm>
        </p:spPr>
        <p:txBody>
          <a:bodyPr/>
          <a:lstStyle>
            <a:lvl1pPr marL="0" indent="0">
              <a:buNone/>
              <a:defRPr sz="934"/>
            </a:lvl1pPr>
            <a:lvl2pPr marL="266976" indent="0">
              <a:buNone/>
              <a:defRPr sz="818"/>
            </a:lvl2pPr>
            <a:lvl3pPr marL="533953" indent="0">
              <a:buNone/>
              <a:defRPr sz="700"/>
            </a:lvl3pPr>
            <a:lvl4pPr marL="800928" indent="0">
              <a:buNone/>
              <a:defRPr sz="584"/>
            </a:lvl4pPr>
            <a:lvl5pPr marL="1067905" indent="0">
              <a:buNone/>
              <a:defRPr sz="584"/>
            </a:lvl5pPr>
            <a:lvl6pPr marL="1334881" indent="0">
              <a:buNone/>
              <a:defRPr sz="584"/>
            </a:lvl6pPr>
            <a:lvl7pPr marL="1601857" indent="0">
              <a:buNone/>
              <a:defRPr sz="584"/>
            </a:lvl7pPr>
            <a:lvl8pPr marL="1868832" indent="0">
              <a:buNone/>
              <a:defRPr sz="584"/>
            </a:lvl8pPr>
            <a:lvl9pPr marL="2135809" indent="0">
              <a:buNone/>
              <a:defRPr sz="5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41DD4-A4DD-47F8-8512-63CCA06E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6B7F-E753-44FC-B587-DA930B9B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92E14-5197-4BAC-8061-68F80203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8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72FF-F72B-430A-92A8-125C7D11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4" y="517533"/>
            <a:ext cx="3243788" cy="1814513"/>
          </a:xfrm>
        </p:spPr>
        <p:txBody>
          <a:bodyPr anchor="b"/>
          <a:lstStyle>
            <a:lvl1pPr>
              <a:defRPr sz="186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52068-00FA-4C80-BFD5-08EB8FC09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752" y="1119188"/>
            <a:ext cx="5092759" cy="5522912"/>
          </a:xfrm>
        </p:spPr>
        <p:txBody>
          <a:bodyPr/>
          <a:lstStyle>
            <a:lvl1pPr marL="0" indent="0">
              <a:buNone/>
              <a:defRPr sz="1868"/>
            </a:lvl1pPr>
            <a:lvl2pPr marL="266976" indent="0">
              <a:buNone/>
              <a:defRPr sz="1635"/>
            </a:lvl2pPr>
            <a:lvl3pPr marL="533953" indent="0">
              <a:buNone/>
              <a:defRPr sz="1401"/>
            </a:lvl3pPr>
            <a:lvl4pPr marL="800928" indent="0">
              <a:buNone/>
              <a:defRPr sz="1168"/>
            </a:lvl4pPr>
            <a:lvl5pPr marL="1067905" indent="0">
              <a:buNone/>
              <a:defRPr sz="1168"/>
            </a:lvl5pPr>
            <a:lvl6pPr marL="1334881" indent="0">
              <a:buNone/>
              <a:defRPr sz="1168"/>
            </a:lvl6pPr>
            <a:lvl7pPr marL="1601857" indent="0">
              <a:buNone/>
              <a:defRPr sz="1168"/>
            </a:lvl7pPr>
            <a:lvl8pPr marL="1868832" indent="0">
              <a:buNone/>
              <a:defRPr sz="1168"/>
            </a:lvl8pPr>
            <a:lvl9pPr marL="2135809" indent="0">
              <a:buNone/>
              <a:defRPr sz="1168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051FE-2EA4-4D20-8266-68588758C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364" y="2332045"/>
            <a:ext cx="3243788" cy="4319587"/>
          </a:xfrm>
        </p:spPr>
        <p:txBody>
          <a:bodyPr/>
          <a:lstStyle>
            <a:lvl1pPr marL="0" indent="0">
              <a:buNone/>
              <a:defRPr sz="934"/>
            </a:lvl1pPr>
            <a:lvl2pPr marL="266976" indent="0">
              <a:buNone/>
              <a:defRPr sz="818"/>
            </a:lvl2pPr>
            <a:lvl3pPr marL="533953" indent="0">
              <a:buNone/>
              <a:defRPr sz="700"/>
            </a:lvl3pPr>
            <a:lvl4pPr marL="800928" indent="0">
              <a:buNone/>
              <a:defRPr sz="584"/>
            </a:lvl4pPr>
            <a:lvl5pPr marL="1067905" indent="0">
              <a:buNone/>
              <a:defRPr sz="584"/>
            </a:lvl5pPr>
            <a:lvl6pPr marL="1334881" indent="0">
              <a:buNone/>
              <a:defRPr sz="584"/>
            </a:lvl6pPr>
            <a:lvl7pPr marL="1601857" indent="0">
              <a:buNone/>
              <a:defRPr sz="584"/>
            </a:lvl7pPr>
            <a:lvl8pPr marL="1868832" indent="0">
              <a:buNone/>
              <a:defRPr sz="584"/>
            </a:lvl8pPr>
            <a:lvl9pPr marL="2135809" indent="0">
              <a:buNone/>
              <a:defRPr sz="5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22695-EDAF-419B-9675-CE99FF9F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1CE34-DFB5-4A9B-8FC5-5E48D0BC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8E21A-1080-478A-ABE3-8993EBF8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46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9000-2AB4-4814-878A-B24B5B3C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F4DEA-E445-43E2-8474-1BE6DDCE0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E0DA-91A1-4CD6-8C50-825B874E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23FFD-5A98-4C7F-82BB-3015C591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FB8DF-E119-4623-9024-71BE2467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17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30549-018A-426B-9370-43BE97DE9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280" y="414343"/>
            <a:ext cx="2169074" cy="6586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4FC14-2089-4C20-BAAB-4C6D4681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060" y="414343"/>
            <a:ext cx="6396283" cy="6586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85524-C1E4-4188-A5FF-E80F316B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99862-E5E9-4794-8381-F306FB5F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BB54C-9B5D-4EBF-B6BE-1AEED175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0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98968" y="2847649"/>
            <a:ext cx="8764773" cy="2505866"/>
          </a:xfrm>
        </p:spPr>
        <p:txBody>
          <a:bodyPr/>
          <a:lstStyle>
            <a:lvl1pPr marL="0" marR="0" indent="0" algn="l" defTabSz="733454" rtl="0" eaLnBrk="1" fontAlgn="base" latinLnBrk="0" hangingPunct="1">
              <a:lnSpc>
                <a:spcPts val="1363"/>
              </a:lnSpc>
              <a:spcBef>
                <a:spcPct val="0"/>
              </a:spcBef>
              <a:spcAft>
                <a:spcPts val="642"/>
              </a:spcAft>
              <a:buClrTx/>
              <a:buSzTx/>
              <a:buFont typeface="Arial"/>
              <a:buChar char="•"/>
              <a:tabLst/>
              <a:defRPr sz="1363" baseline="0">
                <a:latin typeface="NeutraText-Book"/>
              </a:defRPr>
            </a:lvl1pPr>
            <a:lvl2pPr marL="0" indent="0">
              <a:lnSpc>
                <a:spcPts val="1204"/>
              </a:lnSpc>
              <a:buFont typeface="Arial"/>
              <a:buChar char="•"/>
              <a:defRPr sz="1043" b="1" i="0" cap="none" spc="0" baseline="0">
                <a:solidFill>
                  <a:srgbClr val="00243A"/>
                </a:solidFill>
                <a:latin typeface="Proxima Nova Rg" panose="02000506030000020004" pitchFamily="50" charset="0"/>
                <a:cs typeface="Proxima Nova Rg" panose="02000506030000020004" pitchFamily="50" charset="0"/>
              </a:defRPr>
            </a:lvl2pPr>
            <a:lvl3pPr marL="146690" indent="0">
              <a:lnSpc>
                <a:spcPts val="963"/>
              </a:lnSpc>
              <a:buFont typeface="Arial"/>
              <a:buChar char="•"/>
              <a:defRPr sz="882" cap="none" spc="0" baseline="0">
                <a:solidFill>
                  <a:srgbClr val="4CB3BE"/>
                </a:solidFill>
              </a:defRPr>
            </a:lvl3pPr>
            <a:lvl4pPr marL="293382" indent="0">
              <a:lnSpc>
                <a:spcPts val="1043"/>
              </a:lnSpc>
              <a:buFont typeface="Arial"/>
              <a:buChar char="•"/>
              <a:defRPr sz="882" b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4pPr>
          </a:lstStyle>
          <a:p>
            <a:pPr marL="0" marR="0" lvl="0" indent="0" algn="l" defTabSz="733454" rtl="0" eaLnBrk="1" fontAlgn="base" latinLnBrk="0" hangingPunct="1">
              <a:lnSpc>
                <a:spcPts val="1363"/>
              </a:lnSpc>
              <a:spcBef>
                <a:spcPct val="0"/>
              </a:spcBef>
              <a:spcAft>
                <a:spcPts val="642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33454" rtl="0" eaLnBrk="1" fontAlgn="base" latinLnBrk="0" hangingPunct="1">
              <a:lnSpc>
                <a:spcPts val="1363"/>
              </a:lnSpc>
              <a:spcBef>
                <a:spcPct val="0"/>
              </a:spcBef>
              <a:spcAft>
                <a:spcPts val="642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733454" rtl="0" eaLnBrk="1" fontAlgn="base" latinLnBrk="0" hangingPunct="1">
              <a:lnSpc>
                <a:spcPts val="1363"/>
              </a:lnSpc>
              <a:spcBef>
                <a:spcPct val="0"/>
              </a:spcBef>
              <a:spcAft>
                <a:spcPts val="642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733454" rtl="0" eaLnBrk="1" fontAlgn="base" latinLnBrk="0" hangingPunct="1">
              <a:lnSpc>
                <a:spcPts val="1363"/>
              </a:lnSpc>
              <a:spcBef>
                <a:spcPct val="0"/>
              </a:spcBef>
              <a:spcAft>
                <a:spcPts val="642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733454" rtl="0" eaLnBrk="1" fontAlgn="base" latinLnBrk="0" hangingPunct="1">
              <a:lnSpc>
                <a:spcPts val="1363"/>
              </a:lnSpc>
              <a:spcBef>
                <a:spcPct val="0"/>
              </a:spcBef>
              <a:spcAft>
                <a:spcPts val="642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Background">
            <a:extLst>
              <a:ext uri="{FF2B5EF4-FFF2-40B4-BE49-F238E27FC236}">
                <a16:creationId xmlns:a16="http://schemas.microsoft.com/office/drawing/2014/main" id="{CD3B60F8-6F00-4C68-93AE-47B0BA3C44F1}"/>
              </a:ext>
            </a:extLst>
          </p:cNvPr>
          <p:cNvSpPr/>
          <p:nvPr userDrawn="1"/>
        </p:nvSpPr>
        <p:spPr>
          <a:xfrm flipV="1">
            <a:off x="6" y="7214404"/>
            <a:ext cx="10063059" cy="5580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8B3126-49EF-4366-9A37-64E276236472}"/>
              </a:ext>
            </a:extLst>
          </p:cNvPr>
          <p:cNvSpPr txBox="1">
            <a:spLocks/>
          </p:cNvSpPr>
          <p:nvPr userDrawn="1"/>
        </p:nvSpPr>
        <p:spPr>
          <a:xfrm>
            <a:off x="6589005" y="7489400"/>
            <a:ext cx="3038837" cy="133349"/>
          </a:xfrm>
          <a:prstGeom prst="rect">
            <a:avLst/>
          </a:prstGeom>
        </p:spPr>
        <p:txBody>
          <a:bodyPr vert="horz" lIns="42041" tIns="21021" rIns="42041" bIns="21021" rtlCol="0" anchor="ctr"/>
          <a:lstStyle>
            <a:defPPr>
              <a:defRPr lang="en-US"/>
            </a:defPPr>
            <a:lvl1pPr marL="0" algn="r" defTabSz="457200" rtl="0" eaLnBrk="1" latinLnBrk="0" hangingPunct="1">
              <a:defRPr sz="102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84BE5C-9BD1-3843-AA10-3416FB373571}" type="slidenum">
              <a:rPr lang="en-US" sz="900" smtClean="0">
                <a:latin typeface="Proxima Nova Lt" panose="02000506030000020004" pitchFamily="50" charset="0"/>
              </a:rPr>
              <a:pPr>
                <a:defRPr/>
              </a:pPr>
              <a:t>‹#›</a:t>
            </a:fld>
            <a:endParaRPr lang="en-US" sz="900" dirty="0">
              <a:latin typeface="Proxima Nova Lt" panose="02000506030000020004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C9F092-D7EC-450F-87EF-E1B8A71B2C91}"/>
              </a:ext>
            </a:extLst>
          </p:cNvPr>
          <p:cNvCxnSpPr/>
          <p:nvPr userDrawn="1"/>
        </p:nvCxnSpPr>
        <p:spPr>
          <a:xfrm>
            <a:off x="1" y="709416"/>
            <a:ext cx="1008450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388ED8B-C313-4219-81E4-F3E6B77DB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312" y="257447"/>
            <a:ext cx="862158" cy="324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5D11371-03AE-4FC2-9FDA-779F9377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504" y="205200"/>
            <a:ext cx="8101182" cy="414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0" tIns="46800" rIns="0" bIns="46800" anchor="ctr"/>
          <a:lstStyle>
            <a:lvl1pPr>
              <a:defRPr lang="en-US" sz="1635" spc="86" dirty="0" smtClean="0">
                <a:solidFill>
                  <a:srgbClr val="003553"/>
                </a:solidFill>
                <a:latin typeface="NeutraText-Book" panose="02000000000000000000" pitchFamily="2" charset="0"/>
                <a:cs typeface="ヒラギノ角ゴ Pro W3" charset="-128"/>
              </a:defRPr>
            </a:lvl1pPr>
            <a:lvl2pPr>
              <a:defRPr lang="en-US" sz="1109" spc="79" dirty="0" smtClean="0">
                <a:latin typeface="NeutraText-Demi"/>
                <a:cs typeface="ヒラギノ角ゴ Pro W3" charset="-128"/>
              </a:defRPr>
            </a:lvl2pPr>
            <a:lvl3pPr>
              <a:defRPr lang="en-US" sz="700" spc="92" dirty="0" smtClean="0">
                <a:cs typeface="ヒラギノ角ゴ Pro W3" charset="-128"/>
              </a:defRPr>
            </a:lvl3pPr>
            <a:lvl4pPr>
              <a:defRPr lang="en-US" sz="642" spc="79" dirty="0" smtClean="0">
                <a:cs typeface="ヒラギノ角ゴ Pro W3" charset="-128"/>
              </a:defRPr>
            </a:lvl4pPr>
            <a:lvl5pPr>
              <a:defRPr lang="en-AU" sz="642" spc="72" dirty="0">
                <a:cs typeface="ヒラギノ角ゴ Pro W3" charset="-128"/>
              </a:defRPr>
            </a:lvl5pPr>
          </a:lstStyle>
          <a:p>
            <a:pPr lvl="0" defTabSz="412632">
              <a:lnSpc>
                <a:spcPts val="2075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A2F8B1-3624-456E-BBEA-4B57C90F29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431" y="274973"/>
            <a:ext cx="1013301" cy="285600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A844052-3A11-449E-AEAE-71907A317034}"/>
              </a:ext>
            </a:extLst>
          </p:cNvPr>
          <p:cNvSpPr txBox="1">
            <a:spLocks/>
          </p:cNvSpPr>
          <p:nvPr userDrawn="1"/>
        </p:nvSpPr>
        <p:spPr>
          <a:xfrm>
            <a:off x="432000" y="7552823"/>
            <a:ext cx="3965015" cy="94146"/>
          </a:xfrm>
          <a:prstGeom prst="rect">
            <a:avLst/>
          </a:prstGeom>
        </p:spPr>
        <p:txBody>
          <a:bodyPr vert="horz" lIns="0" tIns="23379" rIns="46759" bIns="2337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2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dirty="0">
                <a:latin typeface="Proxima Nova Lt" panose="02000506030000020004" pitchFamily="50" charset="0"/>
              </a:rPr>
              <a:t>Tricap Residential Group  |  TricapRes.com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A9649D-92D2-458D-900A-CFC07C5202F6}"/>
              </a:ext>
            </a:extLst>
          </p:cNvPr>
          <p:cNvSpPr txBox="1">
            <a:spLocks/>
          </p:cNvSpPr>
          <p:nvPr userDrawn="1"/>
        </p:nvSpPr>
        <p:spPr>
          <a:xfrm>
            <a:off x="432000" y="7358400"/>
            <a:ext cx="3197412" cy="153699"/>
          </a:xfrm>
          <a:prstGeom prst="rect">
            <a:avLst/>
          </a:prstGeom>
        </p:spPr>
        <p:txBody>
          <a:bodyPr lIns="0" rIns="0"/>
          <a:lstStyle>
            <a:lvl1pPr marL="0" indent="0" algn="l" rtl="0" eaLnBrk="1" fontAlgn="base" hangingPunct="1">
              <a:lnSpc>
                <a:spcPts val="2146"/>
              </a:lnSpc>
              <a:spcBef>
                <a:spcPct val="0"/>
              </a:spcBef>
              <a:spcAft>
                <a:spcPct val="0"/>
              </a:spcAft>
              <a:defRPr sz="2166" kern="1200" cap="all" spc="116">
                <a:solidFill>
                  <a:srgbClr val="123150"/>
                </a:solidFill>
                <a:latin typeface="NeutraText-Book" panose="02000000000000000000" pitchFamily="50" charset="0"/>
                <a:ea typeface="ヒラギノ角ゴ Pro W3" charset="-128"/>
                <a:cs typeface="NeutraText-Book" panose="02000000000000000000" pitchFamily="50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1524" kern="1200" cap="all" spc="108">
                <a:solidFill>
                  <a:srgbClr val="123150"/>
                </a:solidFill>
                <a:latin typeface="NeutraText-Book" panose="02000000000000000000" pitchFamily="2" charset="0"/>
                <a:ea typeface="ヒラギノ角ゴ Pro W3" charset="-128"/>
                <a:cs typeface="NeutraText-Book" panose="02000000000000000000" pitchFamily="2" charset="0"/>
              </a:defRPr>
            </a:lvl2pPr>
            <a:lvl3pPr marL="0" indent="0" algn="l" rtl="0" eaLnBrk="1" fontAlgn="base" hangingPunct="1">
              <a:lnSpc>
                <a:spcPts val="1344"/>
              </a:lnSpc>
              <a:spcBef>
                <a:spcPct val="20000"/>
              </a:spcBef>
              <a:spcAft>
                <a:spcPct val="0"/>
              </a:spcAft>
              <a:defRPr sz="963" b="1" kern="1200" cap="all" spc="125">
                <a:solidFill>
                  <a:srgbClr val="123150"/>
                </a:solidFill>
                <a:latin typeface="Proxima Nova Rg" panose="02000506030000020004" pitchFamily="50" charset="0"/>
                <a:ea typeface="ヒラギノ角ゴ Pro W3" charset="-128"/>
                <a:cs typeface="Proxima Nova Rg" panose="02000506030000020004" pitchFamily="50" charset="0"/>
              </a:defRPr>
            </a:lvl3pPr>
            <a:lvl4pPr marL="0" indent="0" algn="l" rtl="0" eaLnBrk="1" fontAlgn="base" hangingPunct="1">
              <a:lnSpc>
                <a:spcPts val="1073"/>
              </a:lnSpc>
              <a:spcBef>
                <a:spcPct val="20000"/>
              </a:spcBef>
              <a:spcAft>
                <a:spcPct val="0"/>
              </a:spcAft>
              <a:defRPr sz="882" b="1" i="0" kern="1200" spc="0" baseline="0">
                <a:solidFill>
                  <a:srgbClr val="4CB3BE"/>
                </a:solidFill>
                <a:latin typeface="Proxima Nova Rg" panose="02000506030000020004" pitchFamily="50" charset="0"/>
                <a:ea typeface="ヒラギノ角ゴ Pro W3" charset="-128"/>
                <a:cs typeface="Proxima Nova Rg" panose="02000506030000020004" pitchFamily="50" charset="0"/>
              </a:defRPr>
            </a:lvl4pPr>
            <a:lvl5pPr marL="0" indent="0" algn="l" rtl="0" eaLnBrk="1" fontAlgn="base" hangingPunct="1">
              <a:lnSpc>
                <a:spcPts val="1163"/>
              </a:lnSpc>
              <a:spcBef>
                <a:spcPct val="20000"/>
              </a:spcBef>
              <a:spcAft>
                <a:spcPct val="0"/>
              </a:spcAft>
              <a:defRPr sz="882" kern="1200" spc="0" baseline="0">
                <a:solidFill>
                  <a:schemeClr val="tx1"/>
                </a:solidFill>
                <a:latin typeface="Proxima Nova Rg" panose="02000506030000020004" pitchFamily="50" charset="0"/>
                <a:ea typeface="ヒラギノ角ゴ Pro W3" charset="-128"/>
                <a:cs typeface="Proxima Nova Rg" panose="02000506030000020004" pitchFamily="50" charset="0"/>
              </a:defRPr>
            </a:lvl5pPr>
            <a:lvl6pPr marL="0" indent="0" algn="l" defTabSz="817195" rtl="0" eaLnBrk="1" latinLnBrk="0" hangingPunct="1">
              <a:spcBef>
                <a:spcPct val="20000"/>
              </a:spcBef>
              <a:spcAft>
                <a:spcPts val="154"/>
              </a:spcAft>
              <a:buFont typeface="Arial" panose="020B0604020202020204" pitchFamily="34" charset="0"/>
              <a:buNone/>
              <a:defRPr sz="642" kern="1200" spc="104" baseline="0">
                <a:solidFill>
                  <a:schemeClr val="accent1"/>
                </a:solidFill>
                <a:latin typeface="NeutraText-Demi" panose="02000000000000000000" pitchFamily="50" charset="0"/>
                <a:ea typeface="+mn-ea"/>
                <a:cs typeface="+mn-cs"/>
              </a:defRPr>
            </a:lvl6pPr>
            <a:lvl7pPr marL="2655885" indent="-204299" algn="l" defTabSz="8171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4483" indent="-204299" algn="l" defTabSz="8171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3081" indent="-204299" algn="l" defTabSz="8171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800" dirty="0">
                <a:solidFill>
                  <a:schemeClr val="bg1"/>
                </a:solidFill>
              </a:rPr>
              <a:t>Investment Track Record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ment Track Rec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309199-E6A0-44D4-829D-23955E808F9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67880227"/>
              </p:ext>
            </p:extLst>
          </p:nvPr>
        </p:nvGraphicFramePr>
        <p:xfrm>
          <a:off x="445500" y="1192608"/>
          <a:ext cx="9162336" cy="5791310"/>
        </p:xfrm>
        <a:graphic>
          <a:graphicData uri="http://schemas.openxmlformats.org/drawingml/2006/table">
            <a:tbl>
              <a:tblPr/>
              <a:tblGrid>
                <a:gridCol w="1269201">
                  <a:extLst>
                    <a:ext uri="{9D8B030D-6E8A-4147-A177-3AD203B41FA5}">
                      <a16:colId xmlns:a16="http://schemas.microsoft.com/office/drawing/2014/main" val="2967350321"/>
                    </a:ext>
                  </a:extLst>
                </a:gridCol>
                <a:gridCol w="629968">
                  <a:extLst>
                    <a:ext uri="{9D8B030D-6E8A-4147-A177-3AD203B41FA5}">
                      <a16:colId xmlns:a16="http://schemas.microsoft.com/office/drawing/2014/main" val="1864324279"/>
                    </a:ext>
                  </a:extLst>
                </a:gridCol>
                <a:gridCol w="938005">
                  <a:extLst>
                    <a:ext uri="{9D8B030D-6E8A-4147-A177-3AD203B41FA5}">
                      <a16:colId xmlns:a16="http://schemas.microsoft.com/office/drawing/2014/main" val="1120725608"/>
                    </a:ext>
                  </a:extLst>
                </a:gridCol>
                <a:gridCol w="333515">
                  <a:extLst>
                    <a:ext uri="{9D8B030D-6E8A-4147-A177-3AD203B41FA5}">
                      <a16:colId xmlns:a16="http://schemas.microsoft.com/office/drawing/2014/main" val="2853929488"/>
                    </a:ext>
                  </a:extLst>
                </a:gridCol>
                <a:gridCol w="416890">
                  <a:extLst>
                    <a:ext uri="{9D8B030D-6E8A-4147-A177-3AD203B41FA5}">
                      <a16:colId xmlns:a16="http://schemas.microsoft.com/office/drawing/2014/main" val="3243501854"/>
                    </a:ext>
                  </a:extLst>
                </a:gridCol>
                <a:gridCol w="771247">
                  <a:extLst>
                    <a:ext uri="{9D8B030D-6E8A-4147-A177-3AD203B41FA5}">
                      <a16:colId xmlns:a16="http://schemas.microsoft.com/office/drawing/2014/main" val="2902972832"/>
                    </a:ext>
                  </a:extLst>
                </a:gridCol>
                <a:gridCol w="771247">
                  <a:extLst>
                    <a:ext uri="{9D8B030D-6E8A-4147-A177-3AD203B41FA5}">
                      <a16:colId xmlns:a16="http://schemas.microsoft.com/office/drawing/2014/main" val="836376004"/>
                    </a:ext>
                  </a:extLst>
                </a:gridCol>
                <a:gridCol w="771247">
                  <a:extLst>
                    <a:ext uri="{9D8B030D-6E8A-4147-A177-3AD203B41FA5}">
                      <a16:colId xmlns:a16="http://schemas.microsoft.com/office/drawing/2014/main" val="3732826673"/>
                    </a:ext>
                  </a:extLst>
                </a:gridCol>
                <a:gridCol w="815253">
                  <a:extLst>
                    <a:ext uri="{9D8B030D-6E8A-4147-A177-3AD203B41FA5}">
                      <a16:colId xmlns:a16="http://schemas.microsoft.com/office/drawing/2014/main" val="627425616"/>
                    </a:ext>
                  </a:extLst>
                </a:gridCol>
                <a:gridCol w="815253">
                  <a:extLst>
                    <a:ext uri="{9D8B030D-6E8A-4147-A177-3AD203B41FA5}">
                      <a16:colId xmlns:a16="http://schemas.microsoft.com/office/drawing/2014/main" val="1178012627"/>
                    </a:ext>
                  </a:extLst>
                </a:gridCol>
                <a:gridCol w="194148">
                  <a:extLst>
                    <a:ext uri="{9D8B030D-6E8A-4147-A177-3AD203B41FA5}">
                      <a16:colId xmlns:a16="http://schemas.microsoft.com/office/drawing/2014/main" val="1036745034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513391754"/>
                    </a:ext>
                  </a:extLst>
                </a:gridCol>
                <a:gridCol w="815253">
                  <a:extLst>
                    <a:ext uri="{9D8B030D-6E8A-4147-A177-3AD203B41FA5}">
                      <a16:colId xmlns:a16="http://schemas.microsoft.com/office/drawing/2014/main" val="286265476"/>
                    </a:ext>
                  </a:extLst>
                </a:gridCol>
              </a:tblGrid>
              <a:tr h="28800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REALIZED &amp; RECAP</a:t>
                      </a:r>
                    </a:p>
                  </a:txBody>
                  <a:tcPr marL="5125" marR="5125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83183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Property</a:t>
                      </a:r>
                    </a:p>
                  </a:txBody>
                  <a:tcPr marL="26206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Acqusition Date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Location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Units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Years Held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Acquisition Price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Total Capitalization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Total Equity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Initial Projected IRR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Realized IRR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Initial Equity Multiple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800" b="1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Realized Equity Multiple</a:t>
                      </a:r>
                    </a:p>
                  </a:txBody>
                  <a:tcPr marL="5125" marR="5125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69136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3524 N. Marshfield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2007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8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2,400,000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3,500,000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   500,000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24.6%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16.9%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4.9x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2.5x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93322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6720 S. Jeffery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Aug 2011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81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5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1,950,000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3,050,000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   570,000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39.0%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14.4%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2.3x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1.6x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39626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4740 S. Greenwood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Jul 2012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31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1,325,000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4,400,000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   770,000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37.0%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49.5%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2.0x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1.6x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373738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Everett Hyde Park</a:t>
                      </a:r>
                      <a:r>
                        <a:rPr lang="en-A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Aug 2015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98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9,250,000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14,450,000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4,150,000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21.5%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19.5%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3.7x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1.8x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58237"/>
                  </a:ext>
                </a:extLst>
              </a:tr>
              <a:tr h="286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Portage Park </a:t>
                      </a:r>
                    </a:p>
                  </a:txBody>
                  <a:tcPr marL="26206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Aug 2015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Portage, IN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44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2,335,000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2,601,000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   850,000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18.5%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9.0%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2.1x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1.4x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51349"/>
                  </a:ext>
                </a:extLst>
              </a:tr>
              <a:tr h="279840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TOTALS/AVGS</a:t>
                      </a:r>
                    </a:p>
                  </a:txBody>
                  <a:tcPr marL="26206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284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4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17,260,000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28,001,000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  6,840,000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28.1%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21.9%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3.0x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800" b="1" i="0" u="none" strike="noStrike">
                        <a:solidFill>
                          <a:srgbClr val="FFFFFF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1.8x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72767"/>
                  </a:ext>
                </a:extLst>
              </a:tr>
              <a:tr h="28800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00C1D5"/>
                          </a:solidFill>
                          <a:effectLst/>
                          <a:latin typeface="Proxima Nova Rg" panose="02000506030000020004" pitchFamily="50" charset="0"/>
                        </a:rPr>
                        <a:t>STABILIZED PROPERTIES</a:t>
                      </a:r>
                    </a:p>
                  </a:txBody>
                  <a:tcPr marL="26206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465234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Property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Acquisition Date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Location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Units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Hold Period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Acquisition Price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Total Capitalization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Total Equity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Projected IRR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Projected Equity Multiple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97083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Sawmill Park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2012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Dublin, OH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120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7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8,300,000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8,300,000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2,000,000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16.7%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2.6x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54640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Ravenswood Gardens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2013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151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13,000,000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13,000,000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4,420,000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14.1%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3.1x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50608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Worthington Woods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Jan 2014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Columbus, OH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96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13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4,300,000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4,300,000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1,370,000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20.0%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6.9x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44719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Hampshire Park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Oct 2014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Hobart, IN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186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11,250,000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11,250,000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2,050,000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19.6%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4.4x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2353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Southside Flats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Jul 2015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Chattanooga, TN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14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4,675,000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4,675,000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1,590,000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8.6%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1.8x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56547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Hermitage Gardens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Jun 2016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Old Hickory, TN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73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3,975,000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3,975,000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1,625,000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16.2%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2.6x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93769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Links at Reads Lake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Oct 2016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Chattanooga, TN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66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4,625,000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4,625,000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1,350,000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21.7%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2.8x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65440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5454 S. Everett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Sep 2017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7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5,000,000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5,000,000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1,850,000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11.1%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1.9x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91886"/>
                  </a:ext>
                </a:extLst>
              </a:tr>
              <a:tr h="286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Everett Hyde Park</a:t>
                      </a:r>
                      <a:r>
                        <a:rPr lang="en-A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26206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2018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Chicago, IL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98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10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20,349,000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20,349,000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6,550,000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11.6%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2.4x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52025"/>
                  </a:ext>
                </a:extLst>
              </a:tr>
              <a:tr h="279840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TOTALS/AVGS</a:t>
                      </a:r>
                    </a:p>
                  </a:txBody>
                  <a:tcPr marL="26206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862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10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75,474,000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75,474,000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22,805,000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15.5%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3.2x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50979"/>
                  </a:ext>
                </a:extLst>
              </a:tr>
              <a:tr h="28800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63666A"/>
                          </a:solidFill>
                          <a:effectLst/>
                          <a:latin typeface="Proxima Nova Rg" panose="02000506030000020004" pitchFamily="50" charset="0"/>
                        </a:rPr>
                        <a:t>TRANSITION PROPERTIES</a:t>
                      </a:r>
                    </a:p>
                  </a:txBody>
                  <a:tcPr marL="26206" marR="5125" marT="72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742934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Property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Acqusition Date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Location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Units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Hold Period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Acquisition Price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Total Capitalization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Total Equity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Projected IRR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Projected Equity Multiple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82022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Haven Woodridge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2017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Woodridge,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122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12,250,000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$     15,441,000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4,200,000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19.0%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3.8x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55687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Haven Crystal Lake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2017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Crystal Lake,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80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12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8,059,000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8,426,500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  3,168,016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21.1%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4.0x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85790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Haven St. Charles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Feb 2018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Saint Charles,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71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6,700,000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8,970,000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2,250,000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22.0%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1.8x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03420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Haven Hobart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Nov 2018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Hobart, IN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300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19,400,000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27,750,000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11,750,000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14.3%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2.5x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34890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Haven Hoffman Estates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Apr 2019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Hoffman Estates, IL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550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6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60,250,000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72,165,095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25,850,000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16.6%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2.3x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24018"/>
                  </a:ext>
                </a:extLst>
              </a:tr>
              <a:tr h="250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Haven Franklin Park</a:t>
                      </a:r>
                    </a:p>
                  </a:txBody>
                  <a:tcPr marL="26206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May 2019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Milwaukee, WI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128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8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9,555,000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$     12,713,873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 6,025,000 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16.1%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2.1x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37615"/>
                  </a:ext>
                </a:extLst>
              </a:tr>
              <a:tr h="286881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Element Hoover</a:t>
                      </a:r>
                    </a:p>
                  </a:txBody>
                  <a:tcPr marL="26206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Jul 2019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Hoover, AL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323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10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24,000,000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33,175,000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 $     10,175,000 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16.8%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2.8x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65122"/>
                  </a:ext>
                </a:extLst>
              </a:tr>
              <a:tr h="279840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TOTALS/AVGS</a:t>
                      </a:r>
                    </a:p>
                  </a:txBody>
                  <a:tcPr marL="52412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1574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9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140,214,000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178,641,468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 $    63,418,016 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18.0%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2.8x</a:t>
                      </a:r>
                    </a:p>
                  </a:txBody>
                  <a:tcPr marL="5125" marR="5125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50" charset="0"/>
                        </a:rPr>
                        <a:t> </a:t>
                      </a:r>
                    </a:p>
                  </a:txBody>
                  <a:tcPr marL="5125" marR="5125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037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7A8C57-529A-4385-95D2-13666A0FC76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45879234"/>
              </p:ext>
            </p:extLst>
          </p:nvPr>
        </p:nvGraphicFramePr>
        <p:xfrm>
          <a:off x="445500" y="963998"/>
          <a:ext cx="9162336" cy="240677"/>
        </p:xfrm>
        <a:graphic>
          <a:graphicData uri="http://schemas.openxmlformats.org/drawingml/2006/table">
            <a:tbl>
              <a:tblPr/>
              <a:tblGrid>
                <a:gridCol w="3054113">
                  <a:extLst>
                    <a:ext uri="{9D8B030D-6E8A-4147-A177-3AD203B41FA5}">
                      <a16:colId xmlns:a16="http://schemas.microsoft.com/office/drawing/2014/main" val="2391040549"/>
                    </a:ext>
                  </a:extLst>
                </a:gridCol>
                <a:gridCol w="3054113">
                  <a:extLst>
                    <a:ext uri="{9D8B030D-6E8A-4147-A177-3AD203B41FA5}">
                      <a16:colId xmlns:a16="http://schemas.microsoft.com/office/drawing/2014/main" val="2576858688"/>
                    </a:ext>
                  </a:extLst>
                </a:gridCol>
                <a:gridCol w="3054113">
                  <a:extLst>
                    <a:ext uri="{9D8B030D-6E8A-4147-A177-3AD203B41FA5}">
                      <a16:colId xmlns:a16="http://schemas.microsoft.com/office/drawing/2014/main" val="3984961377"/>
                    </a:ext>
                  </a:extLst>
                </a:gridCol>
              </a:tblGrid>
              <a:tr h="240677">
                <a:tc>
                  <a:txBody>
                    <a:bodyPr/>
                    <a:lstStyle/>
                    <a:p>
                      <a:pPr marL="0" marR="0" lvl="0" indent="0" algn="ctr" defTabSz="13994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TOTAL CAPITALIZATION  </a:t>
                      </a:r>
                      <a:r>
                        <a:rPr lang="en-AU" sz="900" b="0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 $ 282,116,468 </a:t>
                      </a:r>
                    </a:p>
                  </a:txBody>
                  <a:tcPr marL="6933" marR="52412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94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TOTAL EQUITY INVESTED   </a:t>
                      </a:r>
                      <a:r>
                        <a:rPr lang="en-AU" sz="900" b="0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 $ 93,063,016 </a:t>
                      </a:r>
                    </a:p>
                  </a:txBody>
                  <a:tcPr marL="6933" marR="52412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94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TOTAL UNITS UNDER MGMT   </a:t>
                      </a:r>
                      <a:r>
                        <a:rPr lang="en-AU" sz="900" b="0" i="0" u="none" strike="noStrike" dirty="0">
                          <a:solidFill>
                            <a:srgbClr val="003B5C"/>
                          </a:solidFill>
                          <a:effectLst/>
                          <a:latin typeface="Proxima Nova Rg" panose="02000506030000020004" pitchFamily="50" charset="0"/>
                        </a:rPr>
                        <a:t> $ 282,116,468 </a:t>
                      </a:r>
                    </a:p>
                  </a:txBody>
                  <a:tcPr marL="6933" marR="52412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04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A534A13-D2D8-48B7-B587-1695D709E009}"/>
              </a:ext>
            </a:extLst>
          </p:cNvPr>
          <p:cNvSpPr/>
          <p:nvPr userDrawn="1"/>
        </p:nvSpPr>
        <p:spPr>
          <a:xfrm>
            <a:off x="8420991" y="6993730"/>
            <a:ext cx="1166248" cy="15529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en-AU" sz="409" dirty="0">
                <a:solidFill>
                  <a:srgbClr val="000000"/>
                </a:solidFill>
                <a:latin typeface="Proxima Nova Rg" panose="02000506030000020004" pitchFamily="50" charset="0"/>
              </a:rPr>
              <a:t>Footnotes 1. Recapitalized</a:t>
            </a:r>
            <a:r>
              <a:rPr lang="en-AU" sz="409" dirty="0">
                <a:latin typeface="Proxima Nova Rg" panose="02000506030000020004" pitchFamily="50" charset="0"/>
              </a:rPr>
              <a:t> 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E23D79B-91B3-4C43-B32F-C04118661365}"/>
              </a:ext>
            </a:extLst>
          </p:cNvPr>
          <p:cNvSpPr txBox="1">
            <a:spLocks/>
          </p:cNvSpPr>
          <p:nvPr userDrawn="1"/>
        </p:nvSpPr>
        <p:spPr>
          <a:xfrm>
            <a:off x="416882" y="205416"/>
            <a:ext cx="6076876" cy="41393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0" rIns="0" anchor="ctr"/>
          <a:lstStyle>
            <a:lvl1pPr marL="0" indent="0" algn="l" rtl="0" fontAlgn="base">
              <a:lnSpc>
                <a:spcPts val="2675"/>
              </a:lnSpc>
              <a:spcBef>
                <a:spcPct val="0"/>
              </a:spcBef>
              <a:spcAft>
                <a:spcPct val="0"/>
              </a:spcAft>
              <a:defRPr sz="2700" kern="1200" cap="all" spc="145">
                <a:solidFill>
                  <a:srgbClr val="123150"/>
                </a:solidFill>
                <a:latin typeface="NeutraDisplay"/>
                <a:ea typeface="ヒラギノ角ゴ Pro W3" charset="-128"/>
                <a:cs typeface="ヒラギノ角ゴ Pro W3" charset="-128"/>
              </a:defRPr>
            </a:lvl1pPr>
            <a:lvl2pPr marL="0" indent="0" algn="l" rtl="0" fontAlgn="base">
              <a:spcBef>
                <a:spcPct val="20000"/>
              </a:spcBef>
              <a:spcAft>
                <a:spcPct val="0"/>
              </a:spcAft>
              <a:defRPr sz="1900" kern="1200" cap="all" spc="134">
                <a:solidFill>
                  <a:srgbClr val="123150"/>
                </a:solidFill>
                <a:latin typeface="NeutraText-Demi"/>
                <a:ea typeface="ヒラギノ角ゴ Pro W3" charset="-128"/>
                <a:cs typeface="ヒラギノ角ゴ Pro W3" charset="-128"/>
              </a:defRPr>
            </a:lvl2pPr>
            <a:lvl3pPr marL="0" indent="0" algn="l" rtl="0" fontAlgn="base">
              <a:lnSpc>
                <a:spcPts val="1675"/>
              </a:lnSpc>
              <a:spcBef>
                <a:spcPct val="20000"/>
              </a:spcBef>
              <a:spcAft>
                <a:spcPct val="0"/>
              </a:spcAft>
              <a:defRPr sz="1200" b="1" kern="1200" cap="all" spc="156">
                <a:solidFill>
                  <a:srgbClr val="123150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3pPr>
            <a:lvl4pPr marL="0" indent="0" algn="l" rtl="0" fontAlgn="base">
              <a:lnSpc>
                <a:spcPts val="1338"/>
              </a:lnSpc>
              <a:spcBef>
                <a:spcPct val="20000"/>
              </a:spcBef>
              <a:spcAft>
                <a:spcPct val="0"/>
              </a:spcAft>
              <a:defRPr sz="1100" b="1" kern="1200" spc="134">
                <a:solidFill>
                  <a:srgbClr val="4CB3BE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4pPr>
            <a:lvl5pPr marL="0" indent="0" algn="l" rtl="0" fontAlgn="base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defRPr sz="1100" kern="1200" spc="123">
                <a:solidFill>
                  <a:schemeClr val="tx1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2632">
              <a:lnSpc>
                <a:spcPts val="2075"/>
              </a:lnSpc>
            </a:pPr>
            <a:r>
              <a:rPr lang="en-US" sz="1635" dirty="0">
                <a:solidFill>
                  <a:srgbClr val="003553"/>
                </a:solidFill>
                <a:latin typeface="NeutraText-Book" panose="02000000000000000000" pitchFamily="2" charset="0"/>
              </a:rPr>
              <a:t>TRICAP INVESTMENT TRACK RECORD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CD739D-1448-419D-858A-C39C198546DD}"/>
              </a:ext>
            </a:extLst>
          </p:cNvPr>
          <p:cNvCxnSpPr/>
          <p:nvPr userDrawn="1"/>
        </p:nvCxnSpPr>
        <p:spPr>
          <a:xfrm>
            <a:off x="1" y="709416"/>
            <a:ext cx="1008450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33E79B3-C7E4-4096-B5DC-277A402E9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312" y="257447"/>
            <a:ext cx="8621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6AAA-DC47-467C-972C-7C2EE4864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96"/>
            <a:ext cx="7543800" cy="2706687"/>
          </a:xfrm>
        </p:spPr>
        <p:txBody>
          <a:bodyPr anchor="b"/>
          <a:lstStyle>
            <a:lvl1pPr algn="ctr">
              <a:defRPr sz="35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BAB17-4950-4D28-9795-02EBBE1A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7"/>
            <a:ext cx="7543800" cy="1876425"/>
          </a:xfrm>
        </p:spPr>
        <p:txBody>
          <a:bodyPr/>
          <a:lstStyle>
            <a:lvl1pPr marL="0" indent="0" algn="ctr">
              <a:buNone/>
              <a:defRPr sz="1401"/>
            </a:lvl1pPr>
            <a:lvl2pPr marL="266976" indent="0" algn="ctr">
              <a:buNone/>
              <a:defRPr sz="1168"/>
            </a:lvl2pPr>
            <a:lvl3pPr marL="533953" indent="0" algn="ctr">
              <a:buNone/>
              <a:defRPr sz="1051"/>
            </a:lvl3pPr>
            <a:lvl4pPr marL="800928" indent="0" algn="ctr">
              <a:buNone/>
              <a:defRPr sz="934"/>
            </a:lvl4pPr>
            <a:lvl5pPr marL="1067905" indent="0" algn="ctr">
              <a:buNone/>
              <a:defRPr sz="934"/>
            </a:lvl5pPr>
            <a:lvl6pPr marL="1334881" indent="0" algn="ctr">
              <a:buNone/>
              <a:defRPr sz="934"/>
            </a:lvl6pPr>
            <a:lvl7pPr marL="1601857" indent="0" algn="ctr">
              <a:buNone/>
              <a:defRPr sz="934"/>
            </a:lvl7pPr>
            <a:lvl8pPr marL="1868832" indent="0" algn="ctr">
              <a:buNone/>
              <a:defRPr sz="934"/>
            </a:lvl8pPr>
            <a:lvl9pPr marL="2135809" indent="0" algn="ctr">
              <a:buNone/>
              <a:defRPr sz="934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1FBB-2C3F-40BE-89F8-ACF6110D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2A68-94D5-4E74-A37E-96123356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F430-0711-40BB-9747-F2595DEA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39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0997-E90E-4933-8E49-6D9CB15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2943-0645-4507-A3A6-1AF7FE16C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1ABF-369D-4077-887B-FEE7E55D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40EF3-84A7-4DD5-BC08-A1F58801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E4162-6636-4224-BE5E-EE0E3C6C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43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799C-64F8-4B5B-9201-141CB864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33" y="1938338"/>
            <a:ext cx="8675139" cy="3232150"/>
          </a:xfrm>
        </p:spPr>
        <p:txBody>
          <a:bodyPr anchor="b"/>
          <a:lstStyle>
            <a:lvl1pPr>
              <a:defRPr sz="35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2246B-7792-4B0A-B889-6265188B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433" y="5200657"/>
            <a:ext cx="8675139" cy="1700213"/>
          </a:xfrm>
        </p:spPr>
        <p:txBody>
          <a:bodyPr/>
          <a:lstStyle>
            <a:lvl1pPr marL="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1pPr>
            <a:lvl2pPr marL="266976" indent="0">
              <a:buNone/>
              <a:defRPr sz="1168">
                <a:solidFill>
                  <a:schemeClr val="tx1">
                    <a:tint val="75000"/>
                  </a:schemeClr>
                </a:solidFill>
              </a:defRPr>
            </a:lvl2pPr>
            <a:lvl3pPr marL="53395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3pPr>
            <a:lvl4pPr marL="800928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067905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33488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601857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186883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13580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874F6-E9A6-4574-9498-57CEB5DA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54A4-0CF6-4919-A573-53EACDEA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A11E-3BC2-42F1-8C17-1A018B36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1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A3D-0BCB-4DD1-9EBD-7CF78BF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6C7-39B1-47D0-9120-0CEF910BC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54" y="2068513"/>
            <a:ext cx="4282678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BC02D-928B-4C97-A21F-6664AFBF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4670" y="2068513"/>
            <a:ext cx="4282678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D764F-8B9D-4FFC-96C4-CDE67EE1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36C55-C898-4607-8F5F-8B9EB03B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34B14-89E1-4078-BB5C-24115343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53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B803-27E3-4E57-A860-C4D61E07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66" y="414341"/>
            <a:ext cx="8675139" cy="1501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C585-961E-4693-B140-BEDFF6B2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370" y="1905001"/>
            <a:ext cx="4254944" cy="933450"/>
          </a:xfrm>
        </p:spPr>
        <p:txBody>
          <a:bodyPr anchor="b"/>
          <a:lstStyle>
            <a:lvl1pPr marL="0" indent="0">
              <a:buNone/>
              <a:defRPr sz="1401" b="1"/>
            </a:lvl1pPr>
            <a:lvl2pPr marL="266976" indent="0">
              <a:buNone/>
              <a:defRPr sz="1168" b="1"/>
            </a:lvl2pPr>
            <a:lvl3pPr marL="533953" indent="0">
              <a:buNone/>
              <a:defRPr sz="1051" b="1"/>
            </a:lvl3pPr>
            <a:lvl4pPr marL="800928" indent="0">
              <a:buNone/>
              <a:defRPr sz="934" b="1"/>
            </a:lvl4pPr>
            <a:lvl5pPr marL="1067905" indent="0">
              <a:buNone/>
              <a:defRPr sz="934" b="1"/>
            </a:lvl5pPr>
            <a:lvl6pPr marL="1334881" indent="0">
              <a:buNone/>
              <a:defRPr sz="934" b="1"/>
            </a:lvl6pPr>
            <a:lvl7pPr marL="1601857" indent="0">
              <a:buNone/>
              <a:defRPr sz="934" b="1"/>
            </a:lvl7pPr>
            <a:lvl8pPr marL="1868832" indent="0">
              <a:buNone/>
              <a:defRPr sz="934" b="1"/>
            </a:lvl8pPr>
            <a:lvl9pPr marL="2135809" indent="0">
              <a:buNone/>
              <a:defRPr sz="9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B9153-8C66-4A7F-9E10-B3DACC7E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70" y="2838458"/>
            <a:ext cx="4254944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C75F0-63BB-4A24-9495-1DBED02E1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1609" y="1905001"/>
            <a:ext cx="4276900" cy="933450"/>
          </a:xfrm>
        </p:spPr>
        <p:txBody>
          <a:bodyPr anchor="b"/>
          <a:lstStyle>
            <a:lvl1pPr marL="0" indent="0">
              <a:buNone/>
              <a:defRPr sz="1401" b="1"/>
            </a:lvl1pPr>
            <a:lvl2pPr marL="266976" indent="0">
              <a:buNone/>
              <a:defRPr sz="1168" b="1"/>
            </a:lvl2pPr>
            <a:lvl3pPr marL="533953" indent="0">
              <a:buNone/>
              <a:defRPr sz="1051" b="1"/>
            </a:lvl3pPr>
            <a:lvl4pPr marL="800928" indent="0">
              <a:buNone/>
              <a:defRPr sz="934" b="1"/>
            </a:lvl4pPr>
            <a:lvl5pPr marL="1067905" indent="0">
              <a:buNone/>
              <a:defRPr sz="934" b="1"/>
            </a:lvl5pPr>
            <a:lvl6pPr marL="1334881" indent="0">
              <a:buNone/>
              <a:defRPr sz="934" b="1"/>
            </a:lvl6pPr>
            <a:lvl7pPr marL="1601857" indent="0">
              <a:buNone/>
              <a:defRPr sz="934" b="1"/>
            </a:lvl7pPr>
            <a:lvl8pPr marL="1868832" indent="0">
              <a:buNone/>
              <a:defRPr sz="934" b="1"/>
            </a:lvl8pPr>
            <a:lvl9pPr marL="2135809" indent="0">
              <a:buNone/>
              <a:defRPr sz="9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AFBA3-CB83-4D71-A57F-0BAEE3618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1609" y="2838458"/>
            <a:ext cx="4276900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99265-28A7-432A-BFB6-DC043810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6F660-1FF1-4E81-9E00-10CEB4D2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682A6-8423-4E94-A104-DB916160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23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16047" y="1606992"/>
            <a:ext cx="7239747" cy="53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2481" y="7523387"/>
            <a:ext cx="4213598" cy="249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408607" fontAlgn="auto">
              <a:spcBef>
                <a:spcPts val="0"/>
              </a:spcBef>
              <a:spcAft>
                <a:spcPts val="0"/>
              </a:spcAft>
              <a:defRPr sz="642" dirty="0" err="1" smtClean="0">
                <a:solidFill>
                  <a:schemeClr val="tx1"/>
                </a:solidFill>
                <a:latin typeface="+mj-lt"/>
                <a:ea typeface="+mn-ea"/>
                <a:cs typeface="Calibri (Body)"/>
              </a:defRPr>
            </a:lvl1pPr>
          </a:lstStyle>
          <a:p>
            <a:pPr>
              <a:defRPr/>
            </a:pPr>
            <a:r>
              <a:rPr lang="en-US"/>
              <a:t>Tricap Residential Group  |  TricapRes.com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3192" y="7523387"/>
            <a:ext cx="2348192" cy="249021"/>
          </a:xfrm>
          <a:prstGeom prst="rect">
            <a:avLst/>
          </a:prstGeom>
        </p:spPr>
        <p:txBody>
          <a:bodyPr vert="horz" lIns="101882" tIns="0" rIns="101882" bIns="0" rtlCol="0" anchor="t" anchorCtr="0"/>
          <a:lstStyle>
            <a:lvl1pPr algn="r" defTabSz="408607" fontAlgn="auto">
              <a:spcBef>
                <a:spcPts val="0"/>
              </a:spcBef>
              <a:spcAft>
                <a:spcPts val="0"/>
              </a:spcAft>
              <a:defRPr sz="642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091E33-7987-6C47-9399-5035F685F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14" r:id="rId3"/>
    <p:sldLayoutId id="2147483716" r:id="rId4"/>
  </p:sldLayoutIdLst>
  <p:hf hdr="0" dt="0"/>
  <p:txStyles>
    <p:titleStyle>
      <a:lvl1pPr algn="ctr" rtl="0" eaLnBrk="1" fontAlgn="base" hangingPunct="1">
        <a:lnSpc>
          <a:spcPts val="8933"/>
        </a:lnSpc>
        <a:spcBef>
          <a:spcPct val="0"/>
        </a:spcBef>
        <a:spcAft>
          <a:spcPct val="0"/>
        </a:spcAft>
        <a:defRPr sz="7299" kern="1200">
          <a:solidFill>
            <a:srgbClr val="4CB3BE"/>
          </a:solidFill>
          <a:latin typeface="NeutraText-Demi"/>
          <a:ea typeface="ヒラギノ角ゴ Pro W3" charset="-128"/>
          <a:cs typeface="ヒラギノ角ゴ Pro W3" charset="-128"/>
        </a:defRPr>
      </a:lvl1pPr>
      <a:lvl2pPr algn="ctr" rtl="0" eaLnBrk="1" fontAlgn="base" hangingPunct="1">
        <a:lnSpc>
          <a:spcPts val="8933"/>
        </a:lnSpc>
        <a:spcBef>
          <a:spcPct val="0"/>
        </a:spcBef>
        <a:spcAft>
          <a:spcPct val="0"/>
        </a:spcAft>
        <a:defRPr sz="7299">
          <a:solidFill>
            <a:srgbClr val="4CB3BE"/>
          </a:solidFill>
          <a:latin typeface="NeutraText-Demi" pitchFamily="-112" charset="0"/>
          <a:ea typeface="ヒラギノ角ゴ Pro W3" charset="-128"/>
          <a:cs typeface="ヒラギノ角ゴ Pro W3" charset="-128"/>
        </a:defRPr>
      </a:lvl2pPr>
      <a:lvl3pPr algn="ctr" rtl="0" eaLnBrk="1" fontAlgn="base" hangingPunct="1">
        <a:lnSpc>
          <a:spcPts val="8933"/>
        </a:lnSpc>
        <a:spcBef>
          <a:spcPct val="0"/>
        </a:spcBef>
        <a:spcAft>
          <a:spcPct val="0"/>
        </a:spcAft>
        <a:defRPr sz="7299">
          <a:solidFill>
            <a:srgbClr val="4CB3BE"/>
          </a:solidFill>
          <a:latin typeface="NeutraText-Demi" pitchFamily="-112" charset="0"/>
          <a:ea typeface="ヒラギノ角ゴ Pro W3" charset="-128"/>
          <a:cs typeface="ヒラギノ角ゴ Pro W3" charset="-128"/>
        </a:defRPr>
      </a:lvl3pPr>
      <a:lvl4pPr algn="ctr" rtl="0" eaLnBrk="1" fontAlgn="base" hangingPunct="1">
        <a:lnSpc>
          <a:spcPts val="8933"/>
        </a:lnSpc>
        <a:spcBef>
          <a:spcPct val="0"/>
        </a:spcBef>
        <a:spcAft>
          <a:spcPct val="0"/>
        </a:spcAft>
        <a:defRPr sz="7299">
          <a:solidFill>
            <a:srgbClr val="4CB3BE"/>
          </a:solidFill>
          <a:latin typeface="NeutraText-Demi" pitchFamily="-112" charset="0"/>
          <a:ea typeface="ヒラギノ角ゴ Pro W3" charset="-128"/>
          <a:cs typeface="ヒラギノ角ゴ Pro W3" charset="-128"/>
        </a:defRPr>
      </a:lvl4pPr>
      <a:lvl5pPr algn="ctr" rtl="0" eaLnBrk="1" fontAlgn="base" hangingPunct="1">
        <a:lnSpc>
          <a:spcPts val="8933"/>
        </a:lnSpc>
        <a:spcBef>
          <a:spcPct val="0"/>
        </a:spcBef>
        <a:spcAft>
          <a:spcPct val="0"/>
        </a:spcAft>
        <a:defRPr sz="7299">
          <a:solidFill>
            <a:srgbClr val="4CB3BE"/>
          </a:solidFill>
          <a:latin typeface="NeutraText-Demi" pitchFamily="-112" charset="0"/>
          <a:ea typeface="ヒラギノ角ゴ Pro W3" charset="-128"/>
          <a:cs typeface="ヒラギノ角ゴ Pro W3" charset="-128"/>
        </a:defRPr>
      </a:lvl5pPr>
      <a:lvl6pPr marL="408607" algn="ctr" rtl="0" eaLnBrk="1" fontAlgn="base" hangingPunct="1">
        <a:spcBef>
          <a:spcPct val="0"/>
        </a:spcBef>
        <a:spcAft>
          <a:spcPct val="0"/>
        </a:spcAft>
        <a:defRPr sz="393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817214" algn="ctr" rtl="0" eaLnBrk="1" fontAlgn="base" hangingPunct="1">
        <a:spcBef>
          <a:spcPct val="0"/>
        </a:spcBef>
        <a:spcAft>
          <a:spcPct val="0"/>
        </a:spcAft>
        <a:defRPr sz="393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225823" algn="ctr" rtl="0" eaLnBrk="1" fontAlgn="base" hangingPunct="1">
        <a:spcBef>
          <a:spcPct val="0"/>
        </a:spcBef>
        <a:spcAft>
          <a:spcPct val="0"/>
        </a:spcAft>
        <a:defRPr sz="393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634429" algn="ctr" rtl="0" eaLnBrk="1" fontAlgn="base" hangingPunct="1">
        <a:spcBef>
          <a:spcPct val="0"/>
        </a:spcBef>
        <a:spcAft>
          <a:spcPct val="0"/>
        </a:spcAft>
        <a:defRPr sz="393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0" indent="0" algn="l" rtl="0" eaLnBrk="1" fontAlgn="base" hangingPunct="1">
        <a:lnSpc>
          <a:spcPts val="2146"/>
        </a:lnSpc>
        <a:spcBef>
          <a:spcPct val="0"/>
        </a:spcBef>
        <a:spcAft>
          <a:spcPct val="0"/>
        </a:spcAft>
        <a:defRPr sz="2166" kern="1200" cap="all" spc="116">
          <a:solidFill>
            <a:srgbClr val="123150"/>
          </a:solidFill>
          <a:latin typeface="NeutraText-Book" panose="02000000000000000000" pitchFamily="50" charset="0"/>
          <a:ea typeface="ヒラギノ角ゴ Pro W3" charset="-128"/>
          <a:cs typeface="NeutraText-Book" panose="02000000000000000000" pitchFamily="50" charset="0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defRPr sz="1524" kern="1200" cap="all" spc="108">
          <a:solidFill>
            <a:srgbClr val="123150"/>
          </a:solidFill>
          <a:latin typeface="NeutraText-Book" panose="02000000000000000000" pitchFamily="2" charset="0"/>
          <a:ea typeface="ヒラギノ角ゴ Pro W3" charset="-128"/>
          <a:cs typeface="NeutraText-Book" panose="02000000000000000000" pitchFamily="2" charset="0"/>
        </a:defRPr>
      </a:lvl2pPr>
      <a:lvl3pPr marL="0" indent="0" algn="l" rtl="0" eaLnBrk="1" fontAlgn="base" hangingPunct="1">
        <a:lnSpc>
          <a:spcPts val="1344"/>
        </a:lnSpc>
        <a:spcBef>
          <a:spcPct val="20000"/>
        </a:spcBef>
        <a:spcAft>
          <a:spcPct val="0"/>
        </a:spcAft>
        <a:defRPr sz="963" b="1" kern="1200" cap="all" spc="125">
          <a:solidFill>
            <a:srgbClr val="123150"/>
          </a:solidFill>
          <a:latin typeface="Proxima Nova Rg" panose="02000506030000020004" pitchFamily="50" charset="0"/>
          <a:ea typeface="ヒラギノ角ゴ Pro W3" charset="-128"/>
          <a:cs typeface="Proxima Nova Rg" panose="02000506030000020004" pitchFamily="50" charset="0"/>
        </a:defRPr>
      </a:lvl3pPr>
      <a:lvl4pPr marL="0" indent="0" algn="l" rtl="0" eaLnBrk="1" fontAlgn="base" hangingPunct="1">
        <a:lnSpc>
          <a:spcPts val="1073"/>
        </a:lnSpc>
        <a:spcBef>
          <a:spcPct val="20000"/>
        </a:spcBef>
        <a:spcAft>
          <a:spcPct val="0"/>
        </a:spcAft>
        <a:defRPr sz="882" b="1" i="0" kern="1200" spc="0" baseline="0">
          <a:solidFill>
            <a:srgbClr val="4CB3BE"/>
          </a:solidFill>
          <a:latin typeface="Proxima Nova Rg" panose="02000506030000020004" pitchFamily="50" charset="0"/>
          <a:ea typeface="ヒラギノ角ゴ Pro W3" charset="-128"/>
          <a:cs typeface="Proxima Nova Rg" panose="02000506030000020004" pitchFamily="50" charset="0"/>
        </a:defRPr>
      </a:lvl4pPr>
      <a:lvl5pPr marL="0" indent="0" algn="l" rtl="0" eaLnBrk="1" fontAlgn="base" hangingPunct="1">
        <a:lnSpc>
          <a:spcPts val="1163"/>
        </a:lnSpc>
        <a:spcBef>
          <a:spcPct val="20000"/>
        </a:spcBef>
        <a:spcAft>
          <a:spcPct val="0"/>
        </a:spcAft>
        <a:defRPr sz="882" kern="1200" spc="0" baseline="0">
          <a:solidFill>
            <a:schemeClr val="tx1"/>
          </a:solidFill>
          <a:latin typeface="Proxima Nova Rg" panose="02000506030000020004" pitchFamily="50" charset="0"/>
          <a:ea typeface="ヒラギノ角ゴ Pro W3" charset="-128"/>
          <a:cs typeface="Proxima Nova Rg" panose="02000506030000020004" pitchFamily="50" charset="0"/>
        </a:defRPr>
      </a:lvl5pPr>
      <a:lvl6pPr marL="0" indent="0" algn="l" defTabSz="817214" rtl="0" eaLnBrk="1" latinLnBrk="0" hangingPunct="1">
        <a:spcBef>
          <a:spcPct val="20000"/>
        </a:spcBef>
        <a:spcAft>
          <a:spcPts val="154"/>
        </a:spcAft>
        <a:buFont typeface="Arial" panose="020B0604020202020204" pitchFamily="34" charset="0"/>
        <a:buNone/>
        <a:defRPr sz="642" kern="1200" spc="104" baseline="0">
          <a:solidFill>
            <a:schemeClr val="accent1"/>
          </a:solidFill>
          <a:latin typeface="NeutraText-Demi" panose="02000000000000000000" pitchFamily="50" charset="0"/>
          <a:ea typeface="+mn-ea"/>
          <a:cs typeface="+mn-cs"/>
        </a:defRPr>
      </a:lvl6pPr>
      <a:lvl7pPr marL="2655948" indent="-204304" algn="l" defTabSz="817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64557" indent="-204304" algn="l" defTabSz="817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73164" indent="-204304" algn="l" defTabSz="817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408607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2pPr>
      <a:lvl3pPr marL="817214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3pPr>
      <a:lvl4pPr marL="1225823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4pPr>
      <a:lvl5pPr marL="1634429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5pPr>
      <a:lvl6pPr marL="2043037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6pPr>
      <a:lvl7pPr marL="2451644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7pPr>
      <a:lvl8pPr marL="2860253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8pPr>
      <a:lvl9pPr marL="3268861" algn="l" defTabSz="817214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99A31-7E81-4F6D-9DAA-EE828835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4" y="414341"/>
            <a:ext cx="8676294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8CF1-DE6B-4E6A-8795-AE687E22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54" y="2068513"/>
            <a:ext cx="8676294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7274-C377-4B89-958C-DCA0F44EE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059" y="7204075"/>
            <a:ext cx="2263834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1DB0-223B-42EF-9D2E-F2124DB4ED99}" type="datetimeFigureOut">
              <a:rPr lang="en-AU" smtClean="0"/>
              <a:t>21/01/2020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D95C-DC44-4891-A4CF-5CF844004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615" y="7204075"/>
            <a:ext cx="3395172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DB76-3FCD-43A2-ACD9-095FE878D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514" y="7204075"/>
            <a:ext cx="2263833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C62B-7B99-4F03-A993-F57B6F6F07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533953" rtl="0" eaLnBrk="1" latinLnBrk="0" hangingPunct="1">
        <a:lnSpc>
          <a:spcPct val="90000"/>
        </a:lnSpc>
        <a:spcBef>
          <a:spcPct val="0"/>
        </a:spcBef>
        <a:buNone/>
        <a:defRPr sz="2570" kern="1200" cap="all" baseline="0">
          <a:solidFill>
            <a:srgbClr val="003B5C"/>
          </a:solidFill>
          <a:latin typeface="NeutraText-Book" panose="02000000000000000000" pitchFamily="2" charset="0"/>
          <a:ea typeface="+mj-ea"/>
          <a:cs typeface="+mj-cs"/>
        </a:defRPr>
      </a:lvl1pPr>
    </p:titleStyle>
    <p:bodyStyle>
      <a:lvl1pPr marL="133489" indent="-133489" algn="l" defTabSz="533953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400465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1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667441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8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934417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1201393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1468369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735345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2002321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269296" indent="-133489" algn="l" defTabSz="533953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1pPr>
      <a:lvl2pPr marL="266976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2pPr>
      <a:lvl3pPr marL="533953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3pPr>
      <a:lvl4pPr marL="800928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067905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334881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601857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1868832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135809" algn="l" defTabSz="533953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2411DEF-6F40-4CEA-9128-2B3B724E006F}"/>
              </a:ext>
            </a:extLst>
          </p:cNvPr>
          <p:cNvGrpSpPr/>
          <p:nvPr/>
        </p:nvGrpSpPr>
        <p:grpSpPr>
          <a:xfrm>
            <a:off x="545065" y="2280876"/>
            <a:ext cx="3837971" cy="3447405"/>
            <a:chOff x="-8307" y="1919945"/>
            <a:chExt cx="6572881" cy="58524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7029F0-F75B-40D0-9DF7-F7BA937F53EE}"/>
                </a:ext>
              </a:extLst>
            </p:cNvPr>
            <p:cNvSpPr/>
            <p:nvPr/>
          </p:nvSpPr>
          <p:spPr>
            <a:xfrm flipH="1">
              <a:off x="-8307" y="1919945"/>
              <a:ext cx="6541369" cy="4058009"/>
            </a:xfrm>
            <a:custGeom>
              <a:avLst/>
              <a:gdLst>
                <a:gd name="connsiteX0" fmla="*/ 8265649 w 8265649"/>
                <a:gd name="connsiteY0" fmla="*/ 0 h 6780912"/>
                <a:gd name="connsiteX1" fmla="*/ 8265649 w 8265649"/>
                <a:gd name="connsiteY1" fmla="*/ 3051875 h 6780912"/>
                <a:gd name="connsiteX2" fmla="*/ 8265648 w 8265649"/>
                <a:gd name="connsiteY2" fmla="*/ 3051875 h 6780912"/>
                <a:gd name="connsiteX3" fmla="*/ 8265648 w 8265649"/>
                <a:gd name="connsiteY3" fmla="*/ 6780912 h 6780912"/>
                <a:gd name="connsiteX4" fmla="*/ 0 w 8265649"/>
                <a:gd name="connsiteY4" fmla="*/ 6780912 h 6780912"/>
                <a:gd name="connsiteX5" fmla="*/ 0 w 8265649"/>
                <a:gd name="connsiteY5" fmla="*/ 1537400 h 6780912"/>
                <a:gd name="connsiteX6" fmla="*/ 62089 w 8265649"/>
                <a:gd name="connsiteY6" fmla="*/ 1537400 h 6780912"/>
                <a:gd name="connsiteX7" fmla="*/ 0 w 8265649"/>
                <a:gd name="connsiteY7" fmla="*/ 1525937 h 6780912"/>
                <a:gd name="connsiteX0" fmla="*/ 8265649 w 8265649"/>
                <a:gd name="connsiteY0" fmla="*/ 0 h 6780912"/>
                <a:gd name="connsiteX1" fmla="*/ 8265649 w 8265649"/>
                <a:gd name="connsiteY1" fmla="*/ 3051875 h 6780912"/>
                <a:gd name="connsiteX2" fmla="*/ 8265648 w 8265649"/>
                <a:gd name="connsiteY2" fmla="*/ 3051875 h 6780912"/>
                <a:gd name="connsiteX3" fmla="*/ 8265648 w 8265649"/>
                <a:gd name="connsiteY3" fmla="*/ 6780912 h 6780912"/>
                <a:gd name="connsiteX4" fmla="*/ 0 w 8265649"/>
                <a:gd name="connsiteY4" fmla="*/ 6780912 h 6780912"/>
                <a:gd name="connsiteX5" fmla="*/ 0 w 8265649"/>
                <a:gd name="connsiteY5" fmla="*/ 1537400 h 6780912"/>
                <a:gd name="connsiteX6" fmla="*/ 0 w 8265649"/>
                <a:gd name="connsiteY6" fmla="*/ 1525937 h 6780912"/>
                <a:gd name="connsiteX7" fmla="*/ 8265649 w 8265649"/>
                <a:gd name="connsiteY7" fmla="*/ 0 h 6780912"/>
                <a:gd name="connsiteX0" fmla="*/ 8273433 w 8273433"/>
                <a:gd name="connsiteY0" fmla="*/ 0 h 6780912"/>
                <a:gd name="connsiteX1" fmla="*/ 8273433 w 8273433"/>
                <a:gd name="connsiteY1" fmla="*/ 3051875 h 6780912"/>
                <a:gd name="connsiteX2" fmla="*/ 8273432 w 8273433"/>
                <a:gd name="connsiteY2" fmla="*/ 3051875 h 6780912"/>
                <a:gd name="connsiteX3" fmla="*/ 8273432 w 8273433"/>
                <a:gd name="connsiteY3" fmla="*/ 6780912 h 6780912"/>
                <a:gd name="connsiteX4" fmla="*/ 7784 w 8273433"/>
                <a:gd name="connsiteY4" fmla="*/ 6780912 h 6780912"/>
                <a:gd name="connsiteX5" fmla="*/ 7784 w 8273433"/>
                <a:gd name="connsiteY5" fmla="*/ 1537400 h 6780912"/>
                <a:gd name="connsiteX6" fmla="*/ 0 w 8273433"/>
                <a:gd name="connsiteY6" fmla="*/ 1326570 h 6780912"/>
                <a:gd name="connsiteX7" fmla="*/ 8273433 w 8273433"/>
                <a:gd name="connsiteY7" fmla="*/ 0 h 6780912"/>
                <a:gd name="connsiteX0" fmla="*/ 8289000 w 8289000"/>
                <a:gd name="connsiteY0" fmla="*/ 0 h 6780912"/>
                <a:gd name="connsiteX1" fmla="*/ 8289000 w 8289000"/>
                <a:gd name="connsiteY1" fmla="*/ 3051875 h 6780912"/>
                <a:gd name="connsiteX2" fmla="*/ 8288999 w 8289000"/>
                <a:gd name="connsiteY2" fmla="*/ 3051875 h 6780912"/>
                <a:gd name="connsiteX3" fmla="*/ 8288999 w 8289000"/>
                <a:gd name="connsiteY3" fmla="*/ 6780912 h 6780912"/>
                <a:gd name="connsiteX4" fmla="*/ 23351 w 8289000"/>
                <a:gd name="connsiteY4" fmla="*/ 6780912 h 6780912"/>
                <a:gd name="connsiteX5" fmla="*/ 23351 w 8289000"/>
                <a:gd name="connsiteY5" fmla="*/ 1537400 h 6780912"/>
                <a:gd name="connsiteX6" fmla="*/ 0 w 8289000"/>
                <a:gd name="connsiteY6" fmla="*/ 1326570 h 6780912"/>
                <a:gd name="connsiteX7" fmla="*/ 8289000 w 8289000"/>
                <a:gd name="connsiteY7" fmla="*/ 0 h 6780912"/>
                <a:gd name="connsiteX0" fmla="*/ 8265650 w 8265650"/>
                <a:gd name="connsiteY0" fmla="*/ 0 h 6780912"/>
                <a:gd name="connsiteX1" fmla="*/ 8265650 w 8265650"/>
                <a:gd name="connsiteY1" fmla="*/ 3051875 h 6780912"/>
                <a:gd name="connsiteX2" fmla="*/ 8265649 w 8265650"/>
                <a:gd name="connsiteY2" fmla="*/ 3051875 h 6780912"/>
                <a:gd name="connsiteX3" fmla="*/ 8265649 w 8265650"/>
                <a:gd name="connsiteY3" fmla="*/ 6780912 h 6780912"/>
                <a:gd name="connsiteX4" fmla="*/ 1 w 8265650"/>
                <a:gd name="connsiteY4" fmla="*/ 6780912 h 6780912"/>
                <a:gd name="connsiteX5" fmla="*/ 1 w 8265650"/>
                <a:gd name="connsiteY5" fmla="*/ 1537400 h 6780912"/>
                <a:gd name="connsiteX6" fmla="*/ 0 w 8265650"/>
                <a:gd name="connsiteY6" fmla="*/ 1319450 h 6780912"/>
                <a:gd name="connsiteX7" fmla="*/ 8265650 w 8265650"/>
                <a:gd name="connsiteY7" fmla="*/ 0 h 6780912"/>
                <a:gd name="connsiteX0" fmla="*/ 8265650 w 8265650"/>
                <a:gd name="connsiteY0" fmla="*/ 0 h 6780912"/>
                <a:gd name="connsiteX1" fmla="*/ 8265650 w 8265650"/>
                <a:gd name="connsiteY1" fmla="*/ 3051875 h 6780912"/>
                <a:gd name="connsiteX2" fmla="*/ 8265649 w 8265650"/>
                <a:gd name="connsiteY2" fmla="*/ 3051875 h 6780912"/>
                <a:gd name="connsiteX3" fmla="*/ 8265649 w 8265650"/>
                <a:gd name="connsiteY3" fmla="*/ 6780912 h 6780912"/>
                <a:gd name="connsiteX4" fmla="*/ 1 w 8265650"/>
                <a:gd name="connsiteY4" fmla="*/ 6780912 h 6780912"/>
                <a:gd name="connsiteX5" fmla="*/ 0 w 8265650"/>
                <a:gd name="connsiteY5" fmla="*/ 1319450 h 6780912"/>
                <a:gd name="connsiteX6" fmla="*/ 8265650 w 8265650"/>
                <a:gd name="connsiteY6" fmla="*/ 0 h 678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5650" h="6780912">
                  <a:moveTo>
                    <a:pt x="8265650" y="0"/>
                  </a:moveTo>
                  <a:lnTo>
                    <a:pt x="8265650" y="3051875"/>
                  </a:lnTo>
                  <a:lnTo>
                    <a:pt x="8265649" y="3051875"/>
                  </a:lnTo>
                  <a:lnTo>
                    <a:pt x="8265649" y="6780912"/>
                  </a:lnTo>
                  <a:lnTo>
                    <a:pt x="1" y="6780912"/>
                  </a:lnTo>
                  <a:cubicBezTo>
                    <a:pt x="1" y="4960425"/>
                    <a:pt x="0" y="3139937"/>
                    <a:pt x="0" y="1319450"/>
                  </a:cubicBezTo>
                  <a:lnTo>
                    <a:pt x="82656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BCD3">
                    <a:alpha val="80000"/>
                  </a:srgbClr>
                </a:gs>
                <a:gs pos="100000">
                  <a:srgbClr val="029DB2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12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62AB9C3-90B8-4D35-B43D-9D8A50F076DE}"/>
                </a:ext>
              </a:extLst>
            </p:cNvPr>
            <p:cNvSpPr/>
            <p:nvPr/>
          </p:nvSpPr>
          <p:spPr>
            <a:xfrm>
              <a:off x="-8306" y="1919945"/>
              <a:ext cx="6572880" cy="5852455"/>
            </a:xfrm>
            <a:custGeom>
              <a:avLst/>
              <a:gdLst>
                <a:gd name="connsiteX0" fmla="*/ 8265649 w 8265649"/>
                <a:gd name="connsiteY0" fmla="*/ 0 h 6780912"/>
                <a:gd name="connsiteX1" fmla="*/ 8265649 w 8265649"/>
                <a:gd name="connsiteY1" fmla="*/ 3051875 h 6780912"/>
                <a:gd name="connsiteX2" fmla="*/ 8265648 w 8265649"/>
                <a:gd name="connsiteY2" fmla="*/ 3051875 h 6780912"/>
                <a:gd name="connsiteX3" fmla="*/ 8265648 w 8265649"/>
                <a:gd name="connsiteY3" fmla="*/ 6780912 h 6780912"/>
                <a:gd name="connsiteX4" fmla="*/ 0 w 8265649"/>
                <a:gd name="connsiteY4" fmla="*/ 6780912 h 6780912"/>
                <a:gd name="connsiteX5" fmla="*/ 0 w 8265649"/>
                <a:gd name="connsiteY5" fmla="*/ 1537400 h 6780912"/>
                <a:gd name="connsiteX6" fmla="*/ 62089 w 8265649"/>
                <a:gd name="connsiteY6" fmla="*/ 1537400 h 6780912"/>
                <a:gd name="connsiteX7" fmla="*/ 0 w 8265649"/>
                <a:gd name="connsiteY7" fmla="*/ 1525937 h 6780912"/>
                <a:gd name="connsiteX0" fmla="*/ 8265649 w 8265649"/>
                <a:gd name="connsiteY0" fmla="*/ 0 h 6780912"/>
                <a:gd name="connsiteX1" fmla="*/ 8265649 w 8265649"/>
                <a:gd name="connsiteY1" fmla="*/ 3051875 h 6780912"/>
                <a:gd name="connsiteX2" fmla="*/ 8265648 w 8265649"/>
                <a:gd name="connsiteY2" fmla="*/ 3051875 h 6780912"/>
                <a:gd name="connsiteX3" fmla="*/ 8265648 w 8265649"/>
                <a:gd name="connsiteY3" fmla="*/ 6780912 h 6780912"/>
                <a:gd name="connsiteX4" fmla="*/ 0 w 8265649"/>
                <a:gd name="connsiteY4" fmla="*/ 6780912 h 6780912"/>
                <a:gd name="connsiteX5" fmla="*/ 0 w 8265649"/>
                <a:gd name="connsiteY5" fmla="*/ 1537400 h 6780912"/>
                <a:gd name="connsiteX6" fmla="*/ 0 w 8265649"/>
                <a:gd name="connsiteY6" fmla="*/ 1525937 h 6780912"/>
                <a:gd name="connsiteX7" fmla="*/ 8265649 w 8265649"/>
                <a:gd name="connsiteY7" fmla="*/ 0 h 6780912"/>
                <a:gd name="connsiteX0" fmla="*/ 8273433 w 8273433"/>
                <a:gd name="connsiteY0" fmla="*/ 0 h 6780912"/>
                <a:gd name="connsiteX1" fmla="*/ 8273433 w 8273433"/>
                <a:gd name="connsiteY1" fmla="*/ 3051875 h 6780912"/>
                <a:gd name="connsiteX2" fmla="*/ 8273432 w 8273433"/>
                <a:gd name="connsiteY2" fmla="*/ 3051875 h 6780912"/>
                <a:gd name="connsiteX3" fmla="*/ 8273432 w 8273433"/>
                <a:gd name="connsiteY3" fmla="*/ 6780912 h 6780912"/>
                <a:gd name="connsiteX4" fmla="*/ 7784 w 8273433"/>
                <a:gd name="connsiteY4" fmla="*/ 6780912 h 6780912"/>
                <a:gd name="connsiteX5" fmla="*/ 7784 w 8273433"/>
                <a:gd name="connsiteY5" fmla="*/ 1537400 h 6780912"/>
                <a:gd name="connsiteX6" fmla="*/ 0 w 8273433"/>
                <a:gd name="connsiteY6" fmla="*/ 1326570 h 6780912"/>
                <a:gd name="connsiteX7" fmla="*/ 8273433 w 8273433"/>
                <a:gd name="connsiteY7" fmla="*/ 0 h 6780912"/>
                <a:gd name="connsiteX0" fmla="*/ 8289000 w 8289000"/>
                <a:gd name="connsiteY0" fmla="*/ 0 h 6780912"/>
                <a:gd name="connsiteX1" fmla="*/ 8289000 w 8289000"/>
                <a:gd name="connsiteY1" fmla="*/ 3051875 h 6780912"/>
                <a:gd name="connsiteX2" fmla="*/ 8288999 w 8289000"/>
                <a:gd name="connsiteY2" fmla="*/ 3051875 h 6780912"/>
                <a:gd name="connsiteX3" fmla="*/ 8288999 w 8289000"/>
                <a:gd name="connsiteY3" fmla="*/ 6780912 h 6780912"/>
                <a:gd name="connsiteX4" fmla="*/ 23351 w 8289000"/>
                <a:gd name="connsiteY4" fmla="*/ 6780912 h 6780912"/>
                <a:gd name="connsiteX5" fmla="*/ 23351 w 8289000"/>
                <a:gd name="connsiteY5" fmla="*/ 1537400 h 6780912"/>
                <a:gd name="connsiteX6" fmla="*/ 0 w 8289000"/>
                <a:gd name="connsiteY6" fmla="*/ 1326570 h 6780912"/>
                <a:gd name="connsiteX7" fmla="*/ 8289000 w 8289000"/>
                <a:gd name="connsiteY7" fmla="*/ 0 h 6780912"/>
                <a:gd name="connsiteX0" fmla="*/ 8265650 w 8265650"/>
                <a:gd name="connsiteY0" fmla="*/ 0 h 6780912"/>
                <a:gd name="connsiteX1" fmla="*/ 8265650 w 8265650"/>
                <a:gd name="connsiteY1" fmla="*/ 3051875 h 6780912"/>
                <a:gd name="connsiteX2" fmla="*/ 8265649 w 8265650"/>
                <a:gd name="connsiteY2" fmla="*/ 3051875 h 6780912"/>
                <a:gd name="connsiteX3" fmla="*/ 8265649 w 8265650"/>
                <a:gd name="connsiteY3" fmla="*/ 6780912 h 6780912"/>
                <a:gd name="connsiteX4" fmla="*/ 1 w 8265650"/>
                <a:gd name="connsiteY4" fmla="*/ 6780912 h 6780912"/>
                <a:gd name="connsiteX5" fmla="*/ 1 w 8265650"/>
                <a:gd name="connsiteY5" fmla="*/ 1537400 h 6780912"/>
                <a:gd name="connsiteX6" fmla="*/ 0 w 8265650"/>
                <a:gd name="connsiteY6" fmla="*/ 1319450 h 6780912"/>
                <a:gd name="connsiteX7" fmla="*/ 8265650 w 8265650"/>
                <a:gd name="connsiteY7" fmla="*/ 0 h 6780912"/>
                <a:gd name="connsiteX0" fmla="*/ 8265650 w 8265650"/>
                <a:gd name="connsiteY0" fmla="*/ 0 h 6780912"/>
                <a:gd name="connsiteX1" fmla="*/ 8265650 w 8265650"/>
                <a:gd name="connsiteY1" fmla="*/ 3051875 h 6780912"/>
                <a:gd name="connsiteX2" fmla="*/ 8265649 w 8265650"/>
                <a:gd name="connsiteY2" fmla="*/ 3051875 h 6780912"/>
                <a:gd name="connsiteX3" fmla="*/ 8265649 w 8265650"/>
                <a:gd name="connsiteY3" fmla="*/ 6780912 h 6780912"/>
                <a:gd name="connsiteX4" fmla="*/ 1 w 8265650"/>
                <a:gd name="connsiteY4" fmla="*/ 6780912 h 6780912"/>
                <a:gd name="connsiteX5" fmla="*/ 0 w 8265650"/>
                <a:gd name="connsiteY5" fmla="*/ 1319450 h 6780912"/>
                <a:gd name="connsiteX6" fmla="*/ 8265650 w 8265650"/>
                <a:gd name="connsiteY6" fmla="*/ 0 h 6780912"/>
                <a:gd name="connsiteX0" fmla="*/ 8265650 w 8276058"/>
                <a:gd name="connsiteY0" fmla="*/ 0 h 9785884"/>
                <a:gd name="connsiteX1" fmla="*/ 8265650 w 8276058"/>
                <a:gd name="connsiteY1" fmla="*/ 3051875 h 9785884"/>
                <a:gd name="connsiteX2" fmla="*/ 8265649 w 8276058"/>
                <a:gd name="connsiteY2" fmla="*/ 3051875 h 9785884"/>
                <a:gd name="connsiteX3" fmla="*/ 8276058 w 8276058"/>
                <a:gd name="connsiteY3" fmla="*/ 9785884 h 9785884"/>
                <a:gd name="connsiteX4" fmla="*/ 1 w 8276058"/>
                <a:gd name="connsiteY4" fmla="*/ 6780912 h 9785884"/>
                <a:gd name="connsiteX5" fmla="*/ 0 w 8276058"/>
                <a:gd name="connsiteY5" fmla="*/ 1319450 h 9785884"/>
                <a:gd name="connsiteX6" fmla="*/ 8265650 w 8276058"/>
                <a:gd name="connsiteY6" fmla="*/ 0 h 9785884"/>
                <a:gd name="connsiteX0" fmla="*/ 8265650 w 8276058"/>
                <a:gd name="connsiteY0" fmla="*/ 0 h 9785884"/>
                <a:gd name="connsiteX1" fmla="*/ 8265650 w 8276058"/>
                <a:gd name="connsiteY1" fmla="*/ 3051875 h 9785884"/>
                <a:gd name="connsiteX2" fmla="*/ 8265649 w 8276058"/>
                <a:gd name="connsiteY2" fmla="*/ 3051875 h 9785884"/>
                <a:gd name="connsiteX3" fmla="*/ 8276058 w 8276058"/>
                <a:gd name="connsiteY3" fmla="*/ 9785884 h 9785884"/>
                <a:gd name="connsiteX4" fmla="*/ 1 w 8276058"/>
                <a:gd name="connsiteY4" fmla="*/ 9772163 h 9785884"/>
                <a:gd name="connsiteX5" fmla="*/ 0 w 8276058"/>
                <a:gd name="connsiteY5" fmla="*/ 1319450 h 9785884"/>
                <a:gd name="connsiteX6" fmla="*/ 8265650 w 8276058"/>
                <a:gd name="connsiteY6" fmla="*/ 0 h 9785884"/>
                <a:gd name="connsiteX0" fmla="*/ 8265650 w 8283841"/>
                <a:gd name="connsiteY0" fmla="*/ 0 h 9775622"/>
                <a:gd name="connsiteX1" fmla="*/ 8265650 w 8283841"/>
                <a:gd name="connsiteY1" fmla="*/ 3051875 h 9775622"/>
                <a:gd name="connsiteX2" fmla="*/ 8265649 w 8283841"/>
                <a:gd name="connsiteY2" fmla="*/ 3051875 h 9775622"/>
                <a:gd name="connsiteX3" fmla="*/ 8283841 w 8283841"/>
                <a:gd name="connsiteY3" fmla="*/ 9775622 h 9775622"/>
                <a:gd name="connsiteX4" fmla="*/ 1 w 8283841"/>
                <a:gd name="connsiteY4" fmla="*/ 9772163 h 9775622"/>
                <a:gd name="connsiteX5" fmla="*/ 0 w 8283841"/>
                <a:gd name="connsiteY5" fmla="*/ 1319450 h 9775622"/>
                <a:gd name="connsiteX6" fmla="*/ 8265650 w 8283841"/>
                <a:gd name="connsiteY6" fmla="*/ 0 h 97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3841" h="9775622">
                  <a:moveTo>
                    <a:pt x="8265650" y="0"/>
                  </a:moveTo>
                  <a:lnTo>
                    <a:pt x="8265650" y="3051875"/>
                  </a:lnTo>
                  <a:lnTo>
                    <a:pt x="8265649" y="3051875"/>
                  </a:lnTo>
                  <a:cubicBezTo>
                    <a:pt x="8269119" y="5296545"/>
                    <a:pt x="8280371" y="7530952"/>
                    <a:pt x="8283841" y="9775622"/>
                  </a:cubicBezTo>
                  <a:lnTo>
                    <a:pt x="1" y="9772163"/>
                  </a:lnTo>
                  <a:cubicBezTo>
                    <a:pt x="1" y="7951676"/>
                    <a:pt x="0" y="3139937"/>
                    <a:pt x="0" y="1319450"/>
                  </a:cubicBezTo>
                  <a:lnTo>
                    <a:pt x="8265650" y="0"/>
                  </a:lnTo>
                  <a:close/>
                </a:path>
              </a:pathLst>
            </a:custGeom>
            <a:gradFill>
              <a:gsLst>
                <a:gs pos="0">
                  <a:srgbClr val="00456C"/>
                </a:gs>
                <a:gs pos="100000">
                  <a:srgbClr val="002336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12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D8E64EA-583F-44A5-91B6-01B3280A4D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96" y="1659511"/>
            <a:ext cx="1306298" cy="357353"/>
          </a:xfrm>
          <a:prstGeom prst="rect">
            <a:avLst/>
          </a:prstGeom>
        </p:spPr>
      </p:pic>
      <p:sp>
        <p:nvSpPr>
          <p:cNvPr id="10" name="Header Background">
            <a:extLst>
              <a:ext uri="{FF2B5EF4-FFF2-40B4-BE49-F238E27FC236}">
                <a16:creationId xmlns:a16="http://schemas.microsoft.com/office/drawing/2014/main" id="{8F54EDA5-901B-46A9-AF50-BF807A1972A5}"/>
              </a:ext>
            </a:extLst>
          </p:cNvPr>
          <p:cNvSpPr/>
          <p:nvPr/>
        </p:nvSpPr>
        <p:spPr>
          <a:xfrm rot="16200000">
            <a:off x="645206" y="-633186"/>
            <a:ext cx="3543459" cy="4809805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12" dirty="0"/>
          </a:p>
        </p:txBody>
      </p:sp>
      <p:sp>
        <p:nvSpPr>
          <p:cNvPr id="11" name="Title Background Decoration">
            <a:extLst>
              <a:ext uri="{FF2B5EF4-FFF2-40B4-BE49-F238E27FC236}">
                <a16:creationId xmlns:a16="http://schemas.microsoft.com/office/drawing/2014/main" id="{274D6095-8368-4FFE-A5F6-741C5F28FA64}"/>
              </a:ext>
            </a:extLst>
          </p:cNvPr>
          <p:cNvSpPr/>
          <p:nvPr/>
        </p:nvSpPr>
        <p:spPr>
          <a:xfrm flipH="1">
            <a:off x="1388" y="2595227"/>
            <a:ext cx="4415815" cy="2700000"/>
          </a:xfrm>
          <a:custGeom>
            <a:avLst/>
            <a:gdLst>
              <a:gd name="connsiteX0" fmla="*/ 8265649 w 8265649"/>
              <a:gd name="connsiteY0" fmla="*/ 0 h 6780912"/>
              <a:gd name="connsiteX1" fmla="*/ 8265649 w 8265649"/>
              <a:gd name="connsiteY1" fmla="*/ 3051875 h 6780912"/>
              <a:gd name="connsiteX2" fmla="*/ 8265648 w 8265649"/>
              <a:gd name="connsiteY2" fmla="*/ 3051875 h 6780912"/>
              <a:gd name="connsiteX3" fmla="*/ 8265648 w 8265649"/>
              <a:gd name="connsiteY3" fmla="*/ 6780912 h 6780912"/>
              <a:gd name="connsiteX4" fmla="*/ 0 w 8265649"/>
              <a:gd name="connsiteY4" fmla="*/ 6780912 h 6780912"/>
              <a:gd name="connsiteX5" fmla="*/ 0 w 8265649"/>
              <a:gd name="connsiteY5" fmla="*/ 1537400 h 6780912"/>
              <a:gd name="connsiteX6" fmla="*/ 62089 w 8265649"/>
              <a:gd name="connsiteY6" fmla="*/ 1537400 h 6780912"/>
              <a:gd name="connsiteX7" fmla="*/ 0 w 8265649"/>
              <a:gd name="connsiteY7" fmla="*/ 1525937 h 6780912"/>
              <a:gd name="connsiteX0" fmla="*/ 8265649 w 8265649"/>
              <a:gd name="connsiteY0" fmla="*/ 0 h 6780912"/>
              <a:gd name="connsiteX1" fmla="*/ 8265649 w 8265649"/>
              <a:gd name="connsiteY1" fmla="*/ 3051875 h 6780912"/>
              <a:gd name="connsiteX2" fmla="*/ 8265648 w 8265649"/>
              <a:gd name="connsiteY2" fmla="*/ 3051875 h 6780912"/>
              <a:gd name="connsiteX3" fmla="*/ 8265648 w 8265649"/>
              <a:gd name="connsiteY3" fmla="*/ 6780912 h 6780912"/>
              <a:gd name="connsiteX4" fmla="*/ 0 w 8265649"/>
              <a:gd name="connsiteY4" fmla="*/ 6780912 h 6780912"/>
              <a:gd name="connsiteX5" fmla="*/ 0 w 8265649"/>
              <a:gd name="connsiteY5" fmla="*/ 1537400 h 6780912"/>
              <a:gd name="connsiteX6" fmla="*/ 0 w 8265649"/>
              <a:gd name="connsiteY6" fmla="*/ 1525937 h 6780912"/>
              <a:gd name="connsiteX7" fmla="*/ 8265649 w 8265649"/>
              <a:gd name="connsiteY7" fmla="*/ 0 h 6780912"/>
              <a:gd name="connsiteX0" fmla="*/ 8273433 w 8273433"/>
              <a:gd name="connsiteY0" fmla="*/ 0 h 6780912"/>
              <a:gd name="connsiteX1" fmla="*/ 8273433 w 8273433"/>
              <a:gd name="connsiteY1" fmla="*/ 3051875 h 6780912"/>
              <a:gd name="connsiteX2" fmla="*/ 8273432 w 8273433"/>
              <a:gd name="connsiteY2" fmla="*/ 3051875 h 6780912"/>
              <a:gd name="connsiteX3" fmla="*/ 8273432 w 8273433"/>
              <a:gd name="connsiteY3" fmla="*/ 6780912 h 6780912"/>
              <a:gd name="connsiteX4" fmla="*/ 7784 w 8273433"/>
              <a:gd name="connsiteY4" fmla="*/ 6780912 h 6780912"/>
              <a:gd name="connsiteX5" fmla="*/ 7784 w 8273433"/>
              <a:gd name="connsiteY5" fmla="*/ 1537400 h 6780912"/>
              <a:gd name="connsiteX6" fmla="*/ 0 w 8273433"/>
              <a:gd name="connsiteY6" fmla="*/ 1326570 h 6780912"/>
              <a:gd name="connsiteX7" fmla="*/ 8273433 w 8273433"/>
              <a:gd name="connsiteY7" fmla="*/ 0 h 6780912"/>
              <a:gd name="connsiteX0" fmla="*/ 8289000 w 8289000"/>
              <a:gd name="connsiteY0" fmla="*/ 0 h 6780912"/>
              <a:gd name="connsiteX1" fmla="*/ 8289000 w 8289000"/>
              <a:gd name="connsiteY1" fmla="*/ 3051875 h 6780912"/>
              <a:gd name="connsiteX2" fmla="*/ 8288999 w 8289000"/>
              <a:gd name="connsiteY2" fmla="*/ 3051875 h 6780912"/>
              <a:gd name="connsiteX3" fmla="*/ 8288999 w 8289000"/>
              <a:gd name="connsiteY3" fmla="*/ 6780912 h 6780912"/>
              <a:gd name="connsiteX4" fmla="*/ 23351 w 8289000"/>
              <a:gd name="connsiteY4" fmla="*/ 6780912 h 6780912"/>
              <a:gd name="connsiteX5" fmla="*/ 23351 w 8289000"/>
              <a:gd name="connsiteY5" fmla="*/ 1537400 h 6780912"/>
              <a:gd name="connsiteX6" fmla="*/ 0 w 8289000"/>
              <a:gd name="connsiteY6" fmla="*/ 1326570 h 6780912"/>
              <a:gd name="connsiteX7" fmla="*/ 8289000 w 8289000"/>
              <a:gd name="connsiteY7" fmla="*/ 0 h 6780912"/>
              <a:gd name="connsiteX0" fmla="*/ 8265650 w 8265650"/>
              <a:gd name="connsiteY0" fmla="*/ 0 h 6780912"/>
              <a:gd name="connsiteX1" fmla="*/ 8265650 w 8265650"/>
              <a:gd name="connsiteY1" fmla="*/ 3051875 h 6780912"/>
              <a:gd name="connsiteX2" fmla="*/ 8265649 w 8265650"/>
              <a:gd name="connsiteY2" fmla="*/ 3051875 h 6780912"/>
              <a:gd name="connsiteX3" fmla="*/ 8265649 w 8265650"/>
              <a:gd name="connsiteY3" fmla="*/ 6780912 h 6780912"/>
              <a:gd name="connsiteX4" fmla="*/ 1 w 8265650"/>
              <a:gd name="connsiteY4" fmla="*/ 6780912 h 6780912"/>
              <a:gd name="connsiteX5" fmla="*/ 1 w 8265650"/>
              <a:gd name="connsiteY5" fmla="*/ 1537400 h 6780912"/>
              <a:gd name="connsiteX6" fmla="*/ 0 w 8265650"/>
              <a:gd name="connsiteY6" fmla="*/ 1319450 h 6780912"/>
              <a:gd name="connsiteX7" fmla="*/ 8265650 w 8265650"/>
              <a:gd name="connsiteY7" fmla="*/ 0 h 6780912"/>
              <a:gd name="connsiteX0" fmla="*/ 8265650 w 8265650"/>
              <a:gd name="connsiteY0" fmla="*/ 0 h 6780912"/>
              <a:gd name="connsiteX1" fmla="*/ 8265650 w 8265650"/>
              <a:gd name="connsiteY1" fmla="*/ 3051875 h 6780912"/>
              <a:gd name="connsiteX2" fmla="*/ 8265649 w 8265650"/>
              <a:gd name="connsiteY2" fmla="*/ 3051875 h 6780912"/>
              <a:gd name="connsiteX3" fmla="*/ 8265649 w 8265650"/>
              <a:gd name="connsiteY3" fmla="*/ 6780912 h 6780912"/>
              <a:gd name="connsiteX4" fmla="*/ 1 w 8265650"/>
              <a:gd name="connsiteY4" fmla="*/ 6780912 h 6780912"/>
              <a:gd name="connsiteX5" fmla="*/ 0 w 8265650"/>
              <a:gd name="connsiteY5" fmla="*/ 1319450 h 6780912"/>
              <a:gd name="connsiteX6" fmla="*/ 8265650 w 8265650"/>
              <a:gd name="connsiteY6" fmla="*/ 0 h 678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5650" h="6780912">
                <a:moveTo>
                  <a:pt x="8265650" y="0"/>
                </a:moveTo>
                <a:lnTo>
                  <a:pt x="8265650" y="3051875"/>
                </a:lnTo>
                <a:lnTo>
                  <a:pt x="8265649" y="3051875"/>
                </a:lnTo>
                <a:lnTo>
                  <a:pt x="8265649" y="6780912"/>
                </a:lnTo>
                <a:lnTo>
                  <a:pt x="1" y="6780912"/>
                </a:lnTo>
                <a:cubicBezTo>
                  <a:pt x="1" y="4960425"/>
                  <a:pt x="0" y="3139937"/>
                  <a:pt x="0" y="1319450"/>
                </a:cubicBezTo>
                <a:lnTo>
                  <a:pt x="8265650" y="0"/>
                </a:lnTo>
                <a:close/>
              </a:path>
            </a:pathLst>
          </a:custGeom>
          <a:gradFill flip="none" rotWithShape="1">
            <a:gsLst>
              <a:gs pos="0">
                <a:srgbClr val="03BCD3">
                  <a:alpha val="80000"/>
                </a:srgbClr>
              </a:gs>
              <a:gs pos="100000">
                <a:srgbClr val="029DB2">
                  <a:alpha val="8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11"/>
          </a:p>
        </p:txBody>
      </p:sp>
      <p:sp>
        <p:nvSpPr>
          <p:cNvPr id="14" name="Title Background">
            <a:extLst>
              <a:ext uri="{FF2B5EF4-FFF2-40B4-BE49-F238E27FC236}">
                <a16:creationId xmlns:a16="http://schemas.microsoft.com/office/drawing/2014/main" id="{4C160111-7F35-4E17-AD77-5A6B78309935}"/>
              </a:ext>
            </a:extLst>
          </p:cNvPr>
          <p:cNvSpPr/>
          <p:nvPr/>
        </p:nvSpPr>
        <p:spPr>
          <a:xfrm>
            <a:off x="1387" y="2595231"/>
            <a:ext cx="4824000" cy="5186685"/>
          </a:xfrm>
          <a:custGeom>
            <a:avLst/>
            <a:gdLst>
              <a:gd name="connsiteX0" fmla="*/ 4338230 w 4347777"/>
              <a:gd name="connsiteY0" fmla="*/ 0 h 5186685"/>
              <a:gd name="connsiteX1" fmla="*/ 4338230 w 4347777"/>
              <a:gd name="connsiteY1" fmla="*/ 1209781 h 5186685"/>
              <a:gd name="connsiteX2" fmla="*/ 4347472 w 4347777"/>
              <a:gd name="connsiteY2" fmla="*/ 3789687 h 5186685"/>
              <a:gd name="connsiteX3" fmla="*/ 4347777 w 4347777"/>
              <a:gd name="connsiteY3" fmla="*/ 3789687 h 5186685"/>
              <a:gd name="connsiteX4" fmla="*/ 4347777 w 4347777"/>
              <a:gd name="connsiteY4" fmla="*/ 3875113 h 5186685"/>
              <a:gd name="connsiteX5" fmla="*/ 4347777 w 4347777"/>
              <a:gd name="connsiteY5" fmla="*/ 4729485 h 5186685"/>
              <a:gd name="connsiteX6" fmla="*/ 4347776 w 4347777"/>
              <a:gd name="connsiteY6" fmla="*/ 4729485 h 5186685"/>
              <a:gd name="connsiteX7" fmla="*/ 4347776 w 4347777"/>
              <a:gd name="connsiteY7" fmla="*/ 5186685 h 5186685"/>
              <a:gd name="connsiteX8" fmla="*/ 0 w 4347777"/>
              <a:gd name="connsiteY8" fmla="*/ 5186685 h 5186685"/>
              <a:gd name="connsiteX9" fmla="*/ 0 w 4347777"/>
              <a:gd name="connsiteY9" fmla="*/ 4729485 h 5186685"/>
              <a:gd name="connsiteX10" fmla="*/ 1 w 4347777"/>
              <a:gd name="connsiteY10" fmla="*/ 4729485 h 5186685"/>
              <a:gd name="connsiteX11" fmla="*/ 1 w 4347777"/>
              <a:gd name="connsiteY11" fmla="*/ 3789687 h 5186685"/>
              <a:gd name="connsiteX12" fmla="*/ 2 w 4347777"/>
              <a:gd name="connsiteY12" fmla="*/ 3789687 h 5186685"/>
              <a:gd name="connsiteX13" fmla="*/ 2 w 4347777"/>
              <a:gd name="connsiteY13" fmla="*/ 3725116 h 5186685"/>
              <a:gd name="connsiteX14" fmla="*/ 1 w 4347777"/>
              <a:gd name="connsiteY14" fmla="*/ 523038 h 51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47777" h="5186685">
                <a:moveTo>
                  <a:pt x="4338230" y="0"/>
                </a:moveTo>
                <a:lnTo>
                  <a:pt x="4338230" y="1209781"/>
                </a:lnTo>
                <a:lnTo>
                  <a:pt x="4347472" y="3789687"/>
                </a:lnTo>
                <a:lnTo>
                  <a:pt x="4347777" y="3789687"/>
                </a:lnTo>
                <a:lnTo>
                  <a:pt x="4347777" y="3875113"/>
                </a:lnTo>
                <a:lnTo>
                  <a:pt x="4347777" y="4729485"/>
                </a:lnTo>
                <a:lnTo>
                  <a:pt x="4347776" y="4729485"/>
                </a:lnTo>
                <a:lnTo>
                  <a:pt x="4347776" y="5186685"/>
                </a:lnTo>
                <a:lnTo>
                  <a:pt x="0" y="5186685"/>
                </a:lnTo>
                <a:lnTo>
                  <a:pt x="0" y="4729485"/>
                </a:lnTo>
                <a:lnTo>
                  <a:pt x="1" y="4729485"/>
                </a:lnTo>
                <a:lnTo>
                  <a:pt x="1" y="3789687"/>
                </a:lnTo>
                <a:lnTo>
                  <a:pt x="2" y="3789687"/>
                </a:lnTo>
                <a:lnTo>
                  <a:pt x="2" y="3725116"/>
                </a:lnTo>
                <a:cubicBezTo>
                  <a:pt x="2" y="2918297"/>
                  <a:pt x="1" y="1199586"/>
                  <a:pt x="1" y="523038"/>
                </a:cubicBezTo>
                <a:close/>
              </a:path>
            </a:pathLst>
          </a:custGeom>
          <a:gradFill>
            <a:gsLst>
              <a:gs pos="0">
                <a:srgbClr val="00456C"/>
              </a:gs>
              <a:gs pos="100000">
                <a:srgbClr val="002336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9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8D6912-7FF1-4C17-88E3-A7C38687B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6839" y="4344113"/>
            <a:ext cx="2953460" cy="1584200"/>
          </a:xfrm>
          <a:noFill/>
        </p:spPr>
        <p:txBody>
          <a:bodyPr/>
          <a:lstStyle/>
          <a:p>
            <a:pPr defTabSz="533988">
              <a:lnSpc>
                <a:spcPct val="100000"/>
              </a:lnSpc>
              <a:spcAft>
                <a:spcPts val="350"/>
              </a:spcAft>
            </a:pPr>
            <a:r>
              <a:rPr lang="en-US" sz="2000" spc="53" dirty="0">
                <a:solidFill>
                  <a:srgbClr val="FFFFFE"/>
                </a:solidFill>
                <a:latin typeface="NeutraText-Book"/>
              </a:rPr>
              <a:t>Investment</a:t>
            </a:r>
            <a:br>
              <a:rPr lang="en-US" sz="2000" spc="53" dirty="0">
                <a:solidFill>
                  <a:srgbClr val="FFFFFE"/>
                </a:solidFill>
                <a:latin typeface="NeutraText-Book"/>
              </a:rPr>
            </a:br>
            <a:r>
              <a:rPr lang="en-US" sz="2000" spc="53" dirty="0">
                <a:solidFill>
                  <a:srgbClr val="FFFFFE"/>
                </a:solidFill>
                <a:latin typeface="NeutraText-Book"/>
              </a:rPr>
              <a:t>Track </a:t>
            </a:r>
            <a:br>
              <a:rPr lang="en-US" sz="2000" spc="53" dirty="0">
                <a:solidFill>
                  <a:srgbClr val="FFFFFE"/>
                </a:solidFill>
                <a:latin typeface="NeutraText-Book"/>
              </a:rPr>
            </a:br>
            <a:r>
              <a:rPr lang="en-US" sz="2000" spc="53" dirty="0">
                <a:solidFill>
                  <a:srgbClr val="FFFFFE"/>
                </a:solidFill>
                <a:latin typeface="NeutraText-Book"/>
              </a:rPr>
              <a:t>Record</a:t>
            </a:r>
          </a:p>
          <a:p>
            <a:pPr lvl="1" indent="-29661" defTabSz="533988">
              <a:lnSpc>
                <a:spcPct val="100000"/>
              </a:lnSpc>
              <a:spcBef>
                <a:spcPct val="0"/>
              </a:spcBef>
            </a:pPr>
            <a:r>
              <a:rPr lang="en-US" sz="1400" cap="none" spc="0" dirty="0">
                <a:solidFill>
                  <a:srgbClr val="00C0D4"/>
                </a:solidFill>
              </a:rPr>
              <a:t>DECEMBER 2019</a:t>
            </a:r>
          </a:p>
          <a:p>
            <a:pPr lvl="1" indent="-29661" defTabSz="533988">
              <a:lnSpc>
                <a:spcPct val="150000"/>
              </a:lnSpc>
              <a:spcBef>
                <a:spcPct val="0"/>
              </a:spcBef>
            </a:pPr>
            <a:endParaRPr lang="en-US" sz="1400" cap="none" spc="0" dirty="0">
              <a:solidFill>
                <a:srgbClr val="00C0D4"/>
              </a:solidFill>
              <a:latin typeface="Proxima Nova Lt" panose="02000506030000020004" pitchFamily="50" charset="0"/>
            </a:endParaRPr>
          </a:p>
          <a:p>
            <a:pPr lvl="4"/>
            <a:endParaRPr lang="en-US" sz="1000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A4247D51-7353-4F0E-92EF-2BEC62BA33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150" y="1547988"/>
            <a:ext cx="1447571" cy="396000"/>
          </a:xfrm>
          <a:prstGeom prst="rect">
            <a:avLst/>
          </a:prstGeom>
        </p:spPr>
      </p:pic>
      <p:pic>
        <p:nvPicPr>
          <p:cNvPr id="12" name="Photo">
            <a:extLst>
              <a:ext uri="{FF2B5EF4-FFF2-40B4-BE49-F238E27FC236}">
                <a16:creationId xmlns:a16="http://schemas.microsoft.com/office/drawing/2014/main" id="{0B60AEFD-178E-4D6C-84D0-56F5AF2616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118" r="7852"/>
          <a:stretch/>
        </p:blipFill>
        <p:spPr>
          <a:xfrm>
            <a:off x="4807179" y="-14"/>
            <a:ext cx="5251222" cy="7772414"/>
          </a:xfrm>
          <a:prstGeom prst="rect">
            <a:avLst/>
          </a:prstGeom>
          <a:effectLst>
            <a:innerShdw blurRad="76200" dist="25400" dir="10800000">
              <a:prstClr val="black">
                <a:alpha val="3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9320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7CDA71-B3B1-40D7-B1DF-305F8946B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89613"/>
              </p:ext>
            </p:extLst>
          </p:nvPr>
        </p:nvGraphicFramePr>
        <p:xfrm>
          <a:off x="465138" y="1354138"/>
          <a:ext cx="9261475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3" imgW="12106465" imgH="7867880" progId="Excel.Sheet.12">
                  <p:embed/>
                </p:oleObj>
              </mc:Choice>
              <mc:Fallback>
                <p:oleObj name="Worksheet" r:id="rId3" imgW="12106465" imgH="7867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138" y="1354138"/>
                        <a:ext cx="9261475" cy="548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541B9C-0C9D-454B-BEC4-4D7CB2F7B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37880"/>
              </p:ext>
            </p:extLst>
          </p:nvPr>
        </p:nvGraphicFramePr>
        <p:xfrm>
          <a:off x="465138" y="915988"/>
          <a:ext cx="92027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Worksheet" r:id="rId5" imgW="10706140" imgH="314352" progId="Excel.Sheet.12">
                  <p:embed/>
                </p:oleObj>
              </mc:Choice>
              <mc:Fallback>
                <p:oleObj name="Worksheet" r:id="rId5" imgW="10706140" imgH="3143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8" y="915988"/>
                        <a:ext cx="9202737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0A2C452-0A7A-4D2D-845F-C2FBF2186CF3}"/>
              </a:ext>
            </a:extLst>
          </p:cNvPr>
          <p:cNvSpPr txBox="1">
            <a:spLocks/>
          </p:cNvSpPr>
          <p:nvPr/>
        </p:nvSpPr>
        <p:spPr bwMode="auto">
          <a:xfrm>
            <a:off x="1352437" y="5913657"/>
            <a:ext cx="2821246" cy="1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511"/>
              </a:lnSpc>
              <a:spcBef>
                <a:spcPct val="0"/>
              </a:spcBef>
              <a:spcAft>
                <a:spcPct val="0"/>
              </a:spcAft>
              <a:defRPr sz="800" kern="1200" cap="all" spc="199" baseline="0">
                <a:solidFill>
                  <a:schemeClr val="bg1"/>
                </a:solidFill>
                <a:latin typeface="NeutraText-Book"/>
                <a:ea typeface="ヒラギノ角ゴ Pro W3" charset="-128"/>
                <a:cs typeface="NeutraText-Book" panose="02000000000000000000" pitchFamily="50" charset="0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610" kern="1200" cap="all" spc="184">
                <a:solidFill>
                  <a:srgbClr val="123150"/>
                </a:solidFill>
                <a:latin typeface="NeutraText-Book" panose="02000000000000000000" pitchFamily="2" charset="0"/>
                <a:ea typeface="ヒラギノ角ゴ Pro W3" charset="-128"/>
                <a:cs typeface="NeutraText-Book" panose="02000000000000000000" pitchFamily="2" charset="0"/>
              </a:defRPr>
            </a:lvl2pPr>
            <a:lvl3pPr marL="0" indent="0" algn="l" rtl="0" eaLnBrk="1" fontAlgn="base" hangingPunct="1">
              <a:lnSpc>
                <a:spcPts val="2301"/>
              </a:lnSpc>
              <a:spcBef>
                <a:spcPct val="20000"/>
              </a:spcBef>
              <a:spcAft>
                <a:spcPct val="0"/>
              </a:spcAft>
              <a:defRPr sz="1648" b="1" kern="1200" cap="all" spc="214">
                <a:solidFill>
                  <a:srgbClr val="123150"/>
                </a:solidFill>
                <a:latin typeface="Proxima Nova Rg" panose="02000506030000020004" pitchFamily="50" charset="0"/>
                <a:ea typeface="ヒラギノ角ゴ Pro W3" charset="-128"/>
                <a:cs typeface="Proxima Nova Rg" panose="02000506030000020004" pitchFamily="50" charset="0"/>
              </a:defRPr>
            </a:lvl3pPr>
            <a:lvl4pPr marL="0" indent="0" algn="l" rtl="0" eaLnBrk="1" fontAlgn="base" hangingPunct="1">
              <a:lnSpc>
                <a:spcPts val="1838"/>
              </a:lnSpc>
              <a:spcBef>
                <a:spcPct val="20000"/>
              </a:spcBef>
              <a:spcAft>
                <a:spcPct val="0"/>
              </a:spcAft>
              <a:defRPr sz="1511" b="1" i="0" kern="1200" spc="0" baseline="0">
                <a:solidFill>
                  <a:srgbClr val="4CB3BE"/>
                </a:solidFill>
                <a:latin typeface="Proxima Nova Rg" panose="02000506030000020004" pitchFamily="50" charset="0"/>
                <a:ea typeface="ヒラギノ角ゴ Pro W3" charset="-128"/>
                <a:cs typeface="Proxima Nova Rg" panose="02000506030000020004" pitchFamily="50" charset="0"/>
              </a:defRPr>
            </a:lvl4pPr>
            <a:lvl5pPr marL="0" indent="0" algn="l" rtl="0" eaLnBrk="1" fontAlgn="base" hangingPunct="1">
              <a:lnSpc>
                <a:spcPts val="1992"/>
              </a:lnSpc>
              <a:spcBef>
                <a:spcPct val="20000"/>
              </a:spcBef>
              <a:spcAft>
                <a:spcPct val="0"/>
              </a:spcAft>
              <a:defRPr sz="1511" kern="1200" spc="0" baseline="0">
                <a:solidFill>
                  <a:schemeClr val="tx1"/>
                </a:solidFill>
                <a:latin typeface="Proxima Nova Rg" panose="02000506030000020004" pitchFamily="50" charset="0"/>
                <a:ea typeface="ヒラギノ角ゴ Pro W3" charset="-128"/>
                <a:cs typeface="Proxima Nova Rg" panose="02000506030000020004" pitchFamily="50" charset="0"/>
              </a:defRPr>
            </a:lvl5pPr>
            <a:lvl6pPr marL="0" indent="0" algn="l" defTabSz="1399490" rtl="0" eaLnBrk="1" latinLnBrk="0" hangingPunct="1">
              <a:spcBef>
                <a:spcPct val="20000"/>
              </a:spcBef>
              <a:spcAft>
                <a:spcPts val="264"/>
              </a:spcAft>
              <a:buFont typeface="Arial" panose="020B0604020202020204" pitchFamily="34" charset="0"/>
              <a:buNone/>
              <a:defRPr sz="1099" kern="1200" spc="179" baseline="0">
                <a:solidFill>
                  <a:schemeClr val="accent1"/>
                </a:solidFill>
                <a:latin typeface="NeutraText-Demi" panose="02000000000000000000" pitchFamily="50" charset="0"/>
                <a:ea typeface="+mn-ea"/>
                <a:cs typeface="+mn-cs"/>
              </a:defRPr>
            </a:lvl6pPr>
            <a:lvl7pPr marL="4548346" indent="-349873" algn="l" defTabSz="13994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8090" indent="-349873" algn="l" defTabSz="13994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7835" indent="-349873" algn="l" defTabSz="13994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953"/>
            <a:r>
              <a:rPr lang="en-AU" sz="467"/>
              <a:t>INVESTMENT TRACK RECORD</a:t>
            </a:r>
            <a:endParaRPr lang="en-AU" sz="467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818F9-DEB7-4ADA-9C2C-925EE166A9FE}"/>
              </a:ext>
            </a:extLst>
          </p:cNvPr>
          <p:cNvSpPr/>
          <p:nvPr/>
        </p:nvSpPr>
        <p:spPr>
          <a:xfrm>
            <a:off x="470263" y="6982386"/>
            <a:ext cx="122150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700" dirty="0">
                <a:solidFill>
                  <a:srgbClr val="003B5C"/>
                </a:solidFill>
                <a:latin typeface="Proxima Nova Rg" panose="02000506030000020004" pitchFamily="50" charset="0"/>
              </a:rPr>
              <a:t>Footnotes 1. Recapitalized 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1DB3447-24DE-4595-8E1D-B35662EF80E4}"/>
              </a:ext>
            </a:extLst>
          </p:cNvPr>
          <p:cNvSpPr txBox="1">
            <a:spLocks/>
          </p:cNvSpPr>
          <p:nvPr/>
        </p:nvSpPr>
        <p:spPr bwMode="auto">
          <a:xfrm>
            <a:off x="445503" y="205200"/>
            <a:ext cx="8101182" cy="4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46800" rIns="0" bIns="4680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146"/>
              </a:lnSpc>
              <a:spcBef>
                <a:spcPct val="0"/>
              </a:spcBef>
              <a:spcAft>
                <a:spcPct val="0"/>
              </a:spcAft>
              <a:defRPr lang="en-US" sz="1635" kern="1200" cap="all" spc="86" dirty="0" smtClean="0">
                <a:solidFill>
                  <a:srgbClr val="003553"/>
                </a:solidFill>
                <a:latin typeface="NeutraText-Book" panose="02000000000000000000" pitchFamily="2" charset="0"/>
                <a:ea typeface="ヒラギノ角ゴ Pro W3" charset="-128"/>
                <a:cs typeface="ヒラギノ角ゴ Pro W3" charset="-128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109" kern="1200" cap="all" spc="79" dirty="0" smtClean="0">
                <a:solidFill>
                  <a:srgbClr val="123150"/>
                </a:solidFill>
                <a:latin typeface="NeutraText-Demi"/>
                <a:ea typeface="ヒラギノ角ゴ Pro W3" charset="-128"/>
                <a:cs typeface="ヒラギノ角ゴ Pro W3" charset="-128"/>
              </a:defRPr>
            </a:lvl2pPr>
            <a:lvl3pPr marL="0" indent="0" algn="l" rtl="0" eaLnBrk="1" fontAlgn="base" hangingPunct="1">
              <a:lnSpc>
                <a:spcPts val="1344"/>
              </a:lnSpc>
              <a:spcBef>
                <a:spcPct val="20000"/>
              </a:spcBef>
              <a:spcAft>
                <a:spcPct val="0"/>
              </a:spcAft>
              <a:defRPr lang="en-US" sz="700" b="1" kern="1200" cap="all" spc="92" dirty="0" smtClean="0">
                <a:solidFill>
                  <a:srgbClr val="123150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3pPr>
            <a:lvl4pPr marL="0" indent="0" algn="l" rtl="0" eaLnBrk="1" fontAlgn="base" hangingPunct="1">
              <a:lnSpc>
                <a:spcPts val="1073"/>
              </a:lnSpc>
              <a:spcBef>
                <a:spcPct val="20000"/>
              </a:spcBef>
              <a:spcAft>
                <a:spcPct val="0"/>
              </a:spcAft>
              <a:defRPr lang="en-US" sz="642" b="1" i="0" kern="1200" spc="79" baseline="0" dirty="0" smtClean="0">
                <a:solidFill>
                  <a:srgbClr val="4CB3BE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4pPr>
            <a:lvl5pPr marL="0" indent="0" algn="l" rtl="0" eaLnBrk="1" fontAlgn="base" hangingPunct="1">
              <a:lnSpc>
                <a:spcPts val="1163"/>
              </a:lnSpc>
              <a:spcBef>
                <a:spcPct val="20000"/>
              </a:spcBef>
              <a:spcAft>
                <a:spcPct val="0"/>
              </a:spcAft>
              <a:defRPr lang="en-AU" sz="642" kern="1200" spc="72" baseline="0" dirty="0">
                <a:solidFill>
                  <a:schemeClr val="tx1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5pPr>
            <a:lvl6pPr marL="0" indent="0" algn="l" defTabSz="817214" rtl="0" eaLnBrk="1" latinLnBrk="0" hangingPunct="1">
              <a:spcBef>
                <a:spcPct val="20000"/>
              </a:spcBef>
              <a:spcAft>
                <a:spcPts val="154"/>
              </a:spcAft>
              <a:buFont typeface="Arial" panose="020B0604020202020204" pitchFamily="34" charset="0"/>
              <a:buNone/>
              <a:defRPr sz="642" kern="1200" spc="104" baseline="0">
                <a:solidFill>
                  <a:schemeClr val="accent1"/>
                </a:solidFill>
                <a:latin typeface="NeutraText-Demi" panose="02000000000000000000" pitchFamily="50" charset="0"/>
                <a:ea typeface="+mn-ea"/>
                <a:cs typeface="+mn-cs"/>
              </a:defRPr>
            </a:lvl6pPr>
            <a:lvl7pPr marL="2655948" indent="-204304" algn="l" defTabSz="8172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4557" indent="-204304" algn="l" defTabSz="8172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3164" indent="-204304" algn="l" defTabSz="8172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/>
              <a:t>TRICAP INVESTMENT TRACK RECORD</a:t>
            </a:r>
          </a:p>
        </p:txBody>
      </p:sp>
    </p:spTree>
    <p:extLst>
      <p:ext uri="{BB962C8B-B14F-4D97-AF65-F5344CB8AC3E}">
        <p14:creationId xmlns:p14="http://schemas.microsoft.com/office/powerpoint/2010/main" val="3571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5A2116B-0DB2-4E7C-9D19-A05A52CC7143}"/>
              </a:ext>
            </a:extLst>
          </p:cNvPr>
          <p:cNvSpPr/>
          <p:nvPr/>
        </p:nvSpPr>
        <p:spPr>
          <a:xfrm>
            <a:off x="3080976" y="714103"/>
            <a:ext cx="594965" cy="6479177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2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6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A7D0D-8216-4A2D-A73D-A1C63A426138}"/>
              </a:ext>
            </a:extLst>
          </p:cNvPr>
          <p:cNvSpPr/>
          <p:nvPr/>
        </p:nvSpPr>
        <p:spPr>
          <a:xfrm>
            <a:off x="445503" y="893753"/>
            <a:ext cx="2233634" cy="21820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"/>
            <a:r>
              <a:rPr lang="en-AU" sz="818" b="1" dirty="0">
                <a:solidFill>
                  <a:srgbClr val="003B5C"/>
                </a:solidFill>
                <a:latin typeface="Proxima Nova Rg" panose="02000506030000020004" pitchFamily="50" charset="0"/>
              </a:rPr>
              <a:t>Current Pipeline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DF3A1B-5CEA-49DD-9FFD-F280F9090C8F}"/>
              </a:ext>
            </a:extLst>
          </p:cNvPr>
          <p:cNvSpPr/>
          <p:nvPr/>
        </p:nvSpPr>
        <p:spPr>
          <a:xfrm>
            <a:off x="4414838" y="1895168"/>
            <a:ext cx="1815224" cy="2308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"/>
            <a:r>
              <a:rPr lang="en-AU" sz="900" b="1" dirty="0">
                <a:solidFill>
                  <a:srgbClr val="003B5C"/>
                </a:solidFill>
                <a:latin typeface="Proxima Nova Rg" panose="02000506030000020004" pitchFamily="50" charset="0"/>
              </a:rPr>
              <a:t>DEAL FLOW 2019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D231D0-7134-4BF5-AFCC-EC4827D1A6F3}"/>
              </a:ext>
            </a:extLst>
          </p:cNvPr>
          <p:cNvSpPr/>
          <p:nvPr/>
        </p:nvSpPr>
        <p:spPr>
          <a:xfrm>
            <a:off x="3946501" y="2239110"/>
            <a:ext cx="2751899" cy="2819810"/>
          </a:xfrm>
          <a:prstGeom prst="ellipse">
            <a:avLst/>
          </a:prstGeom>
          <a:gradFill flip="none" rotWithShape="1"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alpha val="34000"/>
              </a:schemeClr>
            </a:solidFill>
          </a:ln>
          <a:effectLst>
            <a:glow rad="635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AU" sz="800" dirty="0">
              <a:solidFill>
                <a:srgbClr val="00C1D5"/>
              </a:solidFill>
              <a:latin typeface="Proxima Nov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201A4-CBF6-4653-9D02-F2D51462C244}"/>
              </a:ext>
            </a:extLst>
          </p:cNvPr>
          <p:cNvSpPr/>
          <p:nvPr/>
        </p:nvSpPr>
        <p:spPr>
          <a:xfrm>
            <a:off x="4152246" y="2668638"/>
            <a:ext cx="2340408" cy="2380408"/>
          </a:xfrm>
          <a:prstGeom prst="ellipse">
            <a:avLst/>
          </a:prstGeom>
          <a:gradFill flip="none" rotWithShape="1"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393" tIns="0" rIns="53393" bIns="26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800" dirty="0">
              <a:solidFill>
                <a:srgbClr val="00C1D5"/>
              </a:solidFill>
              <a:latin typeface="Proxima Nov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E131C-E38A-4B4E-A90E-B9A128E39338}"/>
              </a:ext>
            </a:extLst>
          </p:cNvPr>
          <p:cNvSpPr/>
          <p:nvPr/>
        </p:nvSpPr>
        <p:spPr>
          <a:xfrm>
            <a:off x="4349218" y="3095462"/>
            <a:ext cx="1946465" cy="1956112"/>
          </a:xfrm>
          <a:prstGeom prst="ellipse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AU" sz="800" dirty="0">
              <a:solidFill>
                <a:srgbClr val="00C1D5"/>
              </a:solidFill>
              <a:latin typeface="Proxima Nov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5F1644-940C-49F2-934B-7EC15AEEF129}"/>
              </a:ext>
            </a:extLst>
          </p:cNvPr>
          <p:cNvSpPr/>
          <p:nvPr/>
        </p:nvSpPr>
        <p:spPr>
          <a:xfrm>
            <a:off x="4563500" y="3515252"/>
            <a:ext cx="1517901" cy="1536325"/>
          </a:xfrm>
          <a:prstGeom prst="ellipse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AU" sz="800" dirty="0">
              <a:solidFill>
                <a:srgbClr val="00C1D5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36A8C6-CCD2-4081-B351-21F1EA272883}"/>
              </a:ext>
            </a:extLst>
          </p:cNvPr>
          <p:cNvSpPr/>
          <p:nvPr/>
        </p:nvSpPr>
        <p:spPr>
          <a:xfrm>
            <a:off x="4783858" y="3972997"/>
            <a:ext cx="1077185" cy="1078578"/>
          </a:xfrm>
          <a:prstGeom prst="ellipse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latin typeface="Proxima Nova Rg" panose="02000506030000020004" pitchFamily="50" charset="0"/>
              </a:rPr>
              <a:t>Closed</a:t>
            </a:r>
            <a:endParaRPr lang="en-AU" sz="1000" dirty="0">
              <a:latin typeface="Proxima Nova Rg" panose="02000506030000020004" pitchFamily="50" charset="0"/>
            </a:endParaRPr>
          </a:p>
          <a:p>
            <a:pPr algn="ctr"/>
            <a:r>
              <a:rPr lang="en-AU" sz="1000" dirty="0">
                <a:solidFill>
                  <a:srgbClr val="00C1D5"/>
                </a:solidFill>
                <a:latin typeface="Proxima Nova Rg" panose="02000506030000020004" pitchFamily="50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CD37C-C619-4D0B-9CB1-00F987DA0AFB}"/>
              </a:ext>
            </a:extLst>
          </p:cNvPr>
          <p:cNvSpPr txBox="1"/>
          <p:nvPr/>
        </p:nvSpPr>
        <p:spPr>
          <a:xfrm>
            <a:off x="5015879" y="3185549"/>
            <a:ext cx="613142" cy="2762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LOI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7</a:t>
            </a:r>
            <a:endParaRPr lang="en-AU" sz="800" dirty="0">
              <a:latin typeface="Proxima Nova Rg" panose="0200050603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4D068C-1C99-4ED5-A344-45D77B2D89A0}"/>
              </a:ext>
            </a:extLst>
          </p:cNvPr>
          <p:cNvSpPr txBox="1"/>
          <p:nvPr/>
        </p:nvSpPr>
        <p:spPr>
          <a:xfrm>
            <a:off x="4841353" y="3641937"/>
            <a:ext cx="962194" cy="276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Under Contract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8CCF5-9743-4D70-9DB0-2CC6084D3D57}"/>
              </a:ext>
            </a:extLst>
          </p:cNvPr>
          <p:cNvSpPr txBox="1"/>
          <p:nvPr/>
        </p:nvSpPr>
        <p:spPr>
          <a:xfrm>
            <a:off x="4898851" y="2747553"/>
            <a:ext cx="847199" cy="276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Underwrote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90</a:t>
            </a:r>
            <a:endParaRPr lang="en-AU" sz="800" dirty="0">
              <a:latin typeface="Proxima Nova Rg" panose="0200050603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973B34-41C3-42A1-BB69-AF2F753652C8}"/>
              </a:ext>
            </a:extLst>
          </p:cNvPr>
          <p:cNvSpPr txBox="1"/>
          <p:nvPr/>
        </p:nvSpPr>
        <p:spPr>
          <a:xfrm>
            <a:off x="4898851" y="2312345"/>
            <a:ext cx="847199" cy="276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Pre-Screen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785 Deals</a:t>
            </a:r>
            <a:endParaRPr lang="en-AU" sz="800" dirty="0">
              <a:latin typeface="Proxima Nova Rg" panose="02000506030000020004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B389E-D7BC-460F-B5B6-C7A2A3CF31E1}"/>
              </a:ext>
            </a:extLst>
          </p:cNvPr>
          <p:cNvSpPr/>
          <p:nvPr/>
        </p:nvSpPr>
        <p:spPr>
          <a:xfrm>
            <a:off x="7347132" y="1895168"/>
            <a:ext cx="1815224" cy="2308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"/>
            <a:r>
              <a:rPr lang="en-AU" sz="900" b="1" dirty="0">
                <a:solidFill>
                  <a:srgbClr val="003B5C"/>
                </a:solidFill>
                <a:latin typeface="Proxima Nova Rg" panose="02000506030000020004" pitchFamily="50" charset="0"/>
              </a:rPr>
              <a:t>CURRENT PIPELINE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64CAD4-85CE-4634-915E-36DC8CE17FB4}"/>
              </a:ext>
            </a:extLst>
          </p:cNvPr>
          <p:cNvSpPr/>
          <p:nvPr/>
        </p:nvSpPr>
        <p:spPr>
          <a:xfrm>
            <a:off x="6878798" y="2239110"/>
            <a:ext cx="2751899" cy="2819810"/>
          </a:xfrm>
          <a:prstGeom prst="ellipse">
            <a:avLst/>
          </a:prstGeom>
          <a:gradFill flip="none" rotWithShape="1"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alpha val="34000"/>
              </a:schemeClr>
            </a:solidFill>
          </a:ln>
          <a:effectLst>
            <a:glow rad="635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AU" sz="800" dirty="0">
              <a:solidFill>
                <a:srgbClr val="00C1D5"/>
              </a:solidFill>
              <a:latin typeface="Proxima Nov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54728A-2618-4677-81FB-D84AC331A668}"/>
              </a:ext>
            </a:extLst>
          </p:cNvPr>
          <p:cNvSpPr/>
          <p:nvPr/>
        </p:nvSpPr>
        <p:spPr>
          <a:xfrm>
            <a:off x="7159556" y="2818033"/>
            <a:ext cx="2190369" cy="2223731"/>
          </a:xfrm>
          <a:prstGeom prst="ellipse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AU" sz="800" dirty="0">
              <a:solidFill>
                <a:srgbClr val="00C1D5"/>
              </a:solidFill>
              <a:latin typeface="Proxima Nova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439F32-883D-4B37-B3C5-018C980AA5B3}"/>
              </a:ext>
            </a:extLst>
          </p:cNvPr>
          <p:cNvSpPr/>
          <p:nvPr/>
        </p:nvSpPr>
        <p:spPr>
          <a:xfrm>
            <a:off x="7426936" y="3376262"/>
            <a:ext cx="1655613" cy="1657909"/>
          </a:xfrm>
          <a:prstGeom prst="ellipse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AU" sz="800" dirty="0">
              <a:solidFill>
                <a:srgbClr val="00C1D5"/>
              </a:solidFill>
              <a:latin typeface="Proxima Nova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06ED8D-4909-4354-84E9-900D5279C40A}"/>
              </a:ext>
            </a:extLst>
          </p:cNvPr>
          <p:cNvSpPr/>
          <p:nvPr/>
        </p:nvSpPr>
        <p:spPr>
          <a:xfrm>
            <a:off x="7716150" y="3972997"/>
            <a:ext cx="1077185" cy="1078578"/>
          </a:xfrm>
          <a:prstGeom prst="ellipse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glow rad="101600">
              <a:schemeClr val="tx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latin typeface="Proxima Nova Rg" panose="02000506030000020004" pitchFamily="50" charset="0"/>
              </a:rPr>
              <a:t>Under</a:t>
            </a:r>
          </a:p>
          <a:p>
            <a:pPr algn="ctr"/>
            <a:r>
              <a:rPr lang="en-AU" sz="900" dirty="0">
                <a:latin typeface="Proxima Nova Rg" panose="02000506030000020004" pitchFamily="50" charset="0"/>
              </a:rPr>
              <a:t>Contact</a:t>
            </a:r>
            <a:endParaRPr lang="en-AU" sz="1000" dirty="0">
              <a:latin typeface="Proxima Nova Rg" panose="02000506030000020004" pitchFamily="50" charset="0"/>
            </a:endParaRPr>
          </a:p>
          <a:p>
            <a:pPr algn="ctr"/>
            <a:r>
              <a:rPr lang="en-AU" sz="1000" dirty="0">
                <a:solidFill>
                  <a:srgbClr val="00C1D5"/>
                </a:solidFill>
                <a:latin typeface="Proxima Nova Rg" panose="02000506030000020004" pitchFamily="50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3F6D7A-6429-491E-8DFC-03B2EB26CA9C}"/>
              </a:ext>
            </a:extLst>
          </p:cNvPr>
          <p:cNvSpPr txBox="1"/>
          <p:nvPr/>
        </p:nvSpPr>
        <p:spPr>
          <a:xfrm>
            <a:off x="7940507" y="3578932"/>
            <a:ext cx="628471" cy="2762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LOI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1</a:t>
            </a:r>
            <a:endParaRPr lang="en-AU" sz="800" dirty="0">
              <a:latin typeface="Proxima Nova Rg" panose="02000506030000020004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D6D1E9-0087-4C79-9A47-860EA6575CBD}"/>
              </a:ext>
            </a:extLst>
          </p:cNvPr>
          <p:cNvSpPr txBox="1"/>
          <p:nvPr/>
        </p:nvSpPr>
        <p:spPr>
          <a:xfrm>
            <a:off x="7616409" y="2987970"/>
            <a:ext cx="1266623" cy="276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Proceed to Underwrite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90</a:t>
            </a:r>
            <a:endParaRPr lang="en-AU" sz="800" dirty="0">
              <a:latin typeface="Proxima Nova Rg" panose="02000506030000020004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EF009-173F-41F8-A302-5602E6A682B7}"/>
              </a:ext>
            </a:extLst>
          </p:cNvPr>
          <p:cNvSpPr txBox="1"/>
          <p:nvPr/>
        </p:nvSpPr>
        <p:spPr>
          <a:xfrm>
            <a:off x="7797699" y="2424478"/>
            <a:ext cx="914083" cy="300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800" dirty="0">
                <a:solidFill>
                  <a:schemeClr val="bg1"/>
                </a:solidFill>
                <a:latin typeface="Proxima Nova Rg" panose="02000506030000020004" pitchFamily="50" charset="0"/>
              </a:rPr>
              <a:t>Pre-Screen</a:t>
            </a:r>
          </a:p>
          <a:p>
            <a:pPr algn="ctr"/>
            <a:r>
              <a:rPr lang="en-AU" sz="800" dirty="0">
                <a:solidFill>
                  <a:srgbClr val="00C1D5"/>
                </a:solidFill>
                <a:latin typeface="Proxima Nova Rg" panose="02000506030000020004" pitchFamily="50" charset="0"/>
              </a:rPr>
              <a:t>12 Deals</a:t>
            </a:r>
            <a:endParaRPr lang="en-AU" sz="800" dirty="0">
              <a:latin typeface="Proxima Nova Rg" panose="02000506030000020004" pitchFamily="50" charset="0"/>
            </a:endParaRP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C51E228B-4A26-41AB-9B50-8359542CD62A}"/>
              </a:ext>
            </a:extLst>
          </p:cNvPr>
          <p:cNvSpPr txBox="1">
            <a:spLocks/>
          </p:cNvSpPr>
          <p:nvPr/>
        </p:nvSpPr>
        <p:spPr bwMode="auto">
          <a:xfrm>
            <a:off x="445503" y="205200"/>
            <a:ext cx="8101182" cy="4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46800" rIns="0" bIns="4680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146"/>
              </a:lnSpc>
              <a:spcBef>
                <a:spcPct val="0"/>
              </a:spcBef>
              <a:spcAft>
                <a:spcPct val="0"/>
              </a:spcAft>
              <a:defRPr lang="en-US" sz="1635" kern="1200" cap="all" spc="86" dirty="0" smtClean="0">
                <a:solidFill>
                  <a:srgbClr val="003553"/>
                </a:solidFill>
                <a:latin typeface="NeutraText-Book" panose="02000000000000000000" pitchFamily="2" charset="0"/>
                <a:ea typeface="ヒラギノ角ゴ Pro W3" charset="-128"/>
                <a:cs typeface="ヒラギノ角ゴ Pro W3" charset="-128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109" kern="1200" cap="all" spc="79" dirty="0" smtClean="0">
                <a:solidFill>
                  <a:srgbClr val="123150"/>
                </a:solidFill>
                <a:latin typeface="NeutraText-Demi"/>
                <a:ea typeface="ヒラギノ角ゴ Pro W3" charset="-128"/>
                <a:cs typeface="ヒラギノ角ゴ Pro W3" charset="-128"/>
              </a:defRPr>
            </a:lvl2pPr>
            <a:lvl3pPr marL="0" indent="0" algn="l" rtl="0" eaLnBrk="1" fontAlgn="base" hangingPunct="1">
              <a:lnSpc>
                <a:spcPts val="1344"/>
              </a:lnSpc>
              <a:spcBef>
                <a:spcPct val="20000"/>
              </a:spcBef>
              <a:spcAft>
                <a:spcPct val="0"/>
              </a:spcAft>
              <a:defRPr lang="en-US" sz="700" b="1" kern="1200" cap="all" spc="92" dirty="0" smtClean="0">
                <a:solidFill>
                  <a:srgbClr val="123150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3pPr>
            <a:lvl4pPr marL="0" indent="0" algn="l" rtl="0" eaLnBrk="1" fontAlgn="base" hangingPunct="1">
              <a:lnSpc>
                <a:spcPts val="1073"/>
              </a:lnSpc>
              <a:spcBef>
                <a:spcPct val="20000"/>
              </a:spcBef>
              <a:spcAft>
                <a:spcPct val="0"/>
              </a:spcAft>
              <a:defRPr lang="en-US" sz="642" b="1" i="0" kern="1200" spc="79" baseline="0" dirty="0" smtClean="0">
                <a:solidFill>
                  <a:srgbClr val="4CB3BE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4pPr>
            <a:lvl5pPr marL="0" indent="0" algn="l" rtl="0" eaLnBrk="1" fontAlgn="base" hangingPunct="1">
              <a:lnSpc>
                <a:spcPts val="1163"/>
              </a:lnSpc>
              <a:spcBef>
                <a:spcPct val="20000"/>
              </a:spcBef>
              <a:spcAft>
                <a:spcPct val="0"/>
              </a:spcAft>
              <a:defRPr lang="en-AU" sz="642" kern="1200" spc="72" baseline="0" dirty="0">
                <a:solidFill>
                  <a:schemeClr val="tx1"/>
                </a:solidFill>
                <a:latin typeface="Proxima Nova Rg" panose="02000506030000020004" pitchFamily="50" charset="0"/>
                <a:ea typeface="ヒラギノ角ゴ Pro W3" charset="-128"/>
                <a:cs typeface="ヒラギノ角ゴ Pro W3" charset="-128"/>
              </a:defRPr>
            </a:lvl5pPr>
            <a:lvl6pPr marL="0" indent="0" algn="l" defTabSz="817214" rtl="0" eaLnBrk="1" latinLnBrk="0" hangingPunct="1">
              <a:spcBef>
                <a:spcPct val="20000"/>
              </a:spcBef>
              <a:spcAft>
                <a:spcPts val="154"/>
              </a:spcAft>
              <a:buFont typeface="Arial" panose="020B0604020202020204" pitchFamily="34" charset="0"/>
              <a:buNone/>
              <a:defRPr sz="642" kern="1200" spc="104" baseline="0">
                <a:solidFill>
                  <a:schemeClr val="accent1"/>
                </a:solidFill>
                <a:latin typeface="NeutraText-Demi" panose="02000000000000000000" pitchFamily="50" charset="0"/>
                <a:ea typeface="+mn-ea"/>
                <a:cs typeface="+mn-cs"/>
              </a:defRPr>
            </a:lvl6pPr>
            <a:lvl7pPr marL="2655948" indent="-204304" algn="l" defTabSz="8172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4557" indent="-204304" algn="l" defTabSz="8172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3164" indent="-204304" algn="l" defTabSz="8172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/>
              <a:t>Acquisition business plan 2020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7CE464-7A62-441A-9B2B-E49FE9E8E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45765"/>
              </p:ext>
            </p:extLst>
          </p:nvPr>
        </p:nvGraphicFramePr>
        <p:xfrm>
          <a:off x="450850" y="1165390"/>
          <a:ext cx="2897188" cy="587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4" imgW="3781595" imgH="7286545" progId="Excel.Sheet.12">
                  <p:embed/>
                </p:oleObj>
              </mc:Choice>
              <mc:Fallback>
                <p:oleObj name="Worksheet" r:id="rId4" imgW="3781595" imgH="72865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" y="1165390"/>
                        <a:ext cx="2897188" cy="587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13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0D2713-A76E-428C-BD47-D0EE99BB543A}"/>
              </a:ext>
            </a:extLst>
          </p:cNvPr>
          <p:cNvSpPr/>
          <p:nvPr/>
        </p:nvSpPr>
        <p:spPr>
          <a:xfrm>
            <a:off x="5763966" y="721199"/>
            <a:ext cx="594965" cy="6489497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2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65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13AED-230F-4048-934F-04082467B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Acquisition business plan 2020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353D51-2990-4516-808E-EABB8D40E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6536"/>
              </p:ext>
            </p:extLst>
          </p:nvPr>
        </p:nvGraphicFramePr>
        <p:xfrm>
          <a:off x="445505" y="4571998"/>
          <a:ext cx="5450471" cy="2266951"/>
        </p:xfrm>
        <a:graphic>
          <a:graphicData uri="http://schemas.openxmlformats.org/drawingml/2006/table">
            <a:tbl>
              <a:tblPr/>
              <a:tblGrid>
                <a:gridCol w="949886">
                  <a:extLst>
                    <a:ext uri="{9D8B030D-6E8A-4147-A177-3AD203B41FA5}">
                      <a16:colId xmlns:a16="http://schemas.microsoft.com/office/drawing/2014/main" val="619599068"/>
                    </a:ext>
                  </a:extLst>
                </a:gridCol>
                <a:gridCol w="900117">
                  <a:extLst>
                    <a:ext uri="{9D8B030D-6E8A-4147-A177-3AD203B41FA5}">
                      <a16:colId xmlns:a16="http://schemas.microsoft.com/office/drawing/2014/main" val="1021381638"/>
                    </a:ext>
                  </a:extLst>
                </a:gridCol>
                <a:gridCol w="900117">
                  <a:extLst>
                    <a:ext uri="{9D8B030D-6E8A-4147-A177-3AD203B41FA5}">
                      <a16:colId xmlns:a16="http://schemas.microsoft.com/office/drawing/2014/main" val="2129719006"/>
                    </a:ext>
                  </a:extLst>
                </a:gridCol>
                <a:gridCol w="900117">
                  <a:extLst>
                    <a:ext uri="{9D8B030D-6E8A-4147-A177-3AD203B41FA5}">
                      <a16:colId xmlns:a16="http://schemas.microsoft.com/office/drawing/2014/main" val="939295275"/>
                    </a:ext>
                  </a:extLst>
                </a:gridCol>
                <a:gridCol w="900117">
                  <a:extLst>
                    <a:ext uri="{9D8B030D-6E8A-4147-A177-3AD203B41FA5}">
                      <a16:colId xmlns:a16="http://schemas.microsoft.com/office/drawing/2014/main" val="1757223008"/>
                    </a:ext>
                  </a:extLst>
                </a:gridCol>
                <a:gridCol w="900117">
                  <a:extLst>
                    <a:ext uri="{9D8B030D-6E8A-4147-A177-3AD203B41FA5}">
                      <a16:colId xmlns:a16="http://schemas.microsoft.com/office/drawing/2014/main" val="3558002667"/>
                    </a:ext>
                  </a:extLst>
                </a:gridCol>
              </a:tblGrid>
              <a:tr h="304621">
                <a:tc>
                  <a:txBody>
                    <a:bodyPr/>
                    <a:lstStyle/>
                    <a:p>
                      <a:pPr algn="l" fontAlgn="b"/>
                      <a:endParaRPr lang="en-AU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2041" marR="5561" marT="556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AU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</a:rPr>
                        <a:t>ACQUISITION TARGETS</a:t>
                      </a:r>
                    </a:p>
                  </a:txBody>
                  <a:tcPr marL="324000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178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Year </a:t>
                      </a:r>
                    </a:p>
                  </a:txBody>
                  <a:tcPr marL="72000" marR="3708" marT="3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3393" marR="144000" marT="26696" marB="26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3393" marR="144000" marT="26696" marB="26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3393" marR="144000" marT="26696" marB="26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53393" marR="144000" marT="26696" marB="26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3393" marR="72000" marT="26696" marB="266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69501"/>
                  </a:ext>
                </a:extLst>
              </a:tr>
              <a:tr h="30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Units Acquired</a:t>
                      </a:r>
                    </a:p>
                  </a:txBody>
                  <a:tcPr marL="72000" marR="3708" marT="3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2,005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2,400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2,800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3,100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3,300 </a:t>
                      </a:r>
                    </a:p>
                  </a:txBody>
                  <a:tcPr marL="3708" marR="72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92049"/>
                  </a:ext>
                </a:extLst>
              </a:tr>
              <a:tr h="30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Units Sold</a:t>
                      </a:r>
                    </a:p>
                  </a:txBody>
                  <a:tcPr marL="72000" marR="3708" marT="3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3B5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3B5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3B5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708" marR="72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11346"/>
                  </a:ext>
                </a:extLst>
              </a:tr>
              <a:tr h="30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Year End Portfolio</a:t>
                      </a:r>
                    </a:p>
                  </a:txBody>
                  <a:tcPr marL="72000" marR="3708" marT="3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3,436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4,441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6,099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8199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10,499</a:t>
                      </a:r>
                    </a:p>
                  </a:txBody>
                  <a:tcPr marL="3708" marR="72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796778"/>
                  </a:ext>
                </a:extLst>
              </a:tr>
              <a:tr h="30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Annual </a:t>
                      </a:r>
                    </a:p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Equity Investment</a:t>
                      </a:r>
                    </a:p>
                  </a:txBody>
                  <a:tcPr marL="72000" marR="3708" marT="3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52,050,000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66,000,000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82,000,000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94,000,000 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102,000,000 </a:t>
                      </a:r>
                    </a:p>
                  </a:txBody>
                  <a:tcPr marL="3708" marR="72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5400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AUM</a:t>
                      </a:r>
                    </a:p>
                  </a:txBody>
                  <a:tcPr marL="72000" marR="3708" marT="3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$350,000,000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$490,000,000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$670,000,000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$925,000,000</a:t>
                      </a:r>
                    </a:p>
                  </a:txBody>
                  <a:tcPr marL="3708" marR="144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3B5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$1,620,000,000</a:t>
                      </a:r>
                    </a:p>
                  </a:txBody>
                  <a:tcPr marL="3708" marR="72000" marT="3708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20332"/>
                  </a:ext>
                </a:extLst>
              </a:tr>
            </a:tbl>
          </a:graphicData>
        </a:graphic>
      </p:graphicFrame>
      <p:sp>
        <p:nvSpPr>
          <p:cNvPr id="11" name="Subtitle 2">
            <a:extLst>
              <a:ext uri="{FF2B5EF4-FFF2-40B4-BE49-F238E27FC236}">
                <a16:creationId xmlns:a16="http://schemas.microsoft.com/office/drawing/2014/main" id="{83CE460B-82B7-472C-BFF0-610E3B251E6C}"/>
              </a:ext>
            </a:extLst>
          </p:cNvPr>
          <p:cNvSpPr txBox="1">
            <a:spLocks/>
          </p:cNvSpPr>
          <p:nvPr/>
        </p:nvSpPr>
        <p:spPr>
          <a:xfrm>
            <a:off x="6749797" y="1371600"/>
            <a:ext cx="2885809" cy="2705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350"/>
              </a:spcAft>
            </a:pPr>
            <a:r>
              <a:rPr lang="en-US" sz="1000" b="1" dirty="0">
                <a:solidFill>
                  <a:srgbClr val="003B5C"/>
                </a:solidFill>
                <a:cs typeface="Arial" panose="020B0604020202020204" pitchFamily="34" charset="0"/>
              </a:rPr>
              <a:t>Deal Criteria: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Stabilized garden-style apartment communities that are operating below their potential as a result of poor management or a lack of capital. </a:t>
            </a:r>
          </a:p>
          <a:p>
            <a:pPr marL="100116" indent="-100116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B- and C-quality apartments that can be improved to B+ assets through renovation and repositioning. B+ properties have the interior finishes of a Class A property but the age of the property is greater than 30 years and lacks the top amenities. </a:t>
            </a:r>
          </a:p>
          <a:p>
            <a:pPr marL="100116" indent="-100116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$10M+ purchase price</a:t>
            </a:r>
          </a:p>
          <a:p>
            <a:pPr marL="100116" indent="-100116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100+ units</a:t>
            </a:r>
          </a:p>
          <a:p>
            <a:pPr marL="100116" indent="-100116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Downside protection: post renovation rents +/- 30% discount to new construction</a:t>
            </a:r>
          </a:p>
          <a:p>
            <a:pPr marL="100116" indent="-100116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Workforce housing: post renovation rents +/-25% 3-mile area median income</a:t>
            </a:r>
          </a:p>
          <a:p>
            <a:pPr algn="l" fontAlgn="auto">
              <a:spcAft>
                <a:spcPts val="0"/>
              </a:spcAft>
            </a:pPr>
            <a:endParaRPr lang="en-US" sz="900" dirty="0">
              <a:solidFill>
                <a:srgbClr val="003B5C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12C31EC-7A11-4DD0-B6D7-15B24D5E8FF0}"/>
              </a:ext>
            </a:extLst>
          </p:cNvPr>
          <p:cNvSpPr txBox="1">
            <a:spLocks/>
          </p:cNvSpPr>
          <p:nvPr/>
        </p:nvSpPr>
        <p:spPr>
          <a:xfrm>
            <a:off x="6759322" y="4591048"/>
            <a:ext cx="2399324" cy="242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3B5C"/>
                </a:solidFill>
                <a:cs typeface="Arial" panose="020B0604020202020204" pitchFamily="34" charset="0"/>
              </a:rPr>
              <a:t>Target Market Considerations: </a:t>
            </a:r>
          </a:p>
          <a:p>
            <a:pPr marL="100116" indent="-100116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population growth</a:t>
            </a:r>
          </a:p>
          <a:p>
            <a:pPr marL="100116" indent="-100116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low unemployment</a:t>
            </a:r>
          </a:p>
          <a:p>
            <a:pPr marL="100116" indent="-100116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job growth</a:t>
            </a:r>
          </a:p>
          <a:p>
            <a:pPr marL="100116" indent="-100116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favorable demographics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rgbClr val="003B5C"/>
              </a:solidFill>
              <a:cs typeface="Arial" panose="020B0604020202020204" pitchFamily="34" charset="0"/>
            </a:endParaRPr>
          </a:p>
          <a:p>
            <a:pPr algn="l" fontAlgn="auto">
              <a:lnSpc>
                <a:spcPct val="100000"/>
              </a:lnSpc>
              <a:spcBef>
                <a:spcPts val="350"/>
              </a:spcBef>
              <a:spcAft>
                <a:spcPts val="175"/>
              </a:spcAft>
            </a:pPr>
            <a:r>
              <a:rPr lang="en-US" sz="1000" b="1" dirty="0">
                <a:solidFill>
                  <a:srgbClr val="003B5C"/>
                </a:solidFill>
                <a:cs typeface="Arial" panose="020B0604020202020204" pitchFamily="34" charset="0"/>
              </a:rPr>
              <a:t>Investment Return Metrics: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IRR: 13%-16%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Equity Multiple: +2.0x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Y3 (stabilization year) yield on total cost: +7.0%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900" dirty="0">
                <a:solidFill>
                  <a:srgbClr val="003B5C"/>
                </a:solidFill>
                <a:cs typeface="Arial" panose="020B0604020202020204" pitchFamily="34" charset="0"/>
              </a:rPr>
              <a:t>Average annual cash-on-cash return of +9%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079DB-68AC-457F-B527-0E2FF6E815BB}"/>
              </a:ext>
            </a:extLst>
          </p:cNvPr>
          <p:cNvSpPr txBox="1"/>
          <p:nvPr/>
        </p:nvSpPr>
        <p:spPr>
          <a:xfrm>
            <a:off x="1009062" y="1245873"/>
            <a:ext cx="1441270" cy="246221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en-US"/>
            </a:defPPr>
            <a:lvl1pPr algn="ctr" fontAlgn="b">
              <a:defRPr sz="1200" b="1">
                <a:solidFill>
                  <a:srgbClr val="003B5C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sz="1000" cap="all" dirty="0"/>
              <a:t>2019 Deal Flow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DE0283-45C0-4370-8784-9096DB638601}"/>
              </a:ext>
            </a:extLst>
          </p:cNvPr>
          <p:cNvSpPr/>
          <p:nvPr/>
        </p:nvSpPr>
        <p:spPr>
          <a:xfrm>
            <a:off x="445505" y="934693"/>
            <a:ext cx="2917747" cy="3067604"/>
          </a:xfrm>
          <a:prstGeom prst="rect">
            <a:avLst/>
          </a:prstGeom>
          <a:noFill/>
        </p:spPr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876B670B-1877-4091-BB13-C2FD261CA21E}"/>
              </a:ext>
            </a:extLst>
          </p:cNvPr>
          <p:cNvSpPr/>
          <p:nvPr/>
        </p:nvSpPr>
        <p:spPr>
          <a:xfrm flipH="1" flipV="1">
            <a:off x="479319" y="1593155"/>
            <a:ext cx="2462448" cy="579148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0C9E690A-D9C9-46A2-9904-C0E14BEAAD49}"/>
              </a:ext>
            </a:extLst>
          </p:cNvPr>
          <p:cNvSpPr/>
          <p:nvPr/>
        </p:nvSpPr>
        <p:spPr>
          <a:xfrm flipV="1">
            <a:off x="627754" y="2257865"/>
            <a:ext cx="2142742" cy="579145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0BDA469F-0C1A-493E-8FDB-A564AE9B5D96}"/>
              </a:ext>
            </a:extLst>
          </p:cNvPr>
          <p:cNvSpPr/>
          <p:nvPr/>
        </p:nvSpPr>
        <p:spPr>
          <a:xfrm flipH="1" flipV="1">
            <a:off x="770865" y="2912841"/>
            <a:ext cx="1849505" cy="579145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C34590EA-9A6B-4A23-8965-06DF9AEA6A42}"/>
              </a:ext>
            </a:extLst>
          </p:cNvPr>
          <p:cNvSpPr/>
          <p:nvPr/>
        </p:nvSpPr>
        <p:spPr>
          <a:xfrm flipV="1">
            <a:off x="940895" y="3567824"/>
            <a:ext cx="1546396" cy="508876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3CC413-D76E-452F-85ED-DD068649AEC3}"/>
              </a:ext>
            </a:extLst>
          </p:cNvPr>
          <p:cNvSpPr/>
          <p:nvPr/>
        </p:nvSpPr>
        <p:spPr>
          <a:xfrm flipH="1">
            <a:off x="975015" y="2388901"/>
            <a:ext cx="1458873" cy="376724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Underwrote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rgbClr val="00CCE2"/>
                </a:solidFill>
              </a:rPr>
              <a:t>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90F4A5-15DC-47D5-B6F9-E9062E91241B}"/>
              </a:ext>
            </a:extLst>
          </p:cNvPr>
          <p:cNvSpPr/>
          <p:nvPr/>
        </p:nvSpPr>
        <p:spPr>
          <a:xfrm>
            <a:off x="1313778" y="3714734"/>
            <a:ext cx="729437" cy="265061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Contract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rgbClr val="00CCE2"/>
                </a:solidFill>
              </a:rPr>
              <a:t>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0D63F-5C01-4812-A253-9B2BBFA0D813}"/>
              </a:ext>
            </a:extLst>
          </p:cNvPr>
          <p:cNvSpPr/>
          <p:nvPr/>
        </p:nvSpPr>
        <p:spPr>
          <a:xfrm>
            <a:off x="614106" y="1678470"/>
            <a:ext cx="2191846" cy="477877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Pre-Screen</a:t>
            </a:r>
          </a:p>
          <a:p>
            <a:pPr algn="ctr" defTabSz="363385">
              <a:spcAft>
                <a:spcPct val="35000"/>
              </a:spcAft>
            </a:pPr>
            <a:r>
              <a:rPr lang="en-US" sz="1000" dirty="0">
                <a:solidFill>
                  <a:srgbClr val="00CCE2"/>
                </a:solidFill>
              </a:rPr>
              <a:t>189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2465EA-E0A2-46C0-B22C-97BA634F314A}"/>
              </a:ext>
            </a:extLst>
          </p:cNvPr>
          <p:cNvSpPr/>
          <p:nvPr/>
        </p:nvSpPr>
        <p:spPr>
          <a:xfrm>
            <a:off x="1286616" y="3043413"/>
            <a:ext cx="783757" cy="327769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LOI</a:t>
            </a:r>
          </a:p>
          <a:p>
            <a:pPr algn="ctr" defTabSz="363385">
              <a:spcAft>
                <a:spcPts val="175"/>
              </a:spcAft>
            </a:pPr>
            <a:r>
              <a:rPr lang="en-US" sz="1000" dirty="0">
                <a:solidFill>
                  <a:srgbClr val="00CCE2"/>
                </a:solidFill>
              </a:rPr>
              <a:t>412 Deals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4C11E5-6FE1-4C3A-B1DF-91F807BE526A}"/>
              </a:ext>
            </a:extLst>
          </p:cNvPr>
          <p:cNvSpPr txBox="1"/>
          <p:nvPr/>
        </p:nvSpPr>
        <p:spPr>
          <a:xfrm>
            <a:off x="3858494" y="1245875"/>
            <a:ext cx="1441270" cy="246221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en-US"/>
            </a:defPPr>
            <a:lvl1pPr algn="ctr" fontAlgn="b">
              <a:defRPr sz="1200" b="1">
                <a:solidFill>
                  <a:srgbClr val="003B5C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sz="1000" cap="all" dirty="0"/>
              <a:t>2020 Projections</a:t>
            </a:r>
          </a:p>
        </p:txBody>
      </p:sp>
      <p:sp>
        <p:nvSpPr>
          <p:cNvPr id="36" name="Trapezoid 35">
            <a:extLst>
              <a:ext uri="{FF2B5EF4-FFF2-40B4-BE49-F238E27FC236}">
                <a16:creationId xmlns:a16="http://schemas.microsoft.com/office/drawing/2014/main" id="{46E47AEC-F9F8-47CC-9C91-24849299D913}"/>
              </a:ext>
            </a:extLst>
          </p:cNvPr>
          <p:cNvSpPr/>
          <p:nvPr/>
        </p:nvSpPr>
        <p:spPr>
          <a:xfrm flipH="1" flipV="1">
            <a:off x="3328752" y="1593154"/>
            <a:ext cx="2462448" cy="579148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B492D986-2A67-4CB7-A0D4-65C8002E77E9}"/>
              </a:ext>
            </a:extLst>
          </p:cNvPr>
          <p:cNvSpPr/>
          <p:nvPr/>
        </p:nvSpPr>
        <p:spPr>
          <a:xfrm flipV="1">
            <a:off x="3478655" y="2257861"/>
            <a:ext cx="2183556" cy="579145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38" name="Trapezoid 37">
            <a:extLst>
              <a:ext uri="{FF2B5EF4-FFF2-40B4-BE49-F238E27FC236}">
                <a16:creationId xmlns:a16="http://schemas.microsoft.com/office/drawing/2014/main" id="{F286299D-E3F3-4757-B612-EB6D9F489FC8}"/>
              </a:ext>
            </a:extLst>
          </p:cNvPr>
          <p:cNvSpPr/>
          <p:nvPr/>
        </p:nvSpPr>
        <p:spPr>
          <a:xfrm flipH="1" flipV="1">
            <a:off x="3613477" y="2912838"/>
            <a:ext cx="1899452" cy="579145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39" name="Trapezoid 38">
            <a:extLst>
              <a:ext uri="{FF2B5EF4-FFF2-40B4-BE49-F238E27FC236}">
                <a16:creationId xmlns:a16="http://schemas.microsoft.com/office/drawing/2014/main" id="{2C13EEA1-8286-4E4D-861E-17202B046ADB}"/>
              </a:ext>
            </a:extLst>
          </p:cNvPr>
          <p:cNvSpPr/>
          <p:nvPr/>
        </p:nvSpPr>
        <p:spPr>
          <a:xfrm flipV="1">
            <a:off x="3776679" y="3567824"/>
            <a:ext cx="1586896" cy="508876"/>
          </a:xfrm>
          <a:prstGeom prst="trapezoid">
            <a:avLst/>
          </a:prstGeom>
          <a:gradFill>
            <a:gsLst>
              <a:gs pos="84000">
                <a:srgbClr val="113A5B"/>
              </a:gs>
              <a:gs pos="0">
                <a:srgbClr val="164C78"/>
              </a:gs>
            </a:gsLst>
            <a:path path="circle">
              <a:fillToRect l="50000" t="50000" r="50000" b="50000"/>
            </a:path>
          </a:gradFill>
          <a:ln w="3175">
            <a:solidFill>
              <a:schemeClr val="bg1">
                <a:alpha val="34000"/>
              </a:schemeClr>
            </a:solidFill>
          </a:ln>
          <a:effectLst>
            <a:outerShdw blurRad="38100" dist="12700" dir="42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Proxima Nova Rg" panose="02000506030000020004" pitchFamily="50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BE72B6-5500-4B18-9754-8BF821602496}"/>
              </a:ext>
            </a:extLst>
          </p:cNvPr>
          <p:cNvSpPr/>
          <p:nvPr/>
        </p:nvSpPr>
        <p:spPr>
          <a:xfrm flipH="1">
            <a:off x="3824448" y="2388898"/>
            <a:ext cx="1458873" cy="376724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Underwrite</a:t>
            </a:r>
          </a:p>
          <a:p>
            <a:pPr algn="ctr" defTabSz="363385">
              <a:spcAft>
                <a:spcPct val="35000"/>
              </a:spcAft>
            </a:pPr>
            <a:r>
              <a:rPr lang="en-US" sz="1000" dirty="0">
                <a:solidFill>
                  <a:srgbClr val="00CCE2"/>
                </a:solidFill>
              </a:rPr>
              <a:t>25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4820A0-C24C-4319-9053-CA056C22DD36}"/>
              </a:ext>
            </a:extLst>
          </p:cNvPr>
          <p:cNvSpPr/>
          <p:nvPr/>
        </p:nvSpPr>
        <p:spPr>
          <a:xfrm>
            <a:off x="4163210" y="3714734"/>
            <a:ext cx="729437" cy="265061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chemeClr val="bg1"/>
                </a:solidFill>
              </a:rPr>
              <a:t>Contract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rgbClr val="00CCE2"/>
                </a:solidFill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D9B759-2362-42FB-8312-1CC2FA17900E}"/>
              </a:ext>
            </a:extLst>
          </p:cNvPr>
          <p:cNvSpPr/>
          <p:nvPr/>
        </p:nvSpPr>
        <p:spPr>
          <a:xfrm>
            <a:off x="3463541" y="1678470"/>
            <a:ext cx="2191846" cy="477877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Pre-Screen</a:t>
            </a:r>
          </a:p>
          <a:p>
            <a:pPr algn="ctr" defTabSz="363385">
              <a:spcAft>
                <a:spcPct val="35000"/>
              </a:spcAft>
            </a:pPr>
            <a:r>
              <a:rPr lang="en-US" sz="1000" dirty="0">
                <a:solidFill>
                  <a:srgbClr val="00CCE2"/>
                </a:solidFill>
              </a:rPr>
              <a:t>1,500 Deals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17518F-6457-47C4-904D-B470AF3810F1}"/>
              </a:ext>
            </a:extLst>
          </p:cNvPr>
          <p:cNvSpPr/>
          <p:nvPr/>
        </p:nvSpPr>
        <p:spPr>
          <a:xfrm>
            <a:off x="4136046" y="3043411"/>
            <a:ext cx="783757" cy="327769"/>
          </a:xfrm>
          <a:prstGeom prst="rect">
            <a:avLst/>
          </a:prstGeom>
          <a:noFill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" tIns="10382" rIns="10382" bIns="10384" numCol="1" spcCol="1270" anchor="ctr" anchorCtr="0">
            <a:noAutofit/>
          </a:bodyPr>
          <a:lstStyle/>
          <a:p>
            <a:pPr algn="ctr" defTabSz="363385"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</a:rPr>
              <a:t>LOI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rgbClr val="00CCE2"/>
                </a:solidFill>
              </a:rPr>
              <a:t>912 Deals</a:t>
            </a:r>
          </a:p>
        </p:txBody>
      </p:sp>
      <p:cxnSp>
        <p:nvCxnSpPr>
          <p:cNvPr id="28" name="Elbow Connector 141">
            <a:extLst>
              <a:ext uri="{FF2B5EF4-FFF2-40B4-BE49-F238E27FC236}">
                <a16:creationId xmlns:a16="http://schemas.microsoft.com/office/drawing/2014/main" id="{F609D4BB-F311-46B6-8AE4-71C41C862735}"/>
              </a:ext>
            </a:extLst>
          </p:cNvPr>
          <p:cNvCxnSpPr>
            <a:cxnSpLocks/>
          </p:cNvCxnSpPr>
          <p:nvPr/>
        </p:nvCxnSpPr>
        <p:spPr>
          <a:xfrm>
            <a:off x="4875412" y="4721465"/>
            <a:ext cx="828000" cy="108000"/>
          </a:xfrm>
          <a:prstGeom prst="bentConnector2">
            <a:avLst/>
          </a:prstGeom>
          <a:ln w="9525">
            <a:solidFill>
              <a:srgbClr val="003B5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41">
            <a:extLst>
              <a:ext uri="{FF2B5EF4-FFF2-40B4-BE49-F238E27FC236}">
                <a16:creationId xmlns:a16="http://schemas.microsoft.com/office/drawing/2014/main" id="{9FCE1E02-8A29-4746-A7B5-F18856580A7B}"/>
              </a:ext>
            </a:extLst>
          </p:cNvPr>
          <p:cNvCxnSpPr>
            <a:cxnSpLocks/>
          </p:cNvCxnSpPr>
          <p:nvPr/>
        </p:nvCxnSpPr>
        <p:spPr>
          <a:xfrm flipH="1">
            <a:off x="2891936" y="4730561"/>
            <a:ext cx="720000" cy="108000"/>
          </a:xfrm>
          <a:prstGeom prst="bentConnector2">
            <a:avLst/>
          </a:prstGeom>
          <a:ln w="9525">
            <a:solidFill>
              <a:srgbClr val="003B5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997DEE-B9A6-461C-AE57-FE6684192F24}"/>
              </a:ext>
            </a:extLst>
          </p:cNvPr>
          <p:cNvSpPr/>
          <p:nvPr/>
        </p:nvSpPr>
        <p:spPr>
          <a:xfrm rot="16200000">
            <a:off x="5874251" y="-640695"/>
            <a:ext cx="3543455" cy="4824846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12" dirty="0"/>
          </a:p>
        </p:txBody>
      </p:sp>
      <p:sp>
        <p:nvSpPr>
          <p:cNvPr id="3" name="Title Background Decoration">
            <a:extLst>
              <a:ext uri="{FF2B5EF4-FFF2-40B4-BE49-F238E27FC236}">
                <a16:creationId xmlns:a16="http://schemas.microsoft.com/office/drawing/2014/main" id="{9D4DC84F-9EBD-4819-91B5-87EA8043B6E7}"/>
              </a:ext>
            </a:extLst>
          </p:cNvPr>
          <p:cNvSpPr/>
          <p:nvPr/>
        </p:nvSpPr>
        <p:spPr>
          <a:xfrm flipH="1">
            <a:off x="5291999" y="2587220"/>
            <a:ext cx="4400777" cy="2700000"/>
          </a:xfrm>
          <a:custGeom>
            <a:avLst/>
            <a:gdLst>
              <a:gd name="connsiteX0" fmla="*/ 8265649 w 8265649"/>
              <a:gd name="connsiteY0" fmla="*/ 0 h 6780912"/>
              <a:gd name="connsiteX1" fmla="*/ 8265649 w 8265649"/>
              <a:gd name="connsiteY1" fmla="*/ 3051875 h 6780912"/>
              <a:gd name="connsiteX2" fmla="*/ 8265648 w 8265649"/>
              <a:gd name="connsiteY2" fmla="*/ 3051875 h 6780912"/>
              <a:gd name="connsiteX3" fmla="*/ 8265648 w 8265649"/>
              <a:gd name="connsiteY3" fmla="*/ 6780912 h 6780912"/>
              <a:gd name="connsiteX4" fmla="*/ 0 w 8265649"/>
              <a:gd name="connsiteY4" fmla="*/ 6780912 h 6780912"/>
              <a:gd name="connsiteX5" fmla="*/ 0 w 8265649"/>
              <a:gd name="connsiteY5" fmla="*/ 1537400 h 6780912"/>
              <a:gd name="connsiteX6" fmla="*/ 62089 w 8265649"/>
              <a:gd name="connsiteY6" fmla="*/ 1537400 h 6780912"/>
              <a:gd name="connsiteX7" fmla="*/ 0 w 8265649"/>
              <a:gd name="connsiteY7" fmla="*/ 1525937 h 6780912"/>
              <a:gd name="connsiteX0" fmla="*/ 8265649 w 8265649"/>
              <a:gd name="connsiteY0" fmla="*/ 0 h 6780912"/>
              <a:gd name="connsiteX1" fmla="*/ 8265649 w 8265649"/>
              <a:gd name="connsiteY1" fmla="*/ 3051875 h 6780912"/>
              <a:gd name="connsiteX2" fmla="*/ 8265648 w 8265649"/>
              <a:gd name="connsiteY2" fmla="*/ 3051875 h 6780912"/>
              <a:gd name="connsiteX3" fmla="*/ 8265648 w 8265649"/>
              <a:gd name="connsiteY3" fmla="*/ 6780912 h 6780912"/>
              <a:gd name="connsiteX4" fmla="*/ 0 w 8265649"/>
              <a:gd name="connsiteY4" fmla="*/ 6780912 h 6780912"/>
              <a:gd name="connsiteX5" fmla="*/ 0 w 8265649"/>
              <a:gd name="connsiteY5" fmla="*/ 1537400 h 6780912"/>
              <a:gd name="connsiteX6" fmla="*/ 0 w 8265649"/>
              <a:gd name="connsiteY6" fmla="*/ 1525937 h 6780912"/>
              <a:gd name="connsiteX7" fmla="*/ 8265649 w 8265649"/>
              <a:gd name="connsiteY7" fmla="*/ 0 h 6780912"/>
              <a:gd name="connsiteX0" fmla="*/ 8273433 w 8273433"/>
              <a:gd name="connsiteY0" fmla="*/ 0 h 6780912"/>
              <a:gd name="connsiteX1" fmla="*/ 8273433 w 8273433"/>
              <a:gd name="connsiteY1" fmla="*/ 3051875 h 6780912"/>
              <a:gd name="connsiteX2" fmla="*/ 8273432 w 8273433"/>
              <a:gd name="connsiteY2" fmla="*/ 3051875 h 6780912"/>
              <a:gd name="connsiteX3" fmla="*/ 8273432 w 8273433"/>
              <a:gd name="connsiteY3" fmla="*/ 6780912 h 6780912"/>
              <a:gd name="connsiteX4" fmla="*/ 7784 w 8273433"/>
              <a:gd name="connsiteY4" fmla="*/ 6780912 h 6780912"/>
              <a:gd name="connsiteX5" fmla="*/ 7784 w 8273433"/>
              <a:gd name="connsiteY5" fmla="*/ 1537400 h 6780912"/>
              <a:gd name="connsiteX6" fmla="*/ 0 w 8273433"/>
              <a:gd name="connsiteY6" fmla="*/ 1326570 h 6780912"/>
              <a:gd name="connsiteX7" fmla="*/ 8273433 w 8273433"/>
              <a:gd name="connsiteY7" fmla="*/ 0 h 6780912"/>
              <a:gd name="connsiteX0" fmla="*/ 8289000 w 8289000"/>
              <a:gd name="connsiteY0" fmla="*/ 0 h 6780912"/>
              <a:gd name="connsiteX1" fmla="*/ 8289000 w 8289000"/>
              <a:gd name="connsiteY1" fmla="*/ 3051875 h 6780912"/>
              <a:gd name="connsiteX2" fmla="*/ 8288999 w 8289000"/>
              <a:gd name="connsiteY2" fmla="*/ 3051875 h 6780912"/>
              <a:gd name="connsiteX3" fmla="*/ 8288999 w 8289000"/>
              <a:gd name="connsiteY3" fmla="*/ 6780912 h 6780912"/>
              <a:gd name="connsiteX4" fmla="*/ 23351 w 8289000"/>
              <a:gd name="connsiteY4" fmla="*/ 6780912 h 6780912"/>
              <a:gd name="connsiteX5" fmla="*/ 23351 w 8289000"/>
              <a:gd name="connsiteY5" fmla="*/ 1537400 h 6780912"/>
              <a:gd name="connsiteX6" fmla="*/ 0 w 8289000"/>
              <a:gd name="connsiteY6" fmla="*/ 1326570 h 6780912"/>
              <a:gd name="connsiteX7" fmla="*/ 8289000 w 8289000"/>
              <a:gd name="connsiteY7" fmla="*/ 0 h 6780912"/>
              <a:gd name="connsiteX0" fmla="*/ 8265650 w 8265650"/>
              <a:gd name="connsiteY0" fmla="*/ 0 h 6780912"/>
              <a:gd name="connsiteX1" fmla="*/ 8265650 w 8265650"/>
              <a:gd name="connsiteY1" fmla="*/ 3051875 h 6780912"/>
              <a:gd name="connsiteX2" fmla="*/ 8265649 w 8265650"/>
              <a:gd name="connsiteY2" fmla="*/ 3051875 h 6780912"/>
              <a:gd name="connsiteX3" fmla="*/ 8265649 w 8265650"/>
              <a:gd name="connsiteY3" fmla="*/ 6780912 h 6780912"/>
              <a:gd name="connsiteX4" fmla="*/ 1 w 8265650"/>
              <a:gd name="connsiteY4" fmla="*/ 6780912 h 6780912"/>
              <a:gd name="connsiteX5" fmla="*/ 1 w 8265650"/>
              <a:gd name="connsiteY5" fmla="*/ 1537400 h 6780912"/>
              <a:gd name="connsiteX6" fmla="*/ 0 w 8265650"/>
              <a:gd name="connsiteY6" fmla="*/ 1319450 h 6780912"/>
              <a:gd name="connsiteX7" fmla="*/ 8265650 w 8265650"/>
              <a:gd name="connsiteY7" fmla="*/ 0 h 6780912"/>
              <a:gd name="connsiteX0" fmla="*/ 8265650 w 8265650"/>
              <a:gd name="connsiteY0" fmla="*/ 0 h 6780912"/>
              <a:gd name="connsiteX1" fmla="*/ 8265650 w 8265650"/>
              <a:gd name="connsiteY1" fmla="*/ 3051875 h 6780912"/>
              <a:gd name="connsiteX2" fmla="*/ 8265649 w 8265650"/>
              <a:gd name="connsiteY2" fmla="*/ 3051875 h 6780912"/>
              <a:gd name="connsiteX3" fmla="*/ 8265649 w 8265650"/>
              <a:gd name="connsiteY3" fmla="*/ 6780912 h 6780912"/>
              <a:gd name="connsiteX4" fmla="*/ 1 w 8265650"/>
              <a:gd name="connsiteY4" fmla="*/ 6780912 h 6780912"/>
              <a:gd name="connsiteX5" fmla="*/ 0 w 8265650"/>
              <a:gd name="connsiteY5" fmla="*/ 1319450 h 6780912"/>
              <a:gd name="connsiteX6" fmla="*/ 8265650 w 8265650"/>
              <a:gd name="connsiteY6" fmla="*/ 0 h 678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5650" h="6780912">
                <a:moveTo>
                  <a:pt x="8265650" y="0"/>
                </a:moveTo>
                <a:lnTo>
                  <a:pt x="8265650" y="3051875"/>
                </a:lnTo>
                <a:lnTo>
                  <a:pt x="8265649" y="3051875"/>
                </a:lnTo>
                <a:lnTo>
                  <a:pt x="8265649" y="6780912"/>
                </a:lnTo>
                <a:lnTo>
                  <a:pt x="1" y="6780912"/>
                </a:lnTo>
                <a:cubicBezTo>
                  <a:pt x="1" y="4960425"/>
                  <a:pt x="0" y="3139937"/>
                  <a:pt x="0" y="1319450"/>
                </a:cubicBezTo>
                <a:lnTo>
                  <a:pt x="8265650" y="0"/>
                </a:lnTo>
                <a:close/>
              </a:path>
            </a:pathLst>
          </a:custGeom>
          <a:gradFill flip="none" rotWithShape="1">
            <a:gsLst>
              <a:gs pos="0">
                <a:srgbClr val="03BCD3">
                  <a:alpha val="80000"/>
                </a:srgbClr>
              </a:gs>
              <a:gs pos="100000">
                <a:srgbClr val="029DB2">
                  <a:alpha val="8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11"/>
          </a:p>
        </p:txBody>
      </p:sp>
      <p:sp>
        <p:nvSpPr>
          <p:cNvPr id="4" name="Title Background">
            <a:extLst>
              <a:ext uri="{FF2B5EF4-FFF2-40B4-BE49-F238E27FC236}">
                <a16:creationId xmlns:a16="http://schemas.microsoft.com/office/drawing/2014/main" id="{CA8C3CEB-A892-4A86-A221-4DAB4EBDE457}"/>
              </a:ext>
            </a:extLst>
          </p:cNvPr>
          <p:cNvSpPr/>
          <p:nvPr/>
        </p:nvSpPr>
        <p:spPr>
          <a:xfrm>
            <a:off x="5276115" y="2587222"/>
            <a:ext cx="4824847" cy="5186685"/>
          </a:xfrm>
          <a:custGeom>
            <a:avLst/>
            <a:gdLst>
              <a:gd name="connsiteX0" fmla="*/ 4338230 w 4347777"/>
              <a:gd name="connsiteY0" fmla="*/ 0 h 5186685"/>
              <a:gd name="connsiteX1" fmla="*/ 4338230 w 4347777"/>
              <a:gd name="connsiteY1" fmla="*/ 1209781 h 5186685"/>
              <a:gd name="connsiteX2" fmla="*/ 4347472 w 4347777"/>
              <a:gd name="connsiteY2" fmla="*/ 3789687 h 5186685"/>
              <a:gd name="connsiteX3" fmla="*/ 4347777 w 4347777"/>
              <a:gd name="connsiteY3" fmla="*/ 3789687 h 5186685"/>
              <a:gd name="connsiteX4" fmla="*/ 4347777 w 4347777"/>
              <a:gd name="connsiteY4" fmla="*/ 3875113 h 5186685"/>
              <a:gd name="connsiteX5" fmla="*/ 4347777 w 4347777"/>
              <a:gd name="connsiteY5" fmla="*/ 4729485 h 5186685"/>
              <a:gd name="connsiteX6" fmla="*/ 4347776 w 4347777"/>
              <a:gd name="connsiteY6" fmla="*/ 4729485 h 5186685"/>
              <a:gd name="connsiteX7" fmla="*/ 4347776 w 4347777"/>
              <a:gd name="connsiteY7" fmla="*/ 5186685 h 5186685"/>
              <a:gd name="connsiteX8" fmla="*/ 0 w 4347777"/>
              <a:gd name="connsiteY8" fmla="*/ 5186685 h 5186685"/>
              <a:gd name="connsiteX9" fmla="*/ 0 w 4347777"/>
              <a:gd name="connsiteY9" fmla="*/ 4729485 h 5186685"/>
              <a:gd name="connsiteX10" fmla="*/ 1 w 4347777"/>
              <a:gd name="connsiteY10" fmla="*/ 4729485 h 5186685"/>
              <a:gd name="connsiteX11" fmla="*/ 1 w 4347777"/>
              <a:gd name="connsiteY11" fmla="*/ 3789687 h 5186685"/>
              <a:gd name="connsiteX12" fmla="*/ 2 w 4347777"/>
              <a:gd name="connsiteY12" fmla="*/ 3789687 h 5186685"/>
              <a:gd name="connsiteX13" fmla="*/ 2 w 4347777"/>
              <a:gd name="connsiteY13" fmla="*/ 3725116 h 5186685"/>
              <a:gd name="connsiteX14" fmla="*/ 1 w 4347777"/>
              <a:gd name="connsiteY14" fmla="*/ 523038 h 5186685"/>
              <a:gd name="connsiteX0" fmla="*/ 4338230 w 4347777"/>
              <a:gd name="connsiteY0" fmla="*/ 0 h 5186685"/>
              <a:gd name="connsiteX1" fmla="*/ 4338230 w 4347777"/>
              <a:gd name="connsiteY1" fmla="*/ 1209781 h 5186685"/>
              <a:gd name="connsiteX2" fmla="*/ 4347472 w 4347777"/>
              <a:gd name="connsiteY2" fmla="*/ 3789687 h 5186685"/>
              <a:gd name="connsiteX3" fmla="*/ 4347777 w 4347777"/>
              <a:gd name="connsiteY3" fmla="*/ 3789687 h 5186685"/>
              <a:gd name="connsiteX4" fmla="*/ 4347777 w 4347777"/>
              <a:gd name="connsiteY4" fmla="*/ 3875113 h 5186685"/>
              <a:gd name="connsiteX5" fmla="*/ 4347777 w 4347777"/>
              <a:gd name="connsiteY5" fmla="*/ 4729485 h 5186685"/>
              <a:gd name="connsiteX6" fmla="*/ 4347776 w 4347777"/>
              <a:gd name="connsiteY6" fmla="*/ 4729485 h 5186685"/>
              <a:gd name="connsiteX7" fmla="*/ 4347776 w 4347777"/>
              <a:gd name="connsiteY7" fmla="*/ 5186685 h 5186685"/>
              <a:gd name="connsiteX8" fmla="*/ 0 w 4347777"/>
              <a:gd name="connsiteY8" fmla="*/ 5186685 h 5186685"/>
              <a:gd name="connsiteX9" fmla="*/ 0 w 4347777"/>
              <a:gd name="connsiteY9" fmla="*/ 4729485 h 5186685"/>
              <a:gd name="connsiteX10" fmla="*/ 1 w 4347777"/>
              <a:gd name="connsiteY10" fmla="*/ 4729485 h 5186685"/>
              <a:gd name="connsiteX11" fmla="*/ 1 w 4347777"/>
              <a:gd name="connsiteY11" fmla="*/ 3789687 h 5186685"/>
              <a:gd name="connsiteX12" fmla="*/ 2 w 4347777"/>
              <a:gd name="connsiteY12" fmla="*/ 3789687 h 5186685"/>
              <a:gd name="connsiteX13" fmla="*/ 2 w 4347777"/>
              <a:gd name="connsiteY13" fmla="*/ 3725116 h 5186685"/>
              <a:gd name="connsiteX14" fmla="*/ 1 w 4347777"/>
              <a:gd name="connsiteY14" fmla="*/ 523038 h 5186685"/>
              <a:gd name="connsiteX15" fmla="*/ 4338230 w 4347777"/>
              <a:gd name="connsiteY15" fmla="*/ 0 h 5186685"/>
              <a:gd name="connsiteX0" fmla="*/ 4338230 w 4347777"/>
              <a:gd name="connsiteY0" fmla="*/ 0 h 5186685"/>
              <a:gd name="connsiteX1" fmla="*/ 4338230 w 4347777"/>
              <a:gd name="connsiteY1" fmla="*/ 1209781 h 5186685"/>
              <a:gd name="connsiteX2" fmla="*/ 4347472 w 4347777"/>
              <a:gd name="connsiteY2" fmla="*/ 3789687 h 5186685"/>
              <a:gd name="connsiteX3" fmla="*/ 4347777 w 4347777"/>
              <a:gd name="connsiteY3" fmla="*/ 3789687 h 5186685"/>
              <a:gd name="connsiteX4" fmla="*/ 4347777 w 4347777"/>
              <a:gd name="connsiteY4" fmla="*/ 3875113 h 5186685"/>
              <a:gd name="connsiteX5" fmla="*/ 4347777 w 4347777"/>
              <a:gd name="connsiteY5" fmla="*/ 4729485 h 5186685"/>
              <a:gd name="connsiteX6" fmla="*/ 4347776 w 4347777"/>
              <a:gd name="connsiteY6" fmla="*/ 4729485 h 5186685"/>
              <a:gd name="connsiteX7" fmla="*/ 4347776 w 4347777"/>
              <a:gd name="connsiteY7" fmla="*/ 5186685 h 5186685"/>
              <a:gd name="connsiteX8" fmla="*/ 0 w 4347777"/>
              <a:gd name="connsiteY8" fmla="*/ 5186685 h 5186685"/>
              <a:gd name="connsiteX9" fmla="*/ 0 w 4347777"/>
              <a:gd name="connsiteY9" fmla="*/ 4729485 h 5186685"/>
              <a:gd name="connsiteX10" fmla="*/ 1 w 4347777"/>
              <a:gd name="connsiteY10" fmla="*/ 3789687 h 5186685"/>
              <a:gd name="connsiteX11" fmla="*/ 2 w 4347777"/>
              <a:gd name="connsiteY11" fmla="*/ 3789687 h 5186685"/>
              <a:gd name="connsiteX12" fmla="*/ 2 w 4347777"/>
              <a:gd name="connsiteY12" fmla="*/ 3725116 h 5186685"/>
              <a:gd name="connsiteX13" fmla="*/ 1 w 4347777"/>
              <a:gd name="connsiteY13" fmla="*/ 523038 h 5186685"/>
              <a:gd name="connsiteX14" fmla="*/ 4338230 w 4347777"/>
              <a:gd name="connsiteY14" fmla="*/ 0 h 5186685"/>
              <a:gd name="connsiteX0" fmla="*/ 4338230 w 4347777"/>
              <a:gd name="connsiteY0" fmla="*/ 0 h 5186685"/>
              <a:gd name="connsiteX1" fmla="*/ 4338230 w 4347777"/>
              <a:gd name="connsiteY1" fmla="*/ 1209781 h 5186685"/>
              <a:gd name="connsiteX2" fmla="*/ 4347472 w 4347777"/>
              <a:gd name="connsiteY2" fmla="*/ 3789687 h 5186685"/>
              <a:gd name="connsiteX3" fmla="*/ 4347777 w 4347777"/>
              <a:gd name="connsiteY3" fmla="*/ 3789687 h 5186685"/>
              <a:gd name="connsiteX4" fmla="*/ 4347777 w 4347777"/>
              <a:gd name="connsiteY4" fmla="*/ 3875113 h 5186685"/>
              <a:gd name="connsiteX5" fmla="*/ 4347777 w 4347777"/>
              <a:gd name="connsiteY5" fmla="*/ 4729485 h 5186685"/>
              <a:gd name="connsiteX6" fmla="*/ 4347776 w 4347777"/>
              <a:gd name="connsiteY6" fmla="*/ 4729485 h 5186685"/>
              <a:gd name="connsiteX7" fmla="*/ 4347776 w 4347777"/>
              <a:gd name="connsiteY7" fmla="*/ 5186685 h 5186685"/>
              <a:gd name="connsiteX8" fmla="*/ 0 w 4347777"/>
              <a:gd name="connsiteY8" fmla="*/ 5186685 h 5186685"/>
              <a:gd name="connsiteX9" fmla="*/ 0 w 4347777"/>
              <a:gd name="connsiteY9" fmla="*/ 4729485 h 5186685"/>
              <a:gd name="connsiteX10" fmla="*/ 1 w 4347777"/>
              <a:gd name="connsiteY10" fmla="*/ 3789687 h 5186685"/>
              <a:gd name="connsiteX11" fmla="*/ 2 w 4347777"/>
              <a:gd name="connsiteY11" fmla="*/ 3725116 h 5186685"/>
              <a:gd name="connsiteX12" fmla="*/ 1 w 4347777"/>
              <a:gd name="connsiteY12" fmla="*/ 523038 h 5186685"/>
              <a:gd name="connsiteX13" fmla="*/ 4338230 w 4347777"/>
              <a:gd name="connsiteY13" fmla="*/ 0 h 5186685"/>
              <a:gd name="connsiteX0" fmla="*/ 4338230 w 4347777"/>
              <a:gd name="connsiteY0" fmla="*/ 0 h 5186685"/>
              <a:gd name="connsiteX1" fmla="*/ 4338230 w 4347777"/>
              <a:gd name="connsiteY1" fmla="*/ 1209781 h 5186685"/>
              <a:gd name="connsiteX2" fmla="*/ 4347472 w 4347777"/>
              <a:gd name="connsiteY2" fmla="*/ 3789687 h 5186685"/>
              <a:gd name="connsiteX3" fmla="*/ 4347777 w 4347777"/>
              <a:gd name="connsiteY3" fmla="*/ 3789687 h 5186685"/>
              <a:gd name="connsiteX4" fmla="*/ 4347777 w 4347777"/>
              <a:gd name="connsiteY4" fmla="*/ 3875113 h 5186685"/>
              <a:gd name="connsiteX5" fmla="*/ 4347777 w 4347777"/>
              <a:gd name="connsiteY5" fmla="*/ 4729485 h 5186685"/>
              <a:gd name="connsiteX6" fmla="*/ 4347776 w 4347777"/>
              <a:gd name="connsiteY6" fmla="*/ 4729485 h 5186685"/>
              <a:gd name="connsiteX7" fmla="*/ 4347776 w 4347777"/>
              <a:gd name="connsiteY7" fmla="*/ 5186685 h 5186685"/>
              <a:gd name="connsiteX8" fmla="*/ 0 w 4347777"/>
              <a:gd name="connsiteY8" fmla="*/ 5186685 h 5186685"/>
              <a:gd name="connsiteX9" fmla="*/ 0 w 4347777"/>
              <a:gd name="connsiteY9" fmla="*/ 4729485 h 5186685"/>
              <a:gd name="connsiteX10" fmla="*/ 2 w 4347777"/>
              <a:gd name="connsiteY10" fmla="*/ 3725116 h 5186685"/>
              <a:gd name="connsiteX11" fmla="*/ 1 w 4347777"/>
              <a:gd name="connsiteY11" fmla="*/ 523038 h 5186685"/>
              <a:gd name="connsiteX12" fmla="*/ 4338230 w 4347777"/>
              <a:gd name="connsiteY12" fmla="*/ 0 h 51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7777" h="5186685">
                <a:moveTo>
                  <a:pt x="4338230" y="0"/>
                </a:moveTo>
                <a:lnTo>
                  <a:pt x="4338230" y="1209781"/>
                </a:lnTo>
                <a:cubicBezTo>
                  <a:pt x="4341311" y="2069750"/>
                  <a:pt x="4344391" y="2929718"/>
                  <a:pt x="4347472" y="3789687"/>
                </a:cubicBezTo>
                <a:lnTo>
                  <a:pt x="4347777" y="3789687"/>
                </a:lnTo>
                <a:lnTo>
                  <a:pt x="4347777" y="3875113"/>
                </a:lnTo>
                <a:lnTo>
                  <a:pt x="4347777" y="4729485"/>
                </a:lnTo>
                <a:lnTo>
                  <a:pt x="4347776" y="4729485"/>
                </a:lnTo>
                <a:lnTo>
                  <a:pt x="4347776" y="5186685"/>
                </a:lnTo>
                <a:lnTo>
                  <a:pt x="0" y="5186685"/>
                </a:lnTo>
                <a:lnTo>
                  <a:pt x="0" y="4729485"/>
                </a:lnTo>
                <a:cubicBezTo>
                  <a:pt x="0" y="4485890"/>
                  <a:pt x="2" y="4426190"/>
                  <a:pt x="2" y="3725116"/>
                </a:cubicBezTo>
                <a:cubicBezTo>
                  <a:pt x="2" y="2918297"/>
                  <a:pt x="1" y="1199586"/>
                  <a:pt x="1" y="523038"/>
                </a:cubicBezTo>
                <a:lnTo>
                  <a:pt x="4338230" y="0"/>
                </a:lnTo>
                <a:close/>
              </a:path>
            </a:pathLst>
          </a:custGeom>
          <a:gradFill>
            <a:gsLst>
              <a:gs pos="0">
                <a:srgbClr val="00456C"/>
              </a:gs>
              <a:gs pos="100000">
                <a:srgbClr val="002336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71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114D1-91A2-4850-AD00-35DA8C29CD17}"/>
              </a:ext>
            </a:extLst>
          </p:cNvPr>
          <p:cNvSpPr txBox="1"/>
          <p:nvPr/>
        </p:nvSpPr>
        <p:spPr>
          <a:xfrm>
            <a:off x="5954819" y="4156148"/>
            <a:ext cx="3468287" cy="1131072"/>
          </a:xfrm>
          <a:prstGeom prst="rect">
            <a:avLst/>
          </a:prstGeom>
          <a:noFill/>
        </p:spPr>
        <p:txBody>
          <a:bodyPr lIns="0" numCol="1" spcCol="274320">
            <a:noAutofit/>
          </a:bodyPr>
          <a:lstStyle/>
          <a:p>
            <a:pPr defTabSz="40859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solidFill>
                  <a:schemeClr val="bg1"/>
                </a:solidFill>
                <a:latin typeface="NeutraText-Book" panose="02000000000000000000" pitchFamily="2" charset="0"/>
                <a:ea typeface="+mn-ea"/>
                <a:cs typeface="Proxima Nova Regular"/>
              </a:rPr>
              <a:t>Tricap Residential Group</a:t>
            </a:r>
          </a:p>
          <a:p>
            <a:pPr defTabSz="40859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Proxima Nova Rg" panose="02000506030000020004" pitchFamily="50" charset="0"/>
                <a:ea typeface="+mn-ea"/>
                <a:cs typeface="Proxima Nova Regular"/>
              </a:rPr>
              <a:t>171 N. Aberdeen, Suite 400</a:t>
            </a:r>
          </a:p>
          <a:p>
            <a:pPr defTabSz="40859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Proxima Nova Rg" panose="02000506030000020004" pitchFamily="50" charset="0"/>
                <a:ea typeface="+mn-ea"/>
                <a:cs typeface="Proxima Nova Regular"/>
              </a:rPr>
              <a:t>Chicago, IL 6060</a:t>
            </a:r>
          </a:p>
          <a:p>
            <a:pPr defTabSz="40859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CB3BE"/>
                </a:solidFill>
                <a:latin typeface="Proxima Nova Rg" panose="02000506030000020004" pitchFamily="50" charset="0"/>
                <a:cs typeface="Proxima Nova Regular"/>
              </a:rPr>
              <a:t>TricapRes.com</a:t>
            </a:r>
            <a:endParaRPr lang="en-US" sz="1200" dirty="0">
              <a:solidFill>
                <a:schemeClr val="bg1"/>
              </a:solidFill>
              <a:latin typeface="Proxima Nova Rg" panose="02000506030000020004" pitchFamily="50" charset="0"/>
              <a:ea typeface="+mn-ea"/>
              <a:cs typeface="Proxima Nova Regular"/>
            </a:endParaRPr>
          </a:p>
          <a:p>
            <a:pPr defTabSz="40859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  <a:latin typeface="Proxima Nova Regular"/>
              <a:ea typeface="+mn-ea"/>
              <a:cs typeface="Proxima Nova Regular"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33887DA-AEC2-4A48-A701-0FACF485CD5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462" y="1840495"/>
            <a:ext cx="1857608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ack Photo">
            <a:extLst>
              <a:ext uri="{FF2B5EF4-FFF2-40B4-BE49-F238E27FC236}">
                <a16:creationId xmlns:a16="http://schemas.microsoft.com/office/drawing/2014/main" id="{4EADCB0C-8E5E-4D82-A04B-EA5775512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7"/>
            <a:ext cx="5298026" cy="7772400"/>
          </a:xfrm>
          <a:prstGeom prst="rect">
            <a:avLst/>
          </a:prstGeom>
          <a:effectLst>
            <a:innerShdw blurRad="88900" dist="127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79929653"/>
      </p:ext>
    </p:extLst>
  </p:cSld>
  <p:clrMapOvr>
    <a:masterClrMapping/>
  </p:clrMapOvr>
</p:sld>
</file>

<file path=ppt/theme/theme1.xml><?xml version="1.0" encoding="utf-8"?>
<a:theme xmlns:a="http://schemas.openxmlformats.org/drawingml/2006/main" name="tricap_PPT-template_3-1ps">
  <a:themeElements>
    <a:clrScheme name="Tripcap">
      <a:dk1>
        <a:srgbClr val="141313"/>
      </a:dk1>
      <a:lt1>
        <a:srgbClr val="FFFFFE"/>
      </a:lt1>
      <a:dk2>
        <a:srgbClr val="003B5C"/>
      </a:dk2>
      <a:lt2>
        <a:srgbClr val="CDCEC9"/>
      </a:lt2>
      <a:accent1>
        <a:srgbClr val="4CB3BE"/>
      </a:accent1>
      <a:accent2>
        <a:srgbClr val="E7E9E4"/>
      </a:accent2>
      <a:accent3>
        <a:srgbClr val="6C706F"/>
      </a:accent3>
      <a:accent4>
        <a:srgbClr val="A2D5D7"/>
      </a:accent4>
      <a:accent5>
        <a:srgbClr val="CDCEC9"/>
      </a:accent5>
      <a:accent6>
        <a:srgbClr val="003B5C"/>
      </a:accent6>
      <a:hlink>
        <a:srgbClr val="141313"/>
      </a:hlink>
      <a:folHlink>
        <a:srgbClr val="141313"/>
      </a:folHlink>
    </a:clrScheme>
    <a:fontScheme name="Tricap">
      <a:majorFont>
        <a:latin typeface="NeutraText-Book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tricap_PPT-template_3-1ps</Template>
  <TotalTime>1303</TotalTime>
  <Words>312</Words>
  <Application>Microsoft Office PowerPoint</Application>
  <PresentationFormat>Custom</PresentationFormat>
  <Paragraphs>101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NeutraText-Book</vt:lpstr>
      <vt:lpstr>NeutraText-Demi</vt:lpstr>
      <vt:lpstr>Proxima Nova</vt:lpstr>
      <vt:lpstr>Proxima Nova Lt</vt:lpstr>
      <vt:lpstr>Proxima Nova Regular</vt:lpstr>
      <vt:lpstr>Proxima Nova Rg</vt:lpstr>
      <vt:lpstr>tricap_PPT-template_3-1ps</vt:lpstr>
      <vt:lpstr>Custom Design</vt:lpstr>
      <vt:lpstr>Microsoft Excel Worksheet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Tricap - Track Record</dc:title>
  <dc:creator>Bryan Pritchard</dc:creator>
  <cp:lastModifiedBy>Brad Someone or other</cp:lastModifiedBy>
  <cp:revision>97</cp:revision>
  <cp:lastPrinted>2019-12-06T21:35:09Z</cp:lastPrinted>
  <dcterms:created xsi:type="dcterms:W3CDTF">2019-12-06T20:14:04Z</dcterms:created>
  <dcterms:modified xsi:type="dcterms:W3CDTF">2020-01-21T06:43:23Z</dcterms:modified>
</cp:coreProperties>
</file>