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4.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5.xml" ContentType="application/vnd.openxmlformats-officedocument.presentationml.comments+xml"/>
  <Override PartName="/ppt/theme/themeOverride1.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6.xml" ContentType="application/vnd.openxmlformats-officedocument.presentationml.comments+xml"/>
  <Override PartName="/ppt/comments/comment7.xml" ContentType="application/vnd.openxmlformats-officedocument.presentationml.comments+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3.xml" ContentType="application/vnd.openxmlformats-officedocument.themeOverride+xml"/>
  <Override PartName="/ppt/theme/themeOverride4.xml" ContentType="application/vnd.openxmlformats-officedocument.themeOverride+xml"/>
  <Override PartName="/ppt/notesSlides/notesSlide8.xml" ContentType="application/vnd.openxmlformats-officedocument.presentationml.notesSlide+xml"/>
  <Override PartName="/ppt/comments/comment8.xml" ContentType="application/vnd.openxmlformats-officedocument.presentationml.comments+xml"/>
  <Override PartName="/ppt/comments/comment9.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9"/>
  </p:notesMasterIdLst>
  <p:sldIdLst>
    <p:sldId id="256" r:id="rId5"/>
    <p:sldId id="502" r:id="rId6"/>
    <p:sldId id="489" r:id="rId7"/>
    <p:sldId id="555" r:id="rId8"/>
    <p:sldId id="541" r:id="rId9"/>
    <p:sldId id="503" r:id="rId10"/>
    <p:sldId id="505" r:id="rId11"/>
    <p:sldId id="269" r:id="rId12"/>
    <p:sldId id="513" r:id="rId13"/>
    <p:sldId id="499" r:id="rId14"/>
    <p:sldId id="500" r:id="rId15"/>
    <p:sldId id="551" r:id="rId16"/>
    <p:sldId id="507" r:id="rId17"/>
    <p:sldId id="526" r:id="rId18"/>
    <p:sldId id="506" r:id="rId19"/>
    <p:sldId id="542" r:id="rId20"/>
    <p:sldId id="552" r:id="rId21"/>
    <p:sldId id="545" r:id="rId22"/>
    <p:sldId id="537" r:id="rId23"/>
    <p:sldId id="556" r:id="rId24"/>
    <p:sldId id="278" r:id="rId25"/>
    <p:sldId id="557" r:id="rId26"/>
    <p:sldId id="558" r:id="rId27"/>
    <p:sldId id="559" r:id="rId28"/>
    <p:sldId id="560" r:id="rId29"/>
    <p:sldId id="561" r:id="rId30"/>
    <p:sldId id="548" r:id="rId31"/>
    <p:sldId id="553" r:id="rId32"/>
    <p:sldId id="554" r:id="rId33"/>
    <p:sldId id="512" r:id="rId34"/>
    <p:sldId id="265" r:id="rId35"/>
    <p:sldId id="549" r:id="rId36"/>
    <p:sldId id="501" r:id="rId37"/>
    <p:sldId id="491" r:id="rId38"/>
  </p:sldIdLst>
  <p:sldSz cx="12192000" cy="6858000"/>
  <p:notesSz cx="7102475" cy="9388475"/>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Lato" panose="020F0502020204030203" pitchFamily="34" charset="0"/>
      <p:regular r:id="rId46"/>
      <p:bold r:id="rId47"/>
      <p:italic r:id="rId48"/>
      <p:boldItalic r:id="rId49"/>
    </p:embeddedFont>
    <p:embeddedFont>
      <p:font typeface="Open Sans" panose="020B0606030504020204" pitchFamily="34" charset="0"/>
      <p:regular r:id="rId50"/>
      <p:bold r:id="rId51"/>
      <p:italic r:id="rId52"/>
      <p:boldItalic r:id="rId53"/>
    </p:embeddedFont>
    <p:embeddedFont>
      <p:font typeface="Open Sans Semibold" panose="020B0706030804020204" pitchFamily="34" charset="0"/>
      <p:bold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O'Dell" initials="PO" lastIdx="17" clrIdx="0">
    <p:extLst>
      <p:ext uri="{19B8F6BF-5375-455C-9EA6-DF929625EA0E}">
        <p15:presenceInfo xmlns:p15="http://schemas.microsoft.com/office/powerpoint/2012/main" userId="bc9dc957d9b0c49e" providerId="Windows Live"/>
      </p:ext>
    </p:extLst>
  </p:cmAuthor>
  <p:cmAuthor id="2" name="Paul O'Dell" initials="PO [2]" lastIdx="10" clrIdx="1">
    <p:extLst>
      <p:ext uri="{19B8F6BF-5375-455C-9EA6-DF929625EA0E}">
        <p15:presenceInfo xmlns:p15="http://schemas.microsoft.com/office/powerpoint/2012/main" userId="Paul O'Dell" providerId="None"/>
      </p:ext>
    </p:extLst>
  </p:cmAuthor>
  <p:cmAuthor id="3" name="Barbara Higgins" initials="BH" lastIdx="13" clrIdx="2">
    <p:extLst>
      <p:ext uri="{19B8F6BF-5375-455C-9EA6-DF929625EA0E}">
        <p15:presenceInfo xmlns:p15="http://schemas.microsoft.com/office/powerpoint/2012/main" userId="0d33b4388c5c9e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8A"/>
    <a:srgbClr val="0052AC"/>
    <a:srgbClr val="00499A"/>
    <a:srgbClr val="005C44"/>
    <a:srgbClr val="16BA93"/>
    <a:srgbClr val="00A47D"/>
    <a:srgbClr val="008263"/>
    <a:srgbClr val="009A75"/>
    <a:srgbClr val="00B086"/>
    <a:srgbClr val="005C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7" autoAdjust="0"/>
    <p:restoredTop sz="94660"/>
  </p:normalViewPr>
  <p:slideViewPr>
    <p:cSldViewPr snapToGrid="0" showGuides="1">
      <p:cViewPr>
        <p:scale>
          <a:sx n="80" d="100"/>
          <a:sy n="80" d="100"/>
        </p:scale>
        <p:origin x="432" y="7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28T06:26:12.192" idx="3">
    <p:pos x="106" y="106"/>
    <p:text>Perhaps add slide for Corporate mission statement. i have been thinking about this a lot. here is something i have posted on linkedin</p:text>
    <p:extLst>
      <p:ext uri="{C676402C-5697-4E1C-873F-D02D1690AC5C}">
        <p15:threadingInfo xmlns:p15="http://schemas.microsoft.com/office/powerpoint/2012/main" timeZoneBias="240"/>
      </p:ext>
    </p:extLst>
  </p:cm>
  <p:cm authorId="1" dt="2020-07-28T06:30:36.834" idx="4">
    <p:pos x="106" y="202"/>
    <p:text>Technical Infrastructure is central to everything. It will accelerate all good and all bad trends.
For these very reasons the human element becomes more important. High-tech without high-touch does not work. The more influential technology becomes the more important the human factor which controls that technology becomes" Stephen Covey..</p:text>
    <p:extLst>
      <p:ext uri="{C676402C-5697-4E1C-873F-D02D1690AC5C}">
        <p15:threadingInfo xmlns:p15="http://schemas.microsoft.com/office/powerpoint/2012/main" timeZoneBias="240">
          <p15:parentCm authorId="1"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28T06:25:32.446" idx="1">
    <p:pos x="10" y="10"/>
    <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0-09-28T09:22:11.348" idx="1">
    <p:pos x="10" y="10"/>
    <p:text>let's ghost back an image on this page.  I feel like the white background is too plain.  Also, the CPP logo should have the tagline underneath, "Infrastructure Anywhere".</p:text>
    <p:extLst>
      <p:ext uri="{C676402C-5697-4E1C-873F-D02D1690AC5C}">
        <p15:threadingInfo xmlns:p15="http://schemas.microsoft.com/office/powerpoint/2012/main" timeZoneBias="240"/>
      </p:ext>
    </p:extLst>
  </p:cm>
  <p:cm authorId="3" dt="2020-09-28T09:23:28.770" idx="4">
    <p:pos x="106" y="106"/>
    <p:text>Also, can we start adding in animations?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0-09-28T10:02:53.237" idx="8">
    <p:pos x="10" y="10"/>
    <p:text>These should not be equal sized boxes and probably shouldn't be side by side like this; would be better top and bottom; add photography</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0-09-28T10:03:54.702" idx="9">
    <p:pos x="10" y="10"/>
    <p:text>This is basically a section divider slide; should not build here;  should be shown in its entirety but then a highlight of some sort should be added to the section we are about to cover next (in the case "Data Intelligence"</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3" dt="2020-09-28T10:06:01.657" idx="10">
    <p:pos x="10" y="10"/>
    <p:text>same comment as before; no build; highlight the next section we are discussing which is Network Security</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20-09-28T10:06:45.330" idx="11">
    <p:pos x="10" y="10"/>
    <p:text>These should build one at a time</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20-09-28T10:07:36.056" idx="12">
    <p:pos x="10" y="10"/>
    <p:text>Let's take the "Compliance as a Service Now Available" from this and the the next slide</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20-09-28T10:08:47.157" idx="13">
    <p:pos x="10" y="10"/>
    <p:text>This needs a lot more visual interest; assume you are working on that</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jpeg"/></Relationships>
</file>

<file path=ppt/diagrams/_rels/data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jpeg"/></Relationships>
</file>

<file path=ppt/diagrams/_rels/data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diagrams/_rels/data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jpeg"/></Relationships>
</file>

<file path=ppt/diagrams/_rels/data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BB8A5-3CA1-4923-A05D-AC83CE93AB5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4FE83FF6-9E01-4DA7-9C8A-41E73026CE38}">
      <dgm:prSet phldrT="[Text]" custT="1"/>
      <dgm:spPr>
        <a:solidFill>
          <a:srgbClr val="00499A"/>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Infrastructure/</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Networking</a:t>
          </a:r>
        </a:p>
      </dgm:t>
    </dgm:pt>
    <dgm:pt modelId="{B715D3E7-595D-43DB-BF8C-D1AF34BA42AD}" type="parTrans" cxnId="{F6C97E2D-58DE-48EB-8D7A-640ADEEB96AB}">
      <dgm:prSet/>
      <dgm:spPr/>
      <dgm:t>
        <a:bodyPr/>
        <a:lstStyle/>
        <a:p>
          <a:endParaRPr lang="en-US"/>
        </a:p>
      </dgm:t>
    </dgm:pt>
    <dgm:pt modelId="{06BF3F84-95B3-4211-8FDF-D495B999DCE3}" type="sibTrans" cxnId="{F6C97E2D-58DE-48EB-8D7A-640ADEEB96AB}">
      <dgm:prSet/>
      <dgm:spPr/>
      <dgm:t>
        <a:bodyPr/>
        <a:lstStyle/>
        <a:p>
          <a:endParaRPr lang="en-US"/>
        </a:p>
      </dgm:t>
    </dgm:pt>
    <dgm:pt modelId="{4F136AD2-3E66-47F4-9CD4-852C854A1387}">
      <dgm:prSet phldrT="[Text]" custT="1"/>
      <dgm:spPr>
        <a:solidFill>
          <a:srgbClr val="003570"/>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a:t>
          </a:r>
        </a:p>
      </dgm:t>
    </dgm:pt>
    <dgm:pt modelId="{EE70F41D-7DE0-4B62-9412-7A0940C0D345}" type="parTrans" cxnId="{A2E1ECA3-67A4-4827-992E-47411242F2D9}">
      <dgm:prSet/>
      <dgm:spPr/>
      <dgm:t>
        <a:bodyPr/>
        <a:lstStyle/>
        <a:p>
          <a:endParaRPr lang="en-US"/>
        </a:p>
      </dgm:t>
    </dgm:pt>
    <dgm:pt modelId="{AA58EA53-C6CD-4045-87AD-FA4E152DDA6C}" type="sibTrans" cxnId="{A2E1ECA3-67A4-4827-992E-47411242F2D9}">
      <dgm:prSet/>
      <dgm:spPr/>
      <dgm:t>
        <a:bodyPr/>
        <a:lstStyle/>
        <a:p>
          <a:endParaRPr lang="en-US"/>
        </a:p>
      </dgm:t>
    </dgm:pt>
    <dgm:pt modelId="{6916E366-FD3E-474A-A7E6-FF2BA7A4B6C6}">
      <dgm:prSet phldrT="[Text]" custT="1"/>
      <dgm:spPr>
        <a:solidFill>
          <a:srgbClr val="003570"/>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Intelligence</a:t>
          </a:r>
        </a:p>
      </dgm:t>
    </dgm:pt>
    <dgm:pt modelId="{31A94552-140D-4A4B-9BEB-4E27455309EF}" type="parTrans" cxnId="{FF5E82F9-5847-46DF-B099-B0A7EA0A6FE0}">
      <dgm:prSet/>
      <dgm:spPr/>
      <dgm:t>
        <a:bodyPr/>
        <a:lstStyle/>
        <a:p>
          <a:endParaRPr lang="en-US"/>
        </a:p>
      </dgm:t>
    </dgm:pt>
    <dgm:pt modelId="{1821F3AB-8F77-4734-83C4-40CE012E893E}" type="sibTrans" cxnId="{FF5E82F9-5847-46DF-B099-B0A7EA0A6FE0}">
      <dgm:prSet/>
      <dgm:spPr/>
      <dgm:t>
        <a:bodyPr/>
        <a:lstStyle/>
        <a:p>
          <a:endParaRPr lang="en-US"/>
        </a:p>
      </dgm:t>
    </dgm:pt>
    <dgm:pt modelId="{9342DFF1-B43A-470F-9327-0A12DF0DDCD5}">
      <dgm:prSet phldrT="[Text]" custT="1"/>
      <dgm:spPr>
        <a:solidFill>
          <a:srgbClr val="003570"/>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Managed</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Services</a:t>
          </a:r>
        </a:p>
      </dgm:t>
    </dgm:pt>
    <dgm:pt modelId="{718BFEF9-CD9B-4189-B6DE-5EE3D3E214AC}" type="parTrans" cxnId="{9D987192-214A-4A1E-A6F4-55EDF6EDACAD}">
      <dgm:prSet/>
      <dgm:spPr/>
      <dgm:t>
        <a:bodyPr/>
        <a:lstStyle/>
        <a:p>
          <a:endParaRPr lang="en-AU"/>
        </a:p>
      </dgm:t>
    </dgm:pt>
    <dgm:pt modelId="{93EE3CEA-5DB7-43E0-92D3-C36C61E79421}" type="sibTrans" cxnId="{9D987192-214A-4A1E-A6F4-55EDF6EDACAD}">
      <dgm:prSet/>
      <dgm:spPr/>
      <dgm:t>
        <a:bodyPr/>
        <a:lstStyle/>
        <a:p>
          <a:endParaRPr lang="en-AU"/>
        </a:p>
      </dgm:t>
    </dgm:pt>
    <dgm:pt modelId="{F916EC93-2948-4ECE-815F-B5A10F1B4414}" type="pres">
      <dgm:prSet presAssocID="{820BB8A5-3CA1-4923-A05D-AC83CE93AB5F}" presName="Name0" presStyleCnt="0">
        <dgm:presLayoutVars>
          <dgm:dir/>
          <dgm:resizeHandles val="exact"/>
        </dgm:presLayoutVars>
      </dgm:prSet>
      <dgm:spPr/>
    </dgm:pt>
    <dgm:pt modelId="{11C607DF-22E8-4A55-9141-FE8FFFE90C12}" type="pres">
      <dgm:prSet presAssocID="{4FE83FF6-9E01-4DA7-9C8A-41E73026CE38}" presName="compNode" presStyleCnt="0"/>
      <dgm:spPr/>
    </dgm:pt>
    <dgm:pt modelId="{F760737C-9EFF-431B-ABA9-E4A07A97A3F2}" type="pres">
      <dgm:prSet presAssocID="{4FE83FF6-9E01-4DA7-9C8A-41E73026CE38}" presName="pictRect" presStyleLbl="node1" presStyleIdx="0" presStyleCnt="4" custLinFactNeighborY="-1125"/>
      <dgm:spPr>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D17BD558-B647-42C7-A09B-A3730A10C408}" type="pres">
      <dgm:prSet presAssocID="{4FE83FF6-9E01-4DA7-9C8A-41E73026CE38}" presName="textRect" presStyleLbl="revTx" presStyleIdx="0" presStyleCnt="4" custScaleY="72748" custLinFactNeighborY="-14724">
        <dgm:presLayoutVars>
          <dgm:bulletEnabled val="1"/>
        </dgm:presLayoutVars>
      </dgm:prSet>
      <dgm:spPr/>
    </dgm:pt>
    <dgm:pt modelId="{D907CC77-1566-43FB-B6A8-053E75498470}" type="pres">
      <dgm:prSet presAssocID="{06BF3F84-95B3-4211-8FDF-D495B999DCE3}" presName="sibTrans" presStyleLbl="sibTrans2D1" presStyleIdx="0" presStyleCnt="0"/>
      <dgm:spPr/>
    </dgm:pt>
    <dgm:pt modelId="{1AE15E76-CD54-48A4-918A-19BF16557705}" type="pres">
      <dgm:prSet presAssocID="{6916E366-FD3E-474A-A7E6-FF2BA7A4B6C6}" presName="compNode" presStyleCnt="0"/>
      <dgm:spPr/>
    </dgm:pt>
    <dgm:pt modelId="{4E5F3BC0-DAD9-4F16-ACFE-F07170596CD0}" type="pres">
      <dgm:prSet presAssocID="{6916E366-FD3E-474A-A7E6-FF2BA7A4B6C6}" presName="pictRect" presStyleLbl="node1" presStyleIdx="1" presStyleCnt="4"/>
      <dgm:spPr>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FEF7E7C1-8256-4E9B-A6B4-41CE7E59C07A}" type="pres">
      <dgm:prSet presAssocID="{6916E366-FD3E-474A-A7E6-FF2BA7A4B6C6}" presName="textRect" presStyleLbl="revTx" presStyleIdx="1" presStyleCnt="4" custScaleY="72748" custLinFactNeighborY="-14724">
        <dgm:presLayoutVars>
          <dgm:bulletEnabled val="1"/>
        </dgm:presLayoutVars>
      </dgm:prSet>
      <dgm:spPr/>
    </dgm:pt>
    <dgm:pt modelId="{1D3927CD-4CA8-43B0-B901-EA2F80B67765}" type="pres">
      <dgm:prSet presAssocID="{1821F3AB-8F77-4734-83C4-40CE012E893E}" presName="sibTrans" presStyleLbl="sibTrans2D1" presStyleIdx="0" presStyleCnt="0"/>
      <dgm:spPr/>
    </dgm:pt>
    <dgm:pt modelId="{57B222C2-28ED-4D04-86D3-7F1B950A367F}" type="pres">
      <dgm:prSet presAssocID="{4F136AD2-3E66-47F4-9CD4-852C854A1387}" presName="compNode" presStyleCnt="0"/>
      <dgm:spPr/>
    </dgm:pt>
    <dgm:pt modelId="{23E16F9D-BAB6-4E00-BEA8-93D81C7284D8}" type="pres">
      <dgm:prSet presAssocID="{4F136AD2-3E66-47F4-9CD4-852C854A1387}" presName="pictRect" presStyleLbl="node1" presStyleIdx="2" presStyleCnt="4"/>
      <dgm:spPr>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13ED2AC7-E17E-48A0-BE9B-72B552D0EE81}" type="pres">
      <dgm:prSet presAssocID="{4F136AD2-3E66-47F4-9CD4-852C854A1387}" presName="textRect" presStyleLbl="revTx" presStyleIdx="2" presStyleCnt="4" custScaleY="72748" custLinFactNeighborY="-14724">
        <dgm:presLayoutVars>
          <dgm:bulletEnabled val="1"/>
        </dgm:presLayoutVars>
      </dgm:prSet>
      <dgm:spPr/>
    </dgm:pt>
    <dgm:pt modelId="{33024287-B326-4C3A-BA2E-770D42424577}" type="pres">
      <dgm:prSet presAssocID="{AA58EA53-C6CD-4045-87AD-FA4E152DDA6C}" presName="sibTrans" presStyleLbl="sibTrans2D1" presStyleIdx="0" presStyleCnt="0"/>
      <dgm:spPr/>
    </dgm:pt>
    <dgm:pt modelId="{0380FDAC-5137-470D-AA1A-E5F09D44FEFF}" type="pres">
      <dgm:prSet presAssocID="{9342DFF1-B43A-470F-9327-0A12DF0DDCD5}" presName="compNode" presStyleCnt="0"/>
      <dgm:spPr/>
    </dgm:pt>
    <dgm:pt modelId="{46CB9DCE-F7D5-4D27-9E53-E180A355A9C0}" type="pres">
      <dgm:prSet presAssocID="{9342DFF1-B43A-470F-9327-0A12DF0DDCD5}" presName="pictRect" presStyleLbl="node1" presStyleIdx="3" presStyleCnt="4"/>
      <dgm:spPr>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1FDFB8DD-C44A-4335-88EB-9D9E7184660E}" type="pres">
      <dgm:prSet presAssocID="{9342DFF1-B43A-470F-9327-0A12DF0DDCD5}" presName="textRect" presStyleLbl="revTx" presStyleIdx="3" presStyleCnt="4" custScaleY="72748" custLinFactNeighborY="-14724">
        <dgm:presLayoutVars>
          <dgm:bulletEnabled val="1"/>
        </dgm:presLayoutVars>
      </dgm:prSet>
      <dgm:spPr/>
    </dgm:pt>
  </dgm:ptLst>
  <dgm:cxnLst>
    <dgm:cxn modelId="{7E350518-E3DA-455D-BF05-06D35CFF7EC7}" type="presOf" srcId="{AA58EA53-C6CD-4045-87AD-FA4E152DDA6C}" destId="{33024287-B326-4C3A-BA2E-770D42424577}" srcOrd="0" destOrd="0" presId="urn:microsoft.com/office/officeart/2005/8/layout/pList1"/>
    <dgm:cxn modelId="{451F921D-05D8-4B3F-9DDD-42E2191EF956}" type="presOf" srcId="{9342DFF1-B43A-470F-9327-0A12DF0DDCD5}" destId="{1FDFB8DD-C44A-4335-88EB-9D9E7184660E}" srcOrd="0" destOrd="0" presId="urn:microsoft.com/office/officeart/2005/8/layout/pList1"/>
    <dgm:cxn modelId="{D621791F-FAEC-4907-8C24-356FF5640B98}" type="presOf" srcId="{4FE83FF6-9E01-4DA7-9C8A-41E73026CE38}" destId="{D17BD558-B647-42C7-A09B-A3730A10C408}" srcOrd="0" destOrd="0" presId="urn:microsoft.com/office/officeart/2005/8/layout/pList1"/>
    <dgm:cxn modelId="{F6C97E2D-58DE-48EB-8D7A-640ADEEB96AB}" srcId="{820BB8A5-3CA1-4923-A05D-AC83CE93AB5F}" destId="{4FE83FF6-9E01-4DA7-9C8A-41E73026CE38}" srcOrd="0" destOrd="0" parTransId="{B715D3E7-595D-43DB-BF8C-D1AF34BA42AD}" sibTransId="{06BF3F84-95B3-4211-8FDF-D495B999DCE3}"/>
    <dgm:cxn modelId="{2504A230-3BD2-4EC2-A537-AE6C7529E334}" type="presOf" srcId="{820BB8A5-3CA1-4923-A05D-AC83CE93AB5F}" destId="{F916EC93-2948-4ECE-815F-B5A10F1B4414}" srcOrd="0" destOrd="0" presId="urn:microsoft.com/office/officeart/2005/8/layout/pList1"/>
    <dgm:cxn modelId="{87504D67-5F2E-41E6-BF72-D8EA43D1B41D}" type="presOf" srcId="{6916E366-FD3E-474A-A7E6-FF2BA7A4B6C6}" destId="{FEF7E7C1-8256-4E9B-A6B4-41CE7E59C07A}" srcOrd="0" destOrd="0" presId="urn:microsoft.com/office/officeart/2005/8/layout/pList1"/>
    <dgm:cxn modelId="{3C867B6D-1D55-4948-B5CF-3ACB3801C7CE}" type="presOf" srcId="{4F136AD2-3E66-47F4-9CD4-852C854A1387}" destId="{13ED2AC7-E17E-48A0-BE9B-72B552D0EE81}" srcOrd="0" destOrd="0" presId="urn:microsoft.com/office/officeart/2005/8/layout/pList1"/>
    <dgm:cxn modelId="{9D987192-214A-4A1E-A6F4-55EDF6EDACAD}" srcId="{820BB8A5-3CA1-4923-A05D-AC83CE93AB5F}" destId="{9342DFF1-B43A-470F-9327-0A12DF0DDCD5}" srcOrd="3" destOrd="0" parTransId="{718BFEF9-CD9B-4189-B6DE-5EE3D3E214AC}" sibTransId="{93EE3CEA-5DB7-43E0-92D3-C36C61E79421}"/>
    <dgm:cxn modelId="{A2E1ECA3-67A4-4827-992E-47411242F2D9}" srcId="{820BB8A5-3CA1-4923-A05D-AC83CE93AB5F}" destId="{4F136AD2-3E66-47F4-9CD4-852C854A1387}" srcOrd="2" destOrd="0" parTransId="{EE70F41D-7DE0-4B62-9412-7A0940C0D345}" sibTransId="{AA58EA53-C6CD-4045-87AD-FA4E152DDA6C}"/>
    <dgm:cxn modelId="{0EB328CB-6A20-4814-8722-2BF8F24EE977}" type="presOf" srcId="{1821F3AB-8F77-4734-83C4-40CE012E893E}" destId="{1D3927CD-4CA8-43B0-B901-EA2F80B67765}" srcOrd="0" destOrd="0" presId="urn:microsoft.com/office/officeart/2005/8/layout/pList1"/>
    <dgm:cxn modelId="{FF5E82F9-5847-46DF-B099-B0A7EA0A6FE0}" srcId="{820BB8A5-3CA1-4923-A05D-AC83CE93AB5F}" destId="{6916E366-FD3E-474A-A7E6-FF2BA7A4B6C6}" srcOrd="1" destOrd="0" parTransId="{31A94552-140D-4A4B-9BEB-4E27455309EF}" sibTransId="{1821F3AB-8F77-4734-83C4-40CE012E893E}"/>
    <dgm:cxn modelId="{1F98A6F9-7349-4915-B2DC-40E641DCC6D0}" type="presOf" srcId="{06BF3F84-95B3-4211-8FDF-D495B999DCE3}" destId="{D907CC77-1566-43FB-B6A8-053E75498470}" srcOrd="0" destOrd="0" presId="urn:microsoft.com/office/officeart/2005/8/layout/pList1"/>
    <dgm:cxn modelId="{5D67A907-5412-461C-B979-3C0B028978D4}" type="presParOf" srcId="{F916EC93-2948-4ECE-815F-B5A10F1B4414}" destId="{11C607DF-22E8-4A55-9141-FE8FFFE90C12}" srcOrd="0" destOrd="0" presId="urn:microsoft.com/office/officeart/2005/8/layout/pList1"/>
    <dgm:cxn modelId="{02C57DDE-3DF8-4BF8-BA0B-FFAEABC533DC}" type="presParOf" srcId="{11C607DF-22E8-4A55-9141-FE8FFFE90C12}" destId="{F760737C-9EFF-431B-ABA9-E4A07A97A3F2}" srcOrd="0" destOrd="0" presId="urn:microsoft.com/office/officeart/2005/8/layout/pList1"/>
    <dgm:cxn modelId="{F488F4ED-2D99-4320-A20B-5AD0D2ED0234}" type="presParOf" srcId="{11C607DF-22E8-4A55-9141-FE8FFFE90C12}" destId="{D17BD558-B647-42C7-A09B-A3730A10C408}" srcOrd="1" destOrd="0" presId="urn:microsoft.com/office/officeart/2005/8/layout/pList1"/>
    <dgm:cxn modelId="{384C14EB-94B5-4CA9-A3B6-F80AA7E5C6E8}" type="presParOf" srcId="{F916EC93-2948-4ECE-815F-B5A10F1B4414}" destId="{D907CC77-1566-43FB-B6A8-053E75498470}" srcOrd="1" destOrd="0" presId="urn:microsoft.com/office/officeart/2005/8/layout/pList1"/>
    <dgm:cxn modelId="{D35859C6-521C-4399-91DA-15E77EBE56B2}" type="presParOf" srcId="{F916EC93-2948-4ECE-815F-B5A10F1B4414}" destId="{1AE15E76-CD54-48A4-918A-19BF16557705}" srcOrd="2" destOrd="0" presId="urn:microsoft.com/office/officeart/2005/8/layout/pList1"/>
    <dgm:cxn modelId="{62C0E90C-34AA-458B-AACE-A2844FC22E08}" type="presParOf" srcId="{1AE15E76-CD54-48A4-918A-19BF16557705}" destId="{4E5F3BC0-DAD9-4F16-ACFE-F07170596CD0}" srcOrd="0" destOrd="0" presId="urn:microsoft.com/office/officeart/2005/8/layout/pList1"/>
    <dgm:cxn modelId="{7A04888D-50CA-496C-B367-468C7EC95905}" type="presParOf" srcId="{1AE15E76-CD54-48A4-918A-19BF16557705}" destId="{FEF7E7C1-8256-4E9B-A6B4-41CE7E59C07A}" srcOrd="1" destOrd="0" presId="urn:microsoft.com/office/officeart/2005/8/layout/pList1"/>
    <dgm:cxn modelId="{75BAD4F6-0F3F-483D-938D-0B2ECE39060F}" type="presParOf" srcId="{F916EC93-2948-4ECE-815F-B5A10F1B4414}" destId="{1D3927CD-4CA8-43B0-B901-EA2F80B67765}" srcOrd="3" destOrd="0" presId="urn:microsoft.com/office/officeart/2005/8/layout/pList1"/>
    <dgm:cxn modelId="{F3D85281-E0EB-4791-BE60-7401B8BCB2CE}" type="presParOf" srcId="{F916EC93-2948-4ECE-815F-B5A10F1B4414}" destId="{57B222C2-28ED-4D04-86D3-7F1B950A367F}" srcOrd="4" destOrd="0" presId="urn:microsoft.com/office/officeart/2005/8/layout/pList1"/>
    <dgm:cxn modelId="{7ED84D14-BAD4-4216-A5E9-D6B634CD8000}" type="presParOf" srcId="{57B222C2-28ED-4D04-86D3-7F1B950A367F}" destId="{23E16F9D-BAB6-4E00-BEA8-93D81C7284D8}" srcOrd="0" destOrd="0" presId="urn:microsoft.com/office/officeart/2005/8/layout/pList1"/>
    <dgm:cxn modelId="{4352D83C-E978-4E37-AE0D-9BCB92CE58A7}" type="presParOf" srcId="{57B222C2-28ED-4D04-86D3-7F1B950A367F}" destId="{13ED2AC7-E17E-48A0-BE9B-72B552D0EE81}" srcOrd="1" destOrd="0" presId="urn:microsoft.com/office/officeart/2005/8/layout/pList1"/>
    <dgm:cxn modelId="{A399656F-9869-4EE9-A9E0-F34E8A5800CD}" type="presParOf" srcId="{F916EC93-2948-4ECE-815F-B5A10F1B4414}" destId="{33024287-B326-4C3A-BA2E-770D42424577}" srcOrd="5" destOrd="0" presId="urn:microsoft.com/office/officeart/2005/8/layout/pList1"/>
    <dgm:cxn modelId="{92620F75-83E9-4735-95CF-B38DFDDD96DF}" type="presParOf" srcId="{F916EC93-2948-4ECE-815F-B5A10F1B4414}" destId="{0380FDAC-5137-470D-AA1A-E5F09D44FEFF}" srcOrd="6" destOrd="0" presId="urn:microsoft.com/office/officeart/2005/8/layout/pList1"/>
    <dgm:cxn modelId="{B84EE30C-8FB6-4AC5-87CC-9F1382DB319E}" type="presParOf" srcId="{0380FDAC-5137-470D-AA1A-E5F09D44FEFF}" destId="{46CB9DCE-F7D5-4D27-9E53-E180A355A9C0}" srcOrd="0" destOrd="0" presId="urn:microsoft.com/office/officeart/2005/8/layout/pList1"/>
    <dgm:cxn modelId="{A2379365-1937-41AD-8540-CEF6460CA21B}" type="presParOf" srcId="{0380FDAC-5137-470D-AA1A-E5F09D44FEFF}" destId="{1FDFB8DD-C44A-4335-88EB-9D9E7184660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0BB8A5-3CA1-4923-A05D-AC83CE93AB5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4FE83FF6-9E01-4DA7-9C8A-41E73026CE38}">
      <dgm:prSet phldrT="[Text]" custT="1"/>
      <dgm:spPr>
        <a:solidFill>
          <a:srgbClr val="003570"/>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Infrastructure/</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Networking</a:t>
          </a:r>
        </a:p>
      </dgm:t>
    </dgm:pt>
    <dgm:pt modelId="{B715D3E7-595D-43DB-BF8C-D1AF34BA42AD}" type="parTrans" cxnId="{F6C97E2D-58DE-48EB-8D7A-640ADEEB96AB}">
      <dgm:prSet/>
      <dgm:spPr/>
      <dgm:t>
        <a:bodyPr/>
        <a:lstStyle/>
        <a:p>
          <a:endParaRPr lang="en-US"/>
        </a:p>
      </dgm:t>
    </dgm:pt>
    <dgm:pt modelId="{06BF3F84-95B3-4211-8FDF-D495B999DCE3}" type="sibTrans" cxnId="{F6C97E2D-58DE-48EB-8D7A-640ADEEB96AB}">
      <dgm:prSet/>
      <dgm:spPr/>
      <dgm:t>
        <a:bodyPr/>
        <a:lstStyle/>
        <a:p>
          <a:endParaRPr lang="en-US"/>
        </a:p>
      </dgm:t>
    </dgm:pt>
    <dgm:pt modelId="{4F136AD2-3E66-47F4-9CD4-852C854A1387}">
      <dgm:prSet phldrT="[Text]" custT="1"/>
      <dgm:spPr>
        <a:solidFill>
          <a:srgbClr val="003570"/>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a:t>
          </a:r>
        </a:p>
      </dgm:t>
    </dgm:pt>
    <dgm:pt modelId="{EE70F41D-7DE0-4B62-9412-7A0940C0D345}" type="parTrans" cxnId="{A2E1ECA3-67A4-4827-992E-47411242F2D9}">
      <dgm:prSet/>
      <dgm:spPr/>
      <dgm:t>
        <a:bodyPr/>
        <a:lstStyle/>
        <a:p>
          <a:endParaRPr lang="en-US"/>
        </a:p>
      </dgm:t>
    </dgm:pt>
    <dgm:pt modelId="{AA58EA53-C6CD-4045-87AD-FA4E152DDA6C}" type="sibTrans" cxnId="{A2E1ECA3-67A4-4827-992E-47411242F2D9}">
      <dgm:prSet/>
      <dgm:spPr/>
      <dgm:t>
        <a:bodyPr/>
        <a:lstStyle/>
        <a:p>
          <a:endParaRPr lang="en-US"/>
        </a:p>
      </dgm:t>
    </dgm:pt>
    <dgm:pt modelId="{6916E366-FD3E-474A-A7E6-FF2BA7A4B6C6}">
      <dgm:prSet phldrT="[Text]" custT="1"/>
      <dgm:spPr>
        <a:solidFill>
          <a:srgbClr val="00499A"/>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Intelligence</a:t>
          </a:r>
        </a:p>
      </dgm:t>
    </dgm:pt>
    <dgm:pt modelId="{31A94552-140D-4A4B-9BEB-4E27455309EF}" type="parTrans" cxnId="{FF5E82F9-5847-46DF-B099-B0A7EA0A6FE0}">
      <dgm:prSet/>
      <dgm:spPr/>
      <dgm:t>
        <a:bodyPr/>
        <a:lstStyle/>
        <a:p>
          <a:endParaRPr lang="en-US"/>
        </a:p>
      </dgm:t>
    </dgm:pt>
    <dgm:pt modelId="{1821F3AB-8F77-4734-83C4-40CE012E893E}" type="sibTrans" cxnId="{FF5E82F9-5847-46DF-B099-B0A7EA0A6FE0}">
      <dgm:prSet/>
      <dgm:spPr/>
      <dgm:t>
        <a:bodyPr/>
        <a:lstStyle/>
        <a:p>
          <a:endParaRPr lang="en-US"/>
        </a:p>
      </dgm:t>
    </dgm:pt>
    <dgm:pt modelId="{9342DFF1-B43A-470F-9327-0A12DF0DDCD5}">
      <dgm:prSet phldrT="[Text]" custT="1"/>
      <dgm:spPr>
        <a:solidFill>
          <a:srgbClr val="003570"/>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Managed</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Services</a:t>
          </a:r>
        </a:p>
      </dgm:t>
    </dgm:pt>
    <dgm:pt modelId="{718BFEF9-CD9B-4189-B6DE-5EE3D3E214AC}" type="parTrans" cxnId="{9D987192-214A-4A1E-A6F4-55EDF6EDACAD}">
      <dgm:prSet/>
      <dgm:spPr/>
      <dgm:t>
        <a:bodyPr/>
        <a:lstStyle/>
        <a:p>
          <a:endParaRPr lang="en-AU"/>
        </a:p>
      </dgm:t>
    </dgm:pt>
    <dgm:pt modelId="{93EE3CEA-5DB7-43E0-92D3-C36C61E79421}" type="sibTrans" cxnId="{9D987192-214A-4A1E-A6F4-55EDF6EDACAD}">
      <dgm:prSet/>
      <dgm:spPr/>
      <dgm:t>
        <a:bodyPr/>
        <a:lstStyle/>
        <a:p>
          <a:endParaRPr lang="en-AU"/>
        </a:p>
      </dgm:t>
    </dgm:pt>
    <dgm:pt modelId="{F916EC93-2948-4ECE-815F-B5A10F1B4414}" type="pres">
      <dgm:prSet presAssocID="{820BB8A5-3CA1-4923-A05D-AC83CE93AB5F}" presName="Name0" presStyleCnt="0">
        <dgm:presLayoutVars>
          <dgm:dir/>
          <dgm:resizeHandles val="exact"/>
        </dgm:presLayoutVars>
      </dgm:prSet>
      <dgm:spPr/>
    </dgm:pt>
    <dgm:pt modelId="{11C607DF-22E8-4A55-9141-FE8FFFE90C12}" type="pres">
      <dgm:prSet presAssocID="{4FE83FF6-9E01-4DA7-9C8A-41E73026CE38}" presName="compNode" presStyleCnt="0"/>
      <dgm:spPr/>
    </dgm:pt>
    <dgm:pt modelId="{F760737C-9EFF-431B-ABA9-E4A07A97A3F2}" type="pres">
      <dgm:prSet presAssocID="{4FE83FF6-9E01-4DA7-9C8A-41E73026CE38}" presName="pictRect" presStyleLbl="node1" presStyleIdx="0" presStyleCnt="4"/>
      <dgm:spPr>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D17BD558-B647-42C7-A09B-A3730A10C408}" type="pres">
      <dgm:prSet presAssocID="{4FE83FF6-9E01-4DA7-9C8A-41E73026CE38}" presName="textRect" presStyleLbl="revTx" presStyleIdx="0" presStyleCnt="4" custScaleY="72748" custLinFactNeighborY="-14724">
        <dgm:presLayoutVars>
          <dgm:bulletEnabled val="1"/>
        </dgm:presLayoutVars>
      </dgm:prSet>
      <dgm:spPr/>
    </dgm:pt>
    <dgm:pt modelId="{D907CC77-1566-43FB-B6A8-053E75498470}" type="pres">
      <dgm:prSet presAssocID="{06BF3F84-95B3-4211-8FDF-D495B999DCE3}" presName="sibTrans" presStyleLbl="sibTrans2D1" presStyleIdx="0" presStyleCnt="0"/>
      <dgm:spPr/>
    </dgm:pt>
    <dgm:pt modelId="{1AE15E76-CD54-48A4-918A-19BF16557705}" type="pres">
      <dgm:prSet presAssocID="{6916E366-FD3E-474A-A7E6-FF2BA7A4B6C6}" presName="compNode" presStyleCnt="0"/>
      <dgm:spPr/>
    </dgm:pt>
    <dgm:pt modelId="{4E5F3BC0-DAD9-4F16-ACFE-F07170596CD0}" type="pres">
      <dgm:prSet presAssocID="{6916E366-FD3E-474A-A7E6-FF2BA7A4B6C6}" presName="pictRect" presStyleLbl="node1" presStyleIdx="1" presStyleCnt="4"/>
      <dgm:spPr>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FEF7E7C1-8256-4E9B-A6B4-41CE7E59C07A}" type="pres">
      <dgm:prSet presAssocID="{6916E366-FD3E-474A-A7E6-FF2BA7A4B6C6}" presName="textRect" presStyleLbl="revTx" presStyleIdx="1" presStyleCnt="4" custScaleY="72748" custLinFactNeighborY="-14724">
        <dgm:presLayoutVars>
          <dgm:bulletEnabled val="1"/>
        </dgm:presLayoutVars>
      </dgm:prSet>
      <dgm:spPr/>
    </dgm:pt>
    <dgm:pt modelId="{1D3927CD-4CA8-43B0-B901-EA2F80B67765}" type="pres">
      <dgm:prSet presAssocID="{1821F3AB-8F77-4734-83C4-40CE012E893E}" presName="sibTrans" presStyleLbl="sibTrans2D1" presStyleIdx="0" presStyleCnt="0"/>
      <dgm:spPr/>
    </dgm:pt>
    <dgm:pt modelId="{57B222C2-28ED-4D04-86D3-7F1B950A367F}" type="pres">
      <dgm:prSet presAssocID="{4F136AD2-3E66-47F4-9CD4-852C854A1387}" presName="compNode" presStyleCnt="0"/>
      <dgm:spPr/>
    </dgm:pt>
    <dgm:pt modelId="{23E16F9D-BAB6-4E00-BEA8-93D81C7284D8}" type="pres">
      <dgm:prSet presAssocID="{4F136AD2-3E66-47F4-9CD4-852C854A1387}" presName="pictRect" presStyleLbl="node1" presStyleIdx="2" presStyleCnt="4"/>
      <dgm:spPr>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13ED2AC7-E17E-48A0-BE9B-72B552D0EE81}" type="pres">
      <dgm:prSet presAssocID="{4F136AD2-3E66-47F4-9CD4-852C854A1387}" presName="textRect" presStyleLbl="revTx" presStyleIdx="2" presStyleCnt="4" custScaleY="72748" custLinFactNeighborY="-14724">
        <dgm:presLayoutVars>
          <dgm:bulletEnabled val="1"/>
        </dgm:presLayoutVars>
      </dgm:prSet>
      <dgm:spPr/>
    </dgm:pt>
    <dgm:pt modelId="{33024287-B326-4C3A-BA2E-770D42424577}" type="pres">
      <dgm:prSet presAssocID="{AA58EA53-C6CD-4045-87AD-FA4E152DDA6C}" presName="sibTrans" presStyleLbl="sibTrans2D1" presStyleIdx="0" presStyleCnt="0"/>
      <dgm:spPr/>
    </dgm:pt>
    <dgm:pt modelId="{0380FDAC-5137-470D-AA1A-E5F09D44FEFF}" type="pres">
      <dgm:prSet presAssocID="{9342DFF1-B43A-470F-9327-0A12DF0DDCD5}" presName="compNode" presStyleCnt="0"/>
      <dgm:spPr/>
    </dgm:pt>
    <dgm:pt modelId="{46CB9DCE-F7D5-4D27-9E53-E180A355A9C0}" type="pres">
      <dgm:prSet presAssocID="{9342DFF1-B43A-470F-9327-0A12DF0DDCD5}" presName="pictRect" presStyleLbl="node1" presStyleIdx="3" presStyleCnt="4"/>
      <dgm:spPr>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1FDFB8DD-C44A-4335-88EB-9D9E7184660E}" type="pres">
      <dgm:prSet presAssocID="{9342DFF1-B43A-470F-9327-0A12DF0DDCD5}" presName="textRect" presStyleLbl="revTx" presStyleIdx="3" presStyleCnt="4" custScaleY="72748" custLinFactNeighborY="-14724">
        <dgm:presLayoutVars>
          <dgm:bulletEnabled val="1"/>
        </dgm:presLayoutVars>
      </dgm:prSet>
      <dgm:spPr/>
    </dgm:pt>
  </dgm:ptLst>
  <dgm:cxnLst>
    <dgm:cxn modelId="{7E350518-E3DA-455D-BF05-06D35CFF7EC7}" type="presOf" srcId="{AA58EA53-C6CD-4045-87AD-FA4E152DDA6C}" destId="{33024287-B326-4C3A-BA2E-770D42424577}" srcOrd="0" destOrd="0" presId="urn:microsoft.com/office/officeart/2005/8/layout/pList1"/>
    <dgm:cxn modelId="{451F921D-05D8-4B3F-9DDD-42E2191EF956}" type="presOf" srcId="{9342DFF1-B43A-470F-9327-0A12DF0DDCD5}" destId="{1FDFB8DD-C44A-4335-88EB-9D9E7184660E}" srcOrd="0" destOrd="0" presId="urn:microsoft.com/office/officeart/2005/8/layout/pList1"/>
    <dgm:cxn modelId="{D621791F-FAEC-4907-8C24-356FF5640B98}" type="presOf" srcId="{4FE83FF6-9E01-4DA7-9C8A-41E73026CE38}" destId="{D17BD558-B647-42C7-A09B-A3730A10C408}" srcOrd="0" destOrd="0" presId="urn:microsoft.com/office/officeart/2005/8/layout/pList1"/>
    <dgm:cxn modelId="{F6C97E2D-58DE-48EB-8D7A-640ADEEB96AB}" srcId="{820BB8A5-3CA1-4923-A05D-AC83CE93AB5F}" destId="{4FE83FF6-9E01-4DA7-9C8A-41E73026CE38}" srcOrd="0" destOrd="0" parTransId="{B715D3E7-595D-43DB-BF8C-D1AF34BA42AD}" sibTransId="{06BF3F84-95B3-4211-8FDF-D495B999DCE3}"/>
    <dgm:cxn modelId="{2504A230-3BD2-4EC2-A537-AE6C7529E334}" type="presOf" srcId="{820BB8A5-3CA1-4923-A05D-AC83CE93AB5F}" destId="{F916EC93-2948-4ECE-815F-B5A10F1B4414}" srcOrd="0" destOrd="0" presId="urn:microsoft.com/office/officeart/2005/8/layout/pList1"/>
    <dgm:cxn modelId="{87504D67-5F2E-41E6-BF72-D8EA43D1B41D}" type="presOf" srcId="{6916E366-FD3E-474A-A7E6-FF2BA7A4B6C6}" destId="{FEF7E7C1-8256-4E9B-A6B4-41CE7E59C07A}" srcOrd="0" destOrd="0" presId="urn:microsoft.com/office/officeart/2005/8/layout/pList1"/>
    <dgm:cxn modelId="{3C867B6D-1D55-4948-B5CF-3ACB3801C7CE}" type="presOf" srcId="{4F136AD2-3E66-47F4-9CD4-852C854A1387}" destId="{13ED2AC7-E17E-48A0-BE9B-72B552D0EE81}" srcOrd="0" destOrd="0" presId="urn:microsoft.com/office/officeart/2005/8/layout/pList1"/>
    <dgm:cxn modelId="{9D987192-214A-4A1E-A6F4-55EDF6EDACAD}" srcId="{820BB8A5-3CA1-4923-A05D-AC83CE93AB5F}" destId="{9342DFF1-B43A-470F-9327-0A12DF0DDCD5}" srcOrd="3" destOrd="0" parTransId="{718BFEF9-CD9B-4189-B6DE-5EE3D3E214AC}" sibTransId="{93EE3CEA-5DB7-43E0-92D3-C36C61E79421}"/>
    <dgm:cxn modelId="{A2E1ECA3-67A4-4827-992E-47411242F2D9}" srcId="{820BB8A5-3CA1-4923-A05D-AC83CE93AB5F}" destId="{4F136AD2-3E66-47F4-9CD4-852C854A1387}" srcOrd="2" destOrd="0" parTransId="{EE70F41D-7DE0-4B62-9412-7A0940C0D345}" sibTransId="{AA58EA53-C6CD-4045-87AD-FA4E152DDA6C}"/>
    <dgm:cxn modelId="{0EB328CB-6A20-4814-8722-2BF8F24EE977}" type="presOf" srcId="{1821F3AB-8F77-4734-83C4-40CE012E893E}" destId="{1D3927CD-4CA8-43B0-B901-EA2F80B67765}" srcOrd="0" destOrd="0" presId="urn:microsoft.com/office/officeart/2005/8/layout/pList1"/>
    <dgm:cxn modelId="{FF5E82F9-5847-46DF-B099-B0A7EA0A6FE0}" srcId="{820BB8A5-3CA1-4923-A05D-AC83CE93AB5F}" destId="{6916E366-FD3E-474A-A7E6-FF2BA7A4B6C6}" srcOrd="1" destOrd="0" parTransId="{31A94552-140D-4A4B-9BEB-4E27455309EF}" sibTransId="{1821F3AB-8F77-4734-83C4-40CE012E893E}"/>
    <dgm:cxn modelId="{1F98A6F9-7349-4915-B2DC-40E641DCC6D0}" type="presOf" srcId="{06BF3F84-95B3-4211-8FDF-D495B999DCE3}" destId="{D907CC77-1566-43FB-B6A8-053E75498470}" srcOrd="0" destOrd="0" presId="urn:microsoft.com/office/officeart/2005/8/layout/pList1"/>
    <dgm:cxn modelId="{5D67A907-5412-461C-B979-3C0B028978D4}" type="presParOf" srcId="{F916EC93-2948-4ECE-815F-B5A10F1B4414}" destId="{11C607DF-22E8-4A55-9141-FE8FFFE90C12}" srcOrd="0" destOrd="0" presId="urn:microsoft.com/office/officeart/2005/8/layout/pList1"/>
    <dgm:cxn modelId="{02C57DDE-3DF8-4BF8-BA0B-FFAEABC533DC}" type="presParOf" srcId="{11C607DF-22E8-4A55-9141-FE8FFFE90C12}" destId="{F760737C-9EFF-431B-ABA9-E4A07A97A3F2}" srcOrd="0" destOrd="0" presId="urn:microsoft.com/office/officeart/2005/8/layout/pList1"/>
    <dgm:cxn modelId="{F488F4ED-2D99-4320-A20B-5AD0D2ED0234}" type="presParOf" srcId="{11C607DF-22E8-4A55-9141-FE8FFFE90C12}" destId="{D17BD558-B647-42C7-A09B-A3730A10C408}" srcOrd="1" destOrd="0" presId="urn:microsoft.com/office/officeart/2005/8/layout/pList1"/>
    <dgm:cxn modelId="{384C14EB-94B5-4CA9-A3B6-F80AA7E5C6E8}" type="presParOf" srcId="{F916EC93-2948-4ECE-815F-B5A10F1B4414}" destId="{D907CC77-1566-43FB-B6A8-053E75498470}" srcOrd="1" destOrd="0" presId="urn:microsoft.com/office/officeart/2005/8/layout/pList1"/>
    <dgm:cxn modelId="{D35859C6-521C-4399-91DA-15E77EBE56B2}" type="presParOf" srcId="{F916EC93-2948-4ECE-815F-B5A10F1B4414}" destId="{1AE15E76-CD54-48A4-918A-19BF16557705}" srcOrd="2" destOrd="0" presId="urn:microsoft.com/office/officeart/2005/8/layout/pList1"/>
    <dgm:cxn modelId="{62C0E90C-34AA-458B-AACE-A2844FC22E08}" type="presParOf" srcId="{1AE15E76-CD54-48A4-918A-19BF16557705}" destId="{4E5F3BC0-DAD9-4F16-ACFE-F07170596CD0}" srcOrd="0" destOrd="0" presId="urn:microsoft.com/office/officeart/2005/8/layout/pList1"/>
    <dgm:cxn modelId="{7A04888D-50CA-496C-B367-468C7EC95905}" type="presParOf" srcId="{1AE15E76-CD54-48A4-918A-19BF16557705}" destId="{FEF7E7C1-8256-4E9B-A6B4-41CE7E59C07A}" srcOrd="1" destOrd="0" presId="urn:microsoft.com/office/officeart/2005/8/layout/pList1"/>
    <dgm:cxn modelId="{75BAD4F6-0F3F-483D-938D-0B2ECE39060F}" type="presParOf" srcId="{F916EC93-2948-4ECE-815F-B5A10F1B4414}" destId="{1D3927CD-4CA8-43B0-B901-EA2F80B67765}" srcOrd="3" destOrd="0" presId="urn:microsoft.com/office/officeart/2005/8/layout/pList1"/>
    <dgm:cxn modelId="{F3D85281-E0EB-4791-BE60-7401B8BCB2CE}" type="presParOf" srcId="{F916EC93-2948-4ECE-815F-B5A10F1B4414}" destId="{57B222C2-28ED-4D04-86D3-7F1B950A367F}" srcOrd="4" destOrd="0" presId="urn:microsoft.com/office/officeart/2005/8/layout/pList1"/>
    <dgm:cxn modelId="{7ED84D14-BAD4-4216-A5E9-D6B634CD8000}" type="presParOf" srcId="{57B222C2-28ED-4D04-86D3-7F1B950A367F}" destId="{23E16F9D-BAB6-4E00-BEA8-93D81C7284D8}" srcOrd="0" destOrd="0" presId="urn:microsoft.com/office/officeart/2005/8/layout/pList1"/>
    <dgm:cxn modelId="{4352D83C-E978-4E37-AE0D-9BCB92CE58A7}" type="presParOf" srcId="{57B222C2-28ED-4D04-86D3-7F1B950A367F}" destId="{13ED2AC7-E17E-48A0-BE9B-72B552D0EE81}" srcOrd="1" destOrd="0" presId="urn:microsoft.com/office/officeart/2005/8/layout/pList1"/>
    <dgm:cxn modelId="{A399656F-9869-4EE9-A9E0-F34E8A5800CD}" type="presParOf" srcId="{F916EC93-2948-4ECE-815F-B5A10F1B4414}" destId="{33024287-B326-4C3A-BA2E-770D42424577}" srcOrd="5" destOrd="0" presId="urn:microsoft.com/office/officeart/2005/8/layout/pList1"/>
    <dgm:cxn modelId="{92620F75-83E9-4735-95CF-B38DFDDD96DF}" type="presParOf" srcId="{F916EC93-2948-4ECE-815F-B5A10F1B4414}" destId="{0380FDAC-5137-470D-AA1A-E5F09D44FEFF}" srcOrd="6" destOrd="0" presId="urn:microsoft.com/office/officeart/2005/8/layout/pList1"/>
    <dgm:cxn modelId="{B84EE30C-8FB6-4AC5-87CC-9F1382DB319E}" type="presParOf" srcId="{0380FDAC-5137-470D-AA1A-E5F09D44FEFF}" destId="{46CB9DCE-F7D5-4D27-9E53-E180A355A9C0}" srcOrd="0" destOrd="0" presId="urn:microsoft.com/office/officeart/2005/8/layout/pList1"/>
    <dgm:cxn modelId="{A2379365-1937-41AD-8540-CEF6460CA21B}" type="presParOf" srcId="{0380FDAC-5137-470D-AA1A-E5F09D44FEFF}" destId="{1FDFB8DD-C44A-4335-88EB-9D9E7184660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4A704A-0293-4C49-A8E7-9689B3AC1B9C}" type="doc">
      <dgm:prSet loTypeId="urn:microsoft.com/office/officeart/2005/8/layout/pList2" loCatId="list" qsTypeId="urn:microsoft.com/office/officeart/2005/8/quickstyle/simple5" qsCatId="simple" csTypeId="urn:microsoft.com/office/officeart/2005/8/colors/colorful5" csCatId="colorful" phldr="1"/>
      <dgm:spPr/>
      <dgm:t>
        <a:bodyPr/>
        <a:lstStyle/>
        <a:p>
          <a:endParaRPr lang="en-US"/>
        </a:p>
      </dgm:t>
    </dgm:pt>
    <dgm:pt modelId="{67389C8B-793B-4273-9BE2-FF60C26D2A79}">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0">
              <a:srgbClr val="00448E"/>
            </a:gs>
            <a:gs pos="10000">
              <a:srgbClr val="002C5C"/>
            </a:gs>
            <a:gs pos="100000">
              <a:srgbClr val="0054B0"/>
            </a:gs>
          </a:gsLst>
          <a:lin ang="5400000" scaled="1"/>
          <a:tileRect/>
        </a:gradFill>
        <a:ln>
          <a:noFill/>
        </a:ln>
        <a:effectLst>
          <a:outerShdw blurRad="25400" dist="12700" dir="2700000" algn="tl" rotWithShape="0">
            <a:prstClr val="black">
              <a:alpha val="40000"/>
            </a:prstClr>
          </a:outerShdw>
        </a:effectLst>
      </dgm:spPr>
      <dgm:t>
        <a:bodyPr tIns="0" rtlCol="0" anchor="ctr" anchorCtr="0"/>
        <a:lstStyle/>
        <a:p>
          <a:pPr marL="0" algn="ctr" defTabSz="914400" rtl="0" eaLnBrk="1" latinLnBrk="0" hangingPunct="1">
            <a:lnSpc>
              <a:spcPct val="80000"/>
            </a:lnSpc>
          </a:pPr>
          <a:r>
            <a:rPr lang="en-US" sz="1400" kern="1200" dirty="0">
              <a:solidFill>
                <a:schemeClr val="lt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Uncover valuable insights that drive business</a:t>
          </a:r>
        </a:p>
      </dgm:t>
    </dgm:pt>
    <dgm:pt modelId="{C86C8C34-7878-4FDC-BE4E-FF8F52F4AE1C}" type="parTrans" cxnId="{B0404B08-B371-4619-925B-71E90CB4AEFA}">
      <dgm:prSet/>
      <dgm:spPr/>
      <dgm:t>
        <a:bodyPr/>
        <a:lstStyle/>
        <a:p>
          <a:endParaRPr lang="en-US"/>
        </a:p>
      </dgm:t>
    </dgm:pt>
    <dgm:pt modelId="{9E5B97D8-C583-4299-B596-A2159F2B65B0}" type="sibTrans" cxnId="{B0404B08-B371-4619-925B-71E90CB4AEFA}">
      <dgm:prSet/>
      <dgm:spPr/>
      <dgm:t>
        <a:bodyPr/>
        <a:lstStyle/>
        <a:p>
          <a:endParaRPr lang="en-US"/>
        </a:p>
      </dgm:t>
    </dgm:pt>
    <dgm:pt modelId="{3C2DEEBC-92B9-4FAC-AAAA-B2354B42B100}">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0">
              <a:srgbClr val="00448E"/>
            </a:gs>
            <a:gs pos="10000">
              <a:srgbClr val="002C5C"/>
            </a:gs>
            <a:gs pos="100000">
              <a:srgbClr val="0054B0"/>
            </a:gs>
          </a:gsLst>
          <a:lin ang="5400000" scaled="1"/>
          <a:tileRect/>
        </a:gradFill>
        <a:ln>
          <a:noFill/>
        </a:ln>
        <a:effectLst>
          <a:outerShdw blurRad="25400" dist="12700" dir="2700000" algn="tl" rotWithShape="0">
            <a:prstClr val="black">
              <a:alpha val="40000"/>
            </a:prstClr>
          </a:outerShdw>
        </a:effectLst>
      </dgm:spPr>
      <dgm:t>
        <a:bodyPr spcFirstLastPara="0" vert="horz" wrap="square" lIns="99568" tIns="216000" rIns="99568" bIns="99568" numCol="1" spcCol="1270" anchor="ctr" anchorCtr="0"/>
        <a:lstStyle/>
        <a:p>
          <a:pPr marL="0" lvl="0" indent="0" algn="ctr" defTabSz="622300">
            <a:lnSpc>
              <a:spcPct val="80000"/>
            </a:lnSpc>
            <a:spcBef>
              <a:spcPct val="0"/>
            </a:spcBef>
            <a:spcAft>
              <a:spcPct val="35000"/>
            </a:spcAft>
            <a:buNone/>
          </a:pPr>
          <a:r>
            <a:rPr lang="en-US" sz="1400" b="0" kern="1200" dirty="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Align business needs across the enterprise</a:t>
          </a:r>
        </a:p>
      </dgm:t>
    </dgm:pt>
    <dgm:pt modelId="{0EA8DDDF-88DD-4AA4-B9F0-25D15C1A270A}" type="parTrans" cxnId="{0C148DA0-DCFD-431F-87A8-BDD5B374CA68}">
      <dgm:prSet/>
      <dgm:spPr/>
      <dgm:t>
        <a:bodyPr/>
        <a:lstStyle/>
        <a:p>
          <a:endParaRPr lang="en-US"/>
        </a:p>
      </dgm:t>
    </dgm:pt>
    <dgm:pt modelId="{C6F608CB-2972-4FC9-85E9-693218C62880}" type="sibTrans" cxnId="{0C148DA0-DCFD-431F-87A8-BDD5B374CA68}">
      <dgm:prSet/>
      <dgm:spPr/>
      <dgm:t>
        <a:bodyPr/>
        <a:lstStyle/>
        <a:p>
          <a:endParaRPr lang="en-US"/>
        </a:p>
      </dgm:t>
    </dgm:pt>
    <dgm:pt modelId="{F64D3316-FFF0-4260-BD64-D42DE874A84A}">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0">
              <a:srgbClr val="00448E"/>
            </a:gs>
            <a:gs pos="10000">
              <a:srgbClr val="002C5C"/>
            </a:gs>
            <a:gs pos="100000">
              <a:srgbClr val="0054B0"/>
            </a:gs>
          </a:gsLst>
          <a:lin ang="5400000" scaled="1"/>
          <a:tileRect/>
        </a:gradFill>
        <a:ln>
          <a:noFill/>
        </a:ln>
        <a:effectLst>
          <a:outerShdw blurRad="25400" dist="12700" dir="2700000" algn="tl" rotWithShape="0">
            <a:prstClr val="black">
              <a:alpha val="40000"/>
            </a:prstClr>
          </a:outerShdw>
        </a:effectLst>
      </dgm:spPr>
      <dgm:t>
        <a:bodyPr spcFirstLastPara="0" vert="horz" wrap="square" lIns="99568" tIns="216000" rIns="99568" bIns="99568" numCol="1" spcCol="1270" anchor="ctr" anchorCtr="0"/>
        <a:lstStyle/>
        <a:p>
          <a:pPr marL="0" lvl="0" indent="0" algn="ctr" defTabSz="622300">
            <a:lnSpc>
              <a:spcPct val="80000"/>
            </a:lnSpc>
            <a:spcBef>
              <a:spcPct val="0"/>
            </a:spcBef>
            <a:spcAft>
              <a:spcPct val="35000"/>
            </a:spcAft>
            <a:buNone/>
          </a:pPr>
          <a:r>
            <a:rPr lang="en-US" sz="1400" b="0" kern="1200" dirty="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Automate processes</a:t>
          </a:r>
        </a:p>
      </dgm:t>
    </dgm:pt>
    <dgm:pt modelId="{7989BB65-B502-4289-BE1E-232B6F8C14FB}" type="parTrans" cxnId="{E41B9210-2531-4FCE-83C1-74A7069ABAE4}">
      <dgm:prSet/>
      <dgm:spPr/>
      <dgm:t>
        <a:bodyPr/>
        <a:lstStyle/>
        <a:p>
          <a:endParaRPr lang="en-US"/>
        </a:p>
      </dgm:t>
    </dgm:pt>
    <dgm:pt modelId="{D2078483-D6EA-4E2D-A11C-336B433B5138}" type="sibTrans" cxnId="{E41B9210-2531-4FCE-83C1-74A7069ABAE4}">
      <dgm:prSet/>
      <dgm:spPr/>
      <dgm:t>
        <a:bodyPr/>
        <a:lstStyle/>
        <a:p>
          <a:endParaRPr lang="en-US"/>
        </a:p>
      </dgm:t>
    </dgm:pt>
    <dgm:pt modelId="{19B2BC4F-DC39-440D-9073-89ADE36D09DB}">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0">
              <a:srgbClr val="00448E"/>
            </a:gs>
            <a:gs pos="10000">
              <a:srgbClr val="002C5C"/>
            </a:gs>
            <a:gs pos="100000">
              <a:srgbClr val="0054B0"/>
            </a:gs>
          </a:gsLst>
          <a:lin ang="5400000" scaled="1"/>
          <a:tileRect/>
        </a:gradFill>
        <a:ln>
          <a:noFill/>
        </a:ln>
        <a:effectLst>
          <a:outerShdw blurRad="25400" dist="12700" dir="2700000" algn="tl" rotWithShape="0">
            <a:prstClr val="black">
              <a:alpha val="40000"/>
            </a:prstClr>
          </a:outerShdw>
        </a:effectLst>
      </dgm:spPr>
      <dgm:t>
        <a:bodyPr spcFirstLastPara="0" vert="horz" wrap="square" lIns="99568" tIns="216000" rIns="99568" bIns="99568" numCol="1" spcCol="1270" anchor="ctr" anchorCtr="0"/>
        <a:lstStyle/>
        <a:p>
          <a:pPr marL="0" lvl="0" indent="0" algn="ctr" defTabSz="622300">
            <a:lnSpc>
              <a:spcPct val="80000"/>
            </a:lnSpc>
            <a:spcBef>
              <a:spcPct val="0"/>
            </a:spcBef>
            <a:spcAft>
              <a:spcPct val="35000"/>
            </a:spcAft>
            <a:buNone/>
          </a:pPr>
          <a:r>
            <a:rPr lang="en-US" sz="1400" b="0" kern="1200" dirty="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Lower operational costs</a:t>
          </a:r>
        </a:p>
      </dgm:t>
    </dgm:pt>
    <dgm:pt modelId="{43FDFC3F-FF72-4026-B8B7-26D8D66F9885}" type="parTrans" cxnId="{6058D441-48C4-4429-BE21-C719D6F74F58}">
      <dgm:prSet/>
      <dgm:spPr/>
      <dgm:t>
        <a:bodyPr/>
        <a:lstStyle/>
        <a:p>
          <a:endParaRPr lang="en-US"/>
        </a:p>
      </dgm:t>
    </dgm:pt>
    <dgm:pt modelId="{1D158013-092C-444E-9BB3-7BA9E3CD44DF}" type="sibTrans" cxnId="{6058D441-48C4-4429-BE21-C719D6F74F58}">
      <dgm:prSet/>
      <dgm:spPr/>
      <dgm:t>
        <a:bodyPr/>
        <a:lstStyle/>
        <a:p>
          <a:endParaRPr lang="en-US"/>
        </a:p>
      </dgm:t>
    </dgm:pt>
    <dgm:pt modelId="{6C2D19E4-C11B-4D09-A504-67F32DCBC28D}">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0">
              <a:srgbClr val="00448E"/>
            </a:gs>
            <a:gs pos="10000">
              <a:srgbClr val="002C5C"/>
            </a:gs>
            <a:gs pos="100000">
              <a:srgbClr val="0054B0"/>
            </a:gs>
          </a:gsLst>
          <a:lin ang="5400000" scaled="1"/>
          <a:tileRect/>
        </a:gradFill>
        <a:ln>
          <a:noFill/>
        </a:ln>
        <a:effectLst>
          <a:outerShdw blurRad="25400" dist="12700" dir="2700000" algn="tl" rotWithShape="0">
            <a:prstClr val="black">
              <a:alpha val="40000"/>
            </a:prstClr>
          </a:outerShdw>
        </a:effectLst>
      </dgm:spPr>
      <dgm:t>
        <a:bodyPr spcFirstLastPara="0" vert="horz" wrap="square" lIns="99568" tIns="216000" rIns="99568" bIns="99568" numCol="1" spcCol="1270" anchor="ctr" anchorCtr="0"/>
        <a:lstStyle/>
        <a:p>
          <a:pPr marL="0" lvl="0" indent="0" algn="ctr" defTabSz="622300">
            <a:lnSpc>
              <a:spcPct val="80000"/>
            </a:lnSpc>
            <a:spcBef>
              <a:spcPct val="0"/>
            </a:spcBef>
            <a:spcAft>
              <a:spcPct val="35000"/>
            </a:spcAft>
            <a:buNone/>
          </a:pPr>
          <a:r>
            <a:rPr lang="en-US" sz="1400" b="0" kern="1200" dirty="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Reveal new revenue streams</a:t>
          </a:r>
        </a:p>
      </dgm:t>
    </dgm:pt>
    <dgm:pt modelId="{2656DF67-3E13-4FAF-B5DE-ED365F4AF6DE}" type="parTrans" cxnId="{99801591-E053-4CCA-9060-12A80274E773}">
      <dgm:prSet/>
      <dgm:spPr/>
      <dgm:t>
        <a:bodyPr/>
        <a:lstStyle/>
        <a:p>
          <a:endParaRPr lang="en-US"/>
        </a:p>
      </dgm:t>
    </dgm:pt>
    <dgm:pt modelId="{A4B99423-C180-4F06-9245-02171B0112B8}" type="sibTrans" cxnId="{99801591-E053-4CCA-9060-12A80274E773}">
      <dgm:prSet/>
      <dgm:spPr/>
      <dgm:t>
        <a:bodyPr/>
        <a:lstStyle/>
        <a:p>
          <a:endParaRPr lang="en-US"/>
        </a:p>
      </dgm:t>
    </dgm:pt>
    <dgm:pt modelId="{0BF56230-1B76-48DC-B08E-C7C0BE682B74}">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0">
              <a:srgbClr val="00448E"/>
            </a:gs>
            <a:gs pos="10000">
              <a:srgbClr val="002C5C"/>
            </a:gs>
            <a:gs pos="100000">
              <a:srgbClr val="0054B0"/>
            </a:gs>
          </a:gsLst>
          <a:lin ang="5400000" scaled="1"/>
          <a:tileRect/>
        </a:gradFill>
        <a:ln>
          <a:noFill/>
        </a:ln>
        <a:effectLst>
          <a:outerShdw blurRad="25400" dist="12700" dir="2700000" algn="tl" rotWithShape="0">
            <a:prstClr val="black">
              <a:alpha val="40000"/>
            </a:prstClr>
          </a:outerShdw>
        </a:effectLst>
      </dgm:spPr>
      <dgm:t>
        <a:bodyPr spcFirstLastPara="0" vert="horz" wrap="square" lIns="99568" tIns="216000" rIns="99568" bIns="99568" numCol="1" spcCol="1270" anchor="ctr" anchorCtr="0"/>
        <a:lstStyle/>
        <a:p>
          <a:pPr marL="0" lvl="0" indent="0" algn="ctr" defTabSz="622300">
            <a:lnSpc>
              <a:spcPct val="80000"/>
            </a:lnSpc>
            <a:spcBef>
              <a:spcPct val="0"/>
            </a:spcBef>
            <a:spcAft>
              <a:spcPct val="35000"/>
            </a:spcAft>
            <a:buNone/>
          </a:pPr>
          <a:r>
            <a:rPr lang="en-US" sz="1400" b="0" kern="120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Increase security and compliance</a:t>
          </a:r>
          <a:endParaRPr lang="en-US" sz="1400" b="0" kern="1200" dirty="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dgm:t>
    </dgm:pt>
    <dgm:pt modelId="{F1541DF4-6412-4543-8132-253D4147C9B1}" type="parTrans" cxnId="{228830B6-DD85-446E-AC2C-1327C36CC85D}">
      <dgm:prSet/>
      <dgm:spPr/>
      <dgm:t>
        <a:bodyPr/>
        <a:lstStyle/>
        <a:p>
          <a:endParaRPr lang="en-US"/>
        </a:p>
      </dgm:t>
    </dgm:pt>
    <dgm:pt modelId="{919D603C-689A-44AB-ABA9-513E24B6830F}" type="sibTrans" cxnId="{228830B6-DD85-446E-AC2C-1327C36CC85D}">
      <dgm:prSet/>
      <dgm:spPr/>
      <dgm:t>
        <a:bodyPr/>
        <a:lstStyle/>
        <a:p>
          <a:endParaRPr lang="en-US"/>
        </a:p>
      </dgm:t>
    </dgm:pt>
    <dgm:pt modelId="{D9AD18B9-3B27-42AE-B9BF-15A4A410970D}">
      <dgm:prSe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0">
              <a:srgbClr val="00448E"/>
            </a:gs>
            <a:gs pos="10000">
              <a:srgbClr val="002C5C"/>
            </a:gs>
            <a:gs pos="100000">
              <a:srgbClr val="0054B0"/>
            </a:gs>
          </a:gsLst>
          <a:lin ang="5400000" scaled="1"/>
          <a:tileRect/>
        </a:gradFill>
        <a:ln>
          <a:noFill/>
        </a:ln>
        <a:effectLst>
          <a:outerShdw blurRad="25400" dist="12700" dir="2700000" algn="tl" rotWithShape="0">
            <a:prstClr val="black">
              <a:alpha val="40000"/>
            </a:prstClr>
          </a:outerShdw>
        </a:effectLst>
      </dgm:spPr>
      <dgm:t>
        <a:bodyPr spcFirstLastPara="0" vert="horz" wrap="square" lIns="99568" tIns="216000" rIns="99568" bIns="99568" numCol="1" spcCol="1270" anchor="ctr" anchorCtr="0"/>
        <a:lstStyle/>
        <a:p>
          <a:pPr marL="0" lvl="0" indent="0" algn="ctr" defTabSz="622300">
            <a:lnSpc>
              <a:spcPct val="80000"/>
            </a:lnSpc>
            <a:spcBef>
              <a:spcPct val="0"/>
            </a:spcBef>
            <a:spcAft>
              <a:spcPct val="35000"/>
            </a:spcAft>
            <a:buNone/>
          </a:pPr>
          <a:r>
            <a:rPr lang="en-US" sz="1400" b="0" kern="1200" dirty="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Maintain a competitive advantage</a:t>
          </a:r>
        </a:p>
      </dgm:t>
    </dgm:pt>
    <dgm:pt modelId="{C9DDB734-9835-4B76-AC96-AA833F9CCF31}" type="parTrans" cxnId="{1CE82BA2-FE12-41A8-A45E-22641292ED2C}">
      <dgm:prSet/>
      <dgm:spPr/>
      <dgm:t>
        <a:bodyPr/>
        <a:lstStyle/>
        <a:p>
          <a:endParaRPr lang="en-US"/>
        </a:p>
      </dgm:t>
    </dgm:pt>
    <dgm:pt modelId="{782A8F8A-CE1F-48C4-B1FC-2220A75CF349}" type="sibTrans" cxnId="{1CE82BA2-FE12-41A8-A45E-22641292ED2C}">
      <dgm:prSet/>
      <dgm:spPr/>
      <dgm:t>
        <a:bodyPr/>
        <a:lstStyle/>
        <a:p>
          <a:endParaRPr lang="en-US"/>
        </a:p>
      </dgm:t>
    </dgm:pt>
    <dgm:pt modelId="{4841D887-A35B-485E-96C8-DB76B1EDF381}" type="pres">
      <dgm:prSet presAssocID="{654A704A-0293-4C49-A8E7-9689B3AC1B9C}" presName="Name0" presStyleCnt="0">
        <dgm:presLayoutVars>
          <dgm:dir/>
          <dgm:resizeHandles val="exact"/>
        </dgm:presLayoutVars>
      </dgm:prSet>
      <dgm:spPr/>
    </dgm:pt>
    <dgm:pt modelId="{4214094C-7029-448E-9F93-8CBFCD6788B4}" type="pres">
      <dgm:prSet presAssocID="{654A704A-0293-4C49-A8E7-9689B3AC1B9C}" presName="bkgdShp" presStyleLbl="alignAccFollowNode1" presStyleIdx="0" presStyleCnt="1" custLinFactNeighborX="-8243" custLinFactNeighborY="5326"/>
      <dgm:spPr>
        <a:noFill/>
      </dgm:spPr>
    </dgm:pt>
    <dgm:pt modelId="{E332DAA9-E40B-4BB1-B9AA-B77851856CA8}" type="pres">
      <dgm:prSet presAssocID="{654A704A-0293-4C49-A8E7-9689B3AC1B9C}" presName="linComp" presStyleCnt="0"/>
      <dgm:spPr/>
    </dgm:pt>
    <dgm:pt modelId="{F5BE7DF1-8BB4-483E-9237-71F26DE33C96}" type="pres">
      <dgm:prSet presAssocID="{67389C8B-793B-4273-9BE2-FF60C26D2A79}" presName="compNode" presStyleCnt="0"/>
      <dgm:spPr/>
    </dgm:pt>
    <dgm:pt modelId="{9C36073C-9EEC-4664-84CD-36BCE44F1C1A}" type="pres">
      <dgm:prSet presAssocID="{67389C8B-793B-4273-9BE2-FF60C26D2A79}" presName="node" presStyleLbl="node1" presStyleIdx="0" presStyleCnt="7" custLinFactNeighborY="-9824">
        <dgm:presLayoutVars>
          <dgm:bulletEnabled val="1"/>
        </dgm:presLayoutVars>
      </dgm:prSet>
      <dgm:spPr>
        <a:xfrm rot="10800000">
          <a:off x="339187" y="1247222"/>
          <a:ext cx="1358531" cy="1732393"/>
        </a:xfrm>
        <a:prstGeom prst="round2SameRect">
          <a:avLst>
            <a:gd name="adj1" fmla="val 10500"/>
            <a:gd name="adj2" fmla="val 0"/>
          </a:avLst>
        </a:prstGeom>
      </dgm:spPr>
    </dgm:pt>
    <dgm:pt modelId="{91F9083B-75AA-412E-BC6F-CC834737E8EF}" type="pres">
      <dgm:prSet presAssocID="{67389C8B-793B-4273-9BE2-FF60C26D2A79}" presName="invisiNode" presStyleLbl="node1" presStyleIdx="0" presStyleCnt="7"/>
      <dgm:spPr/>
    </dgm:pt>
    <dgm:pt modelId="{450B7943-E6A2-4FD9-A21C-64248799815A}" type="pres">
      <dgm:prSet presAssocID="{67389C8B-793B-4273-9BE2-FF60C26D2A79}" presName="imagNode" presStyleLbl="fgImgPlace1" presStyleIdx="0" presStyleCnt="7"/>
      <dgm:spPr>
        <a:prstGeom prst="round2Same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45DB0D5-A65B-4FAB-9B4F-B48FB91548EA}" type="pres">
      <dgm:prSet presAssocID="{9E5B97D8-C583-4299-B596-A2159F2B65B0}" presName="sibTrans" presStyleLbl="sibTrans2D1" presStyleIdx="0" presStyleCnt="0"/>
      <dgm:spPr/>
    </dgm:pt>
    <dgm:pt modelId="{FE447245-08FA-432A-A2F9-362C6A832273}" type="pres">
      <dgm:prSet presAssocID="{3C2DEEBC-92B9-4FAC-AAAA-B2354B42B100}" presName="compNode" presStyleCnt="0"/>
      <dgm:spPr/>
    </dgm:pt>
    <dgm:pt modelId="{FD71A033-8C63-4991-AC99-2A891EC947FE}" type="pres">
      <dgm:prSet presAssocID="{3C2DEEBC-92B9-4FAC-AAAA-B2354B42B100}" presName="node" presStyleLbl="node1" presStyleIdx="1" presStyleCnt="7" custLinFactNeighborY="-9824">
        <dgm:presLayoutVars>
          <dgm:bulletEnabled val="1"/>
        </dgm:presLayoutVars>
      </dgm:prSet>
      <dgm:spPr>
        <a:xfrm rot="10800000">
          <a:off x="1833572" y="1247222"/>
          <a:ext cx="1358531" cy="1732393"/>
        </a:xfrm>
        <a:prstGeom prst="round2SameRect">
          <a:avLst>
            <a:gd name="adj1" fmla="val 10500"/>
            <a:gd name="adj2" fmla="val 0"/>
          </a:avLst>
        </a:prstGeom>
      </dgm:spPr>
    </dgm:pt>
    <dgm:pt modelId="{C63C119F-97F7-4042-974A-95F9013EB431}" type="pres">
      <dgm:prSet presAssocID="{3C2DEEBC-92B9-4FAC-AAAA-B2354B42B100}" presName="invisiNode" presStyleLbl="node1" presStyleIdx="1" presStyleCnt="7"/>
      <dgm:spPr/>
    </dgm:pt>
    <dgm:pt modelId="{D75C16B1-190F-4533-8D8B-5B05D2EACD05}" type="pres">
      <dgm:prSet presAssocID="{3C2DEEBC-92B9-4FAC-AAAA-B2354B42B100}" presName="imagNode" presStyleLbl="fgImgPlace1" presStyleIdx="1" presStyleCnt="7"/>
      <dgm:spPr>
        <a:prstGeom prst="round2Same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6416E365-B8AD-4464-AB25-D62FA92069A5}" type="pres">
      <dgm:prSet presAssocID="{C6F608CB-2972-4FC9-85E9-693218C62880}" presName="sibTrans" presStyleLbl="sibTrans2D1" presStyleIdx="0" presStyleCnt="0"/>
      <dgm:spPr/>
    </dgm:pt>
    <dgm:pt modelId="{DCB32501-50F7-428B-8087-EB898C551FE5}" type="pres">
      <dgm:prSet presAssocID="{F64D3316-FFF0-4260-BD64-D42DE874A84A}" presName="compNode" presStyleCnt="0"/>
      <dgm:spPr/>
    </dgm:pt>
    <dgm:pt modelId="{F7BA1A06-E388-4441-B1A4-309A5DF1A06E}" type="pres">
      <dgm:prSet presAssocID="{F64D3316-FFF0-4260-BD64-D42DE874A84A}" presName="node" presStyleLbl="node1" presStyleIdx="2" presStyleCnt="7" custLinFactNeighborY="-9824">
        <dgm:presLayoutVars>
          <dgm:bulletEnabled val="1"/>
        </dgm:presLayoutVars>
      </dgm:prSet>
      <dgm:spPr>
        <a:xfrm rot="10800000">
          <a:off x="3327957" y="1247222"/>
          <a:ext cx="1358531" cy="1732393"/>
        </a:xfrm>
        <a:prstGeom prst="round2SameRect">
          <a:avLst>
            <a:gd name="adj1" fmla="val 10500"/>
            <a:gd name="adj2" fmla="val 0"/>
          </a:avLst>
        </a:prstGeom>
      </dgm:spPr>
    </dgm:pt>
    <dgm:pt modelId="{6853DF94-12E5-4DD9-93CE-F6E12DEDBA72}" type="pres">
      <dgm:prSet presAssocID="{F64D3316-FFF0-4260-BD64-D42DE874A84A}" presName="invisiNode" presStyleLbl="node1" presStyleIdx="2" presStyleCnt="7"/>
      <dgm:spPr/>
    </dgm:pt>
    <dgm:pt modelId="{0096749A-6923-4FBE-96F5-0DD59B05F957}" type="pres">
      <dgm:prSet presAssocID="{F64D3316-FFF0-4260-BD64-D42DE874A84A}" presName="imagNode" presStyleLbl="fgImgPlace1" presStyleIdx="2" presStyleCnt="7"/>
      <dgm:spPr>
        <a:prstGeom prst="round2Same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905F30B-F158-4E13-91C3-67922C303512}" type="pres">
      <dgm:prSet presAssocID="{D2078483-D6EA-4E2D-A11C-336B433B5138}" presName="sibTrans" presStyleLbl="sibTrans2D1" presStyleIdx="0" presStyleCnt="0"/>
      <dgm:spPr/>
    </dgm:pt>
    <dgm:pt modelId="{B95B6EAC-0788-4505-8B79-259725505A96}" type="pres">
      <dgm:prSet presAssocID="{19B2BC4F-DC39-440D-9073-89ADE36D09DB}" presName="compNode" presStyleCnt="0"/>
      <dgm:spPr/>
    </dgm:pt>
    <dgm:pt modelId="{BA1FE5CA-8337-431B-A253-4036BC2799D3}" type="pres">
      <dgm:prSet presAssocID="{19B2BC4F-DC39-440D-9073-89ADE36D09DB}" presName="node" presStyleLbl="node1" presStyleIdx="3" presStyleCnt="7" custLinFactNeighborY="-9824">
        <dgm:presLayoutVars>
          <dgm:bulletEnabled val="1"/>
        </dgm:presLayoutVars>
      </dgm:prSet>
      <dgm:spPr>
        <a:xfrm rot="10800000">
          <a:off x="4822342" y="1247222"/>
          <a:ext cx="1358531" cy="1732393"/>
        </a:xfrm>
        <a:prstGeom prst="round2SameRect">
          <a:avLst>
            <a:gd name="adj1" fmla="val 10500"/>
            <a:gd name="adj2" fmla="val 0"/>
          </a:avLst>
        </a:prstGeom>
      </dgm:spPr>
    </dgm:pt>
    <dgm:pt modelId="{0B18E6EC-12C5-4294-BC4A-3853ABD8C952}" type="pres">
      <dgm:prSet presAssocID="{19B2BC4F-DC39-440D-9073-89ADE36D09DB}" presName="invisiNode" presStyleLbl="node1" presStyleIdx="3" presStyleCnt="7"/>
      <dgm:spPr/>
    </dgm:pt>
    <dgm:pt modelId="{73B25DEC-3A0E-42B6-956B-4554FC786CF6}" type="pres">
      <dgm:prSet presAssocID="{19B2BC4F-DC39-440D-9073-89ADE36D09DB}" presName="imagNode" presStyleLbl="fgImgPlace1" presStyleIdx="3" presStyleCnt="7"/>
      <dgm:spPr>
        <a:prstGeom prst="round2Same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B9564E5C-2639-4A33-AA71-25C9CBB3371B}" type="pres">
      <dgm:prSet presAssocID="{1D158013-092C-444E-9BB3-7BA9E3CD44DF}" presName="sibTrans" presStyleLbl="sibTrans2D1" presStyleIdx="0" presStyleCnt="0"/>
      <dgm:spPr/>
    </dgm:pt>
    <dgm:pt modelId="{C2A46181-CD1E-4542-9656-7123BBECC6D1}" type="pres">
      <dgm:prSet presAssocID="{6C2D19E4-C11B-4D09-A504-67F32DCBC28D}" presName="compNode" presStyleCnt="0"/>
      <dgm:spPr/>
    </dgm:pt>
    <dgm:pt modelId="{721317CE-DDA3-4B34-A160-03AEBBC230C7}" type="pres">
      <dgm:prSet presAssocID="{6C2D19E4-C11B-4D09-A504-67F32DCBC28D}" presName="node" presStyleLbl="node1" presStyleIdx="4" presStyleCnt="7" custLinFactNeighborY="-9824">
        <dgm:presLayoutVars>
          <dgm:bulletEnabled val="1"/>
        </dgm:presLayoutVars>
      </dgm:prSet>
      <dgm:spPr>
        <a:xfrm rot="10800000">
          <a:off x="6316727" y="1247222"/>
          <a:ext cx="1358531" cy="1732393"/>
        </a:xfrm>
        <a:prstGeom prst="round2SameRect">
          <a:avLst>
            <a:gd name="adj1" fmla="val 10500"/>
            <a:gd name="adj2" fmla="val 0"/>
          </a:avLst>
        </a:prstGeom>
      </dgm:spPr>
    </dgm:pt>
    <dgm:pt modelId="{93D49E08-D6A5-4033-992B-AB63D41F2B1A}" type="pres">
      <dgm:prSet presAssocID="{6C2D19E4-C11B-4D09-A504-67F32DCBC28D}" presName="invisiNode" presStyleLbl="node1" presStyleIdx="4" presStyleCnt="7"/>
      <dgm:spPr/>
    </dgm:pt>
    <dgm:pt modelId="{B0ACA383-9927-4147-9AB0-4F8CA81E009A}" type="pres">
      <dgm:prSet presAssocID="{6C2D19E4-C11B-4D09-A504-67F32DCBC28D}" presName="imagNode" presStyleLbl="fgImgPlace1" presStyleIdx="4" presStyleCnt="7"/>
      <dgm:spPr>
        <a:prstGeom prst="round2Same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CDF7C7B7-C3D8-461C-AE79-B585249467B2}" type="pres">
      <dgm:prSet presAssocID="{A4B99423-C180-4F06-9245-02171B0112B8}" presName="sibTrans" presStyleLbl="sibTrans2D1" presStyleIdx="0" presStyleCnt="0"/>
      <dgm:spPr/>
    </dgm:pt>
    <dgm:pt modelId="{ED73F39B-F0A8-4AF2-A325-7D5D18CAEF9A}" type="pres">
      <dgm:prSet presAssocID="{0BF56230-1B76-48DC-B08E-C7C0BE682B74}" presName="compNode" presStyleCnt="0"/>
      <dgm:spPr/>
    </dgm:pt>
    <dgm:pt modelId="{0F64A655-9486-4F1E-8728-473A65F5A180}" type="pres">
      <dgm:prSet presAssocID="{0BF56230-1B76-48DC-B08E-C7C0BE682B74}" presName="node" presStyleLbl="node1" presStyleIdx="5" presStyleCnt="7" custLinFactNeighborY="-9824">
        <dgm:presLayoutVars>
          <dgm:bulletEnabled val="1"/>
        </dgm:presLayoutVars>
      </dgm:prSet>
      <dgm:spPr>
        <a:xfrm rot="10800000">
          <a:off x="7811112" y="1247222"/>
          <a:ext cx="1358531" cy="1732393"/>
        </a:xfrm>
        <a:prstGeom prst="round2SameRect">
          <a:avLst>
            <a:gd name="adj1" fmla="val 10500"/>
            <a:gd name="adj2" fmla="val 0"/>
          </a:avLst>
        </a:prstGeom>
      </dgm:spPr>
    </dgm:pt>
    <dgm:pt modelId="{33A1703B-E8A5-4E9B-85FD-6AB061D2E279}" type="pres">
      <dgm:prSet presAssocID="{0BF56230-1B76-48DC-B08E-C7C0BE682B74}" presName="invisiNode" presStyleLbl="node1" presStyleIdx="5" presStyleCnt="7"/>
      <dgm:spPr/>
    </dgm:pt>
    <dgm:pt modelId="{5BC0CA72-7303-46F4-9C52-EF5170DD0C24}" type="pres">
      <dgm:prSet presAssocID="{0BF56230-1B76-48DC-B08E-C7C0BE682B74}" presName="imagNode" presStyleLbl="fgImgPlace1" presStyleIdx="5" presStyleCnt="7"/>
      <dgm:spPr>
        <a:prstGeom prst="round2Same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402E406E-ECF9-4761-BDE0-7C415ACFB273}" type="pres">
      <dgm:prSet presAssocID="{919D603C-689A-44AB-ABA9-513E24B6830F}" presName="sibTrans" presStyleLbl="sibTrans2D1" presStyleIdx="0" presStyleCnt="0"/>
      <dgm:spPr/>
    </dgm:pt>
    <dgm:pt modelId="{A3C9B473-E22C-4EE3-8B5C-4FDBF08BCCFF}" type="pres">
      <dgm:prSet presAssocID="{D9AD18B9-3B27-42AE-B9BF-15A4A410970D}" presName="compNode" presStyleCnt="0"/>
      <dgm:spPr/>
    </dgm:pt>
    <dgm:pt modelId="{5C690119-B49E-45BF-9F8D-F4D8DC318FB2}" type="pres">
      <dgm:prSet presAssocID="{D9AD18B9-3B27-42AE-B9BF-15A4A410970D}" presName="node" presStyleLbl="node1" presStyleIdx="6" presStyleCnt="7" custLinFactNeighborY="-9824">
        <dgm:presLayoutVars>
          <dgm:bulletEnabled val="1"/>
        </dgm:presLayoutVars>
      </dgm:prSet>
      <dgm:spPr>
        <a:xfrm rot="10800000">
          <a:off x="9305497" y="1247222"/>
          <a:ext cx="1358531" cy="1732393"/>
        </a:xfrm>
        <a:prstGeom prst="round2SameRect">
          <a:avLst>
            <a:gd name="adj1" fmla="val 10500"/>
            <a:gd name="adj2" fmla="val 0"/>
          </a:avLst>
        </a:prstGeom>
      </dgm:spPr>
    </dgm:pt>
    <dgm:pt modelId="{52F1688A-FE30-45DD-8960-691E669B1540}" type="pres">
      <dgm:prSet presAssocID="{D9AD18B9-3B27-42AE-B9BF-15A4A410970D}" presName="invisiNode" presStyleLbl="node1" presStyleIdx="6" presStyleCnt="7"/>
      <dgm:spPr/>
    </dgm:pt>
    <dgm:pt modelId="{E2195BE7-54DA-4672-A4FA-C12288565E9F}" type="pres">
      <dgm:prSet presAssocID="{D9AD18B9-3B27-42AE-B9BF-15A4A410970D}" presName="imagNode" presStyleLbl="fgImgPlace1" presStyleIdx="6" presStyleCnt="7"/>
      <dgm:spPr>
        <a:prstGeom prst="round2Same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Lst>
  <dgm:cxnLst>
    <dgm:cxn modelId="{DF406301-DF3F-4378-A942-4983CD16F874}" type="presOf" srcId="{67389C8B-793B-4273-9BE2-FF60C26D2A79}" destId="{9C36073C-9EEC-4664-84CD-36BCE44F1C1A}" srcOrd="0" destOrd="0" presId="urn:microsoft.com/office/officeart/2005/8/layout/pList2"/>
    <dgm:cxn modelId="{B48FC001-9D71-4D67-89FD-E71CC291D387}" type="presOf" srcId="{C6F608CB-2972-4FC9-85E9-693218C62880}" destId="{6416E365-B8AD-4464-AB25-D62FA92069A5}" srcOrd="0" destOrd="0" presId="urn:microsoft.com/office/officeart/2005/8/layout/pList2"/>
    <dgm:cxn modelId="{C9CD5F03-E4D8-4AD1-88D3-98A2F8B488BB}" type="presOf" srcId="{3C2DEEBC-92B9-4FAC-AAAA-B2354B42B100}" destId="{FD71A033-8C63-4991-AC99-2A891EC947FE}" srcOrd="0" destOrd="0" presId="urn:microsoft.com/office/officeart/2005/8/layout/pList2"/>
    <dgm:cxn modelId="{B0404B08-B371-4619-925B-71E90CB4AEFA}" srcId="{654A704A-0293-4C49-A8E7-9689B3AC1B9C}" destId="{67389C8B-793B-4273-9BE2-FF60C26D2A79}" srcOrd="0" destOrd="0" parTransId="{C86C8C34-7878-4FDC-BE4E-FF8F52F4AE1C}" sibTransId="{9E5B97D8-C583-4299-B596-A2159F2B65B0}"/>
    <dgm:cxn modelId="{1814480F-1EF1-4DF9-8D66-A71E39454BAB}" type="presOf" srcId="{19B2BC4F-DC39-440D-9073-89ADE36D09DB}" destId="{BA1FE5CA-8337-431B-A253-4036BC2799D3}" srcOrd="0" destOrd="0" presId="urn:microsoft.com/office/officeart/2005/8/layout/pList2"/>
    <dgm:cxn modelId="{E41B9210-2531-4FCE-83C1-74A7069ABAE4}" srcId="{654A704A-0293-4C49-A8E7-9689B3AC1B9C}" destId="{F64D3316-FFF0-4260-BD64-D42DE874A84A}" srcOrd="2" destOrd="0" parTransId="{7989BB65-B502-4289-BE1E-232B6F8C14FB}" sibTransId="{D2078483-D6EA-4E2D-A11C-336B433B5138}"/>
    <dgm:cxn modelId="{F6682C25-35EF-4A17-A13B-D2F9D3341A61}" type="presOf" srcId="{D2078483-D6EA-4E2D-A11C-336B433B5138}" destId="{3905F30B-F158-4E13-91C3-67922C303512}" srcOrd="0" destOrd="0" presId="urn:microsoft.com/office/officeart/2005/8/layout/pList2"/>
    <dgm:cxn modelId="{E13D155C-D45D-47B0-8B39-172495F82C95}" type="presOf" srcId="{A4B99423-C180-4F06-9245-02171B0112B8}" destId="{CDF7C7B7-C3D8-461C-AE79-B585249467B2}" srcOrd="0" destOrd="0" presId="urn:microsoft.com/office/officeart/2005/8/layout/pList2"/>
    <dgm:cxn modelId="{6058D441-48C4-4429-BE21-C719D6F74F58}" srcId="{654A704A-0293-4C49-A8E7-9689B3AC1B9C}" destId="{19B2BC4F-DC39-440D-9073-89ADE36D09DB}" srcOrd="3" destOrd="0" parTransId="{43FDFC3F-FF72-4026-B8B7-26D8D66F9885}" sibTransId="{1D158013-092C-444E-9BB3-7BA9E3CD44DF}"/>
    <dgm:cxn modelId="{47E26347-B1D5-43CD-8F9F-1A0122729F26}" type="presOf" srcId="{6C2D19E4-C11B-4D09-A504-67F32DCBC28D}" destId="{721317CE-DDA3-4B34-A160-03AEBBC230C7}" srcOrd="0" destOrd="0" presId="urn:microsoft.com/office/officeart/2005/8/layout/pList2"/>
    <dgm:cxn modelId="{DA33D686-8DE8-48DD-9F58-281CFB976931}" type="presOf" srcId="{0BF56230-1B76-48DC-B08E-C7C0BE682B74}" destId="{0F64A655-9486-4F1E-8728-473A65F5A180}" srcOrd="0" destOrd="0" presId="urn:microsoft.com/office/officeart/2005/8/layout/pList2"/>
    <dgm:cxn modelId="{99801591-E053-4CCA-9060-12A80274E773}" srcId="{654A704A-0293-4C49-A8E7-9689B3AC1B9C}" destId="{6C2D19E4-C11B-4D09-A504-67F32DCBC28D}" srcOrd="4" destOrd="0" parTransId="{2656DF67-3E13-4FAF-B5DE-ED365F4AF6DE}" sibTransId="{A4B99423-C180-4F06-9245-02171B0112B8}"/>
    <dgm:cxn modelId="{8CD18D96-71A2-4510-82D4-8DF2723552EE}" type="presOf" srcId="{D9AD18B9-3B27-42AE-B9BF-15A4A410970D}" destId="{5C690119-B49E-45BF-9F8D-F4D8DC318FB2}" srcOrd="0" destOrd="0" presId="urn:microsoft.com/office/officeart/2005/8/layout/pList2"/>
    <dgm:cxn modelId="{0C148DA0-DCFD-431F-87A8-BDD5B374CA68}" srcId="{654A704A-0293-4C49-A8E7-9689B3AC1B9C}" destId="{3C2DEEBC-92B9-4FAC-AAAA-B2354B42B100}" srcOrd="1" destOrd="0" parTransId="{0EA8DDDF-88DD-4AA4-B9F0-25D15C1A270A}" sibTransId="{C6F608CB-2972-4FC9-85E9-693218C62880}"/>
    <dgm:cxn modelId="{1CE82BA2-FE12-41A8-A45E-22641292ED2C}" srcId="{654A704A-0293-4C49-A8E7-9689B3AC1B9C}" destId="{D9AD18B9-3B27-42AE-B9BF-15A4A410970D}" srcOrd="6" destOrd="0" parTransId="{C9DDB734-9835-4B76-AC96-AA833F9CCF31}" sibTransId="{782A8F8A-CE1F-48C4-B1FC-2220A75CF349}"/>
    <dgm:cxn modelId="{80D655A8-310D-4BE9-872A-69BC3DFE0A52}" type="presOf" srcId="{9E5B97D8-C583-4299-B596-A2159F2B65B0}" destId="{A45DB0D5-A65B-4FAB-9B4F-B48FB91548EA}" srcOrd="0" destOrd="0" presId="urn:microsoft.com/office/officeart/2005/8/layout/pList2"/>
    <dgm:cxn modelId="{27D677B3-C85F-4F4C-ACE3-56B53CD1E1E0}" type="presOf" srcId="{654A704A-0293-4C49-A8E7-9689B3AC1B9C}" destId="{4841D887-A35B-485E-96C8-DB76B1EDF381}" srcOrd="0" destOrd="0" presId="urn:microsoft.com/office/officeart/2005/8/layout/pList2"/>
    <dgm:cxn modelId="{7FE26CB5-9227-4E95-AD0C-D655B3447B28}" type="presOf" srcId="{1D158013-092C-444E-9BB3-7BA9E3CD44DF}" destId="{B9564E5C-2639-4A33-AA71-25C9CBB3371B}" srcOrd="0" destOrd="0" presId="urn:microsoft.com/office/officeart/2005/8/layout/pList2"/>
    <dgm:cxn modelId="{228830B6-DD85-446E-AC2C-1327C36CC85D}" srcId="{654A704A-0293-4C49-A8E7-9689B3AC1B9C}" destId="{0BF56230-1B76-48DC-B08E-C7C0BE682B74}" srcOrd="5" destOrd="0" parTransId="{F1541DF4-6412-4543-8132-253D4147C9B1}" sibTransId="{919D603C-689A-44AB-ABA9-513E24B6830F}"/>
    <dgm:cxn modelId="{D28E18E9-8A18-4933-8E79-9D4065161669}" type="presOf" srcId="{919D603C-689A-44AB-ABA9-513E24B6830F}" destId="{402E406E-ECF9-4761-BDE0-7C415ACFB273}" srcOrd="0" destOrd="0" presId="urn:microsoft.com/office/officeart/2005/8/layout/pList2"/>
    <dgm:cxn modelId="{D1B041EB-E529-4229-825D-E426FE3BCFBC}" type="presOf" srcId="{F64D3316-FFF0-4260-BD64-D42DE874A84A}" destId="{F7BA1A06-E388-4441-B1A4-309A5DF1A06E}" srcOrd="0" destOrd="0" presId="urn:microsoft.com/office/officeart/2005/8/layout/pList2"/>
    <dgm:cxn modelId="{33FE2293-A499-4708-96CE-997CC67271A1}" type="presParOf" srcId="{4841D887-A35B-485E-96C8-DB76B1EDF381}" destId="{4214094C-7029-448E-9F93-8CBFCD6788B4}" srcOrd="0" destOrd="0" presId="urn:microsoft.com/office/officeart/2005/8/layout/pList2"/>
    <dgm:cxn modelId="{827986F9-43D8-4A7F-BE8F-EEC65212329F}" type="presParOf" srcId="{4841D887-A35B-485E-96C8-DB76B1EDF381}" destId="{E332DAA9-E40B-4BB1-B9AA-B77851856CA8}" srcOrd="1" destOrd="0" presId="urn:microsoft.com/office/officeart/2005/8/layout/pList2"/>
    <dgm:cxn modelId="{828D8146-3FF6-4513-BFD9-C2FDED530EF8}" type="presParOf" srcId="{E332DAA9-E40B-4BB1-B9AA-B77851856CA8}" destId="{F5BE7DF1-8BB4-483E-9237-71F26DE33C96}" srcOrd="0" destOrd="0" presId="urn:microsoft.com/office/officeart/2005/8/layout/pList2"/>
    <dgm:cxn modelId="{981CD442-391E-4D4F-8EAF-D6CAE04FA8FE}" type="presParOf" srcId="{F5BE7DF1-8BB4-483E-9237-71F26DE33C96}" destId="{9C36073C-9EEC-4664-84CD-36BCE44F1C1A}" srcOrd="0" destOrd="0" presId="urn:microsoft.com/office/officeart/2005/8/layout/pList2"/>
    <dgm:cxn modelId="{98084A64-B919-4069-894B-E7D0D3DCB0C9}" type="presParOf" srcId="{F5BE7DF1-8BB4-483E-9237-71F26DE33C96}" destId="{91F9083B-75AA-412E-BC6F-CC834737E8EF}" srcOrd="1" destOrd="0" presId="urn:microsoft.com/office/officeart/2005/8/layout/pList2"/>
    <dgm:cxn modelId="{3082D6E8-7229-4F16-9EAA-9186165D3BC1}" type="presParOf" srcId="{F5BE7DF1-8BB4-483E-9237-71F26DE33C96}" destId="{450B7943-E6A2-4FD9-A21C-64248799815A}" srcOrd="2" destOrd="0" presId="urn:microsoft.com/office/officeart/2005/8/layout/pList2"/>
    <dgm:cxn modelId="{6BAD11A9-9CFA-4F70-A7A2-00BA68AC863C}" type="presParOf" srcId="{E332DAA9-E40B-4BB1-B9AA-B77851856CA8}" destId="{A45DB0D5-A65B-4FAB-9B4F-B48FB91548EA}" srcOrd="1" destOrd="0" presId="urn:microsoft.com/office/officeart/2005/8/layout/pList2"/>
    <dgm:cxn modelId="{2B653AA0-AB58-4397-B3DF-100DFDF4ECE2}" type="presParOf" srcId="{E332DAA9-E40B-4BB1-B9AA-B77851856CA8}" destId="{FE447245-08FA-432A-A2F9-362C6A832273}" srcOrd="2" destOrd="0" presId="urn:microsoft.com/office/officeart/2005/8/layout/pList2"/>
    <dgm:cxn modelId="{604BA539-CC3E-4BE0-B766-CCCE5AACEBB9}" type="presParOf" srcId="{FE447245-08FA-432A-A2F9-362C6A832273}" destId="{FD71A033-8C63-4991-AC99-2A891EC947FE}" srcOrd="0" destOrd="0" presId="urn:microsoft.com/office/officeart/2005/8/layout/pList2"/>
    <dgm:cxn modelId="{291A69B9-D094-4481-A533-0C8DE47DC31D}" type="presParOf" srcId="{FE447245-08FA-432A-A2F9-362C6A832273}" destId="{C63C119F-97F7-4042-974A-95F9013EB431}" srcOrd="1" destOrd="0" presId="urn:microsoft.com/office/officeart/2005/8/layout/pList2"/>
    <dgm:cxn modelId="{103A7AB2-E1BE-46A5-8B5B-630825039A80}" type="presParOf" srcId="{FE447245-08FA-432A-A2F9-362C6A832273}" destId="{D75C16B1-190F-4533-8D8B-5B05D2EACD05}" srcOrd="2" destOrd="0" presId="urn:microsoft.com/office/officeart/2005/8/layout/pList2"/>
    <dgm:cxn modelId="{3EC54AB1-AB0C-4AAF-95C7-60743F187D42}" type="presParOf" srcId="{E332DAA9-E40B-4BB1-B9AA-B77851856CA8}" destId="{6416E365-B8AD-4464-AB25-D62FA92069A5}" srcOrd="3" destOrd="0" presId="urn:microsoft.com/office/officeart/2005/8/layout/pList2"/>
    <dgm:cxn modelId="{9E4D7256-E432-44A7-B3C3-0222EF8401AC}" type="presParOf" srcId="{E332DAA9-E40B-4BB1-B9AA-B77851856CA8}" destId="{DCB32501-50F7-428B-8087-EB898C551FE5}" srcOrd="4" destOrd="0" presId="urn:microsoft.com/office/officeart/2005/8/layout/pList2"/>
    <dgm:cxn modelId="{28945DCC-9C7F-490E-AA27-17DB3B43BE5E}" type="presParOf" srcId="{DCB32501-50F7-428B-8087-EB898C551FE5}" destId="{F7BA1A06-E388-4441-B1A4-309A5DF1A06E}" srcOrd="0" destOrd="0" presId="urn:microsoft.com/office/officeart/2005/8/layout/pList2"/>
    <dgm:cxn modelId="{92F9DB9E-2193-4EC3-A653-4DCA6DDE5B05}" type="presParOf" srcId="{DCB32501-50F7-428B-8087-EB898C551FE5}" destId="{6853DF94-12E5-4DD9-93CE-F6E12DEDBA72}" srcOrd="1" destOrd="0" presId="urn:microsoft.com/office/officeart/2005/8/layout/pList2"/>
    <dgm:cxn modelId="{A7C04F01-73BF-4B6C-ADA9-2FBD77C77B8C}" type="presParOf" srcId="{DCB32501-50F7-428B-8087-EB898C551FE5}" destId="{0096749A-6923-4FBE-96F5-0DD59B05F957}" srcOrd="2" destOrd="0" presId="urn:microsoft.com/office/officeart/2005/8/layout/pList2"/>
    <dgm:cxn modelId="{28C1274E-1729-4821-9DAC-F76636966ACC}" type="presParOf" srcId="{E332DAA9-E40B-4BB1-B9AA-B77851856CA8}" destId="{3905F30B-F158-4E13-91C3-67922C303512}" srcOrd="5" destOrd="0" presId="urn:microsoft.com/office/officeart/2005/8/layout/pList2"/>
    <dgm:cxn modelId="{91E9A66F-6CCB-4796-B5BC-04B76E66BACD}" type="presParOf" srcId="{E332DAA9-E40B-4BB1-B9AA-B77851856CA8}" destId="{B95B6EAC-0788-4505-8B79-259725505A96}" srcOrd="6" destOrd="0" presId="urn:microsoft.com/office/officeart/2005/8/layout/pList2"/>
    <dgm:cxn modelId="{B030A295-015D-4ADA-A6C0-39441D31FEED}" type="presParOf" srcId="{B95B6EAC-0788-4505-8B79-259725505A96}" destId="{BA1FE5CA-8337-431B-A253-4036BC2799D3}" srcOrd="0" destOrd="0" presId="urn:microsoft.com/office/officeart/2005/8/layout/pList2"/>
    <dgm:cxn modelId="{AF4B77D2-ED38-4690-BC48-F035D4AD0F16}" type="presParOf" srcId="{B95B6EAC-0788-4505-8B79-259725505A96}" destId="{0B18E6EC-12C5-4294-BC4A-3853ABD8C952}" srcOrd="1" destOrd="0" presId="urn:microsoft.com/office/officeart/2005/8/layout/pList2"/>
    <dgm:cxn modelId="{CAE1E8B6-9903-4E84-AFD8-E881B7FA1DED}" type="presParOf" srcId="{B95B6EAC-0788-4505-8B79-259725505A96}" destId="{73B25DEC-3A0E-42B6-956B-4554FC786CF6}" srcOrd="2" destOrd="0" presId="urn:microsoft.com/office/officeart/2005/8/layout/pList2"/>
    <dgm:cxn modelId="{DA8BF7FC-4B7E-4BC1-A9B3-9ABA1EA08016}" type="presParOf" srcId="{E332DAA9-E40B-4BB1-B9AA-B77851856CA8}" destId="{B9564E5C-2639-4A33-AA71-25C9CBB3371B}" srcOrd="7" destOrd="0" presId="urn:microsoft.com/office/officeart/2005/8/layout/pList2"/>
    <dgm:cxn modelId="{4BE9BEC7-87A2-4499-B9C3-A986D941ACF9}" type="presParOf" srcId="{E332DAA9-E40B-4BB1-B9AA-B77851856CA8}" destId="{C2A46181-CD1E-4542-9656-7123BBECC6D1}" srcOrd="8" destOrd="0" presId="urn:microsoft.com/office/officeart/2005/8/layout/pList2"/>
    <dgm:cxn modelId="{A49A53AA-3F94-4592-B315-AA18265859DD}" type="presParOf" srcId="{C2A46181-CD1E-4542-9656-7123BBECC6D1}" destId="{721317CE-DDA3-4B34-A160-03AEBBC230C7}" srcOrd="0" destOrd="0" presId="urn:microsoft.com/office/officeart/2005/8/layout/pList2"/>
    <dgm:cxn modelId="{23684925-C516-4C45-94F1-891B8B5EE18C}" type="presParOf" srcId="{C2A46181-CD1E-4542-9656-7123BBECC6D1}" destId="{93D49E08-D6A5-4033-992B-AB63D41F2B1A}" srcOrd="1" destOrd="0" presId="urn:microsoft.com/office/officeart/2005/8/layout/pList2"/>
    <dgm:cxn modelId="{A30FF943-8BE3-4023-B325-E7CA602451CF}" type="presParOf" srcId="{C2A46181-CD1E-4542-9656-7123BBECC6D1}" destId="{B0ACA383-9927-4147-9AB0-4F8CA81E009A}" srcOrd="2" destOrd="0" presId="urn:microsoft.com/office/officeart/2005/8/layout/pList2"/>
    <dgm:cxn modelId="{88225D24-5D50-4636-8FC1-B6CC385907C2}" type="presParOf" srcId="{E332DAA9-E40B-4BB1-B9AA-B77851856CA8}" destId="{CDF7C7B7-C3D8-461C-AE79-B585249467B2}" srcOrd="9" destOrd="0" presId="urn:microsoft.com/office/officeart/2005/8/layout/pList2"/>
    <dgm:cxn modelId="{684ED8D4-A913-40FD-968A-ECEAB697EBB9}" type="presParOf" srcId="{E332DAA9-E40B-4BB1-B9AA-B77851856CA8}" destId="{ED73F39B-F0A8-4AF2-A325-7D5D18CAEF9A}" srcOrd="10" destOrd="0" presId="urn:microsoft.com/office/officeart/2005/8/layout/pList2"/>
    <dgm:cxn modelId="{3144379F-7179-4983-8D3B-F7C4080BC849}" type="presParOf" srcId="{ED73F39B-F0A8-4AF2-A325-7D5D18CAEF9A}" destId="{0F64A655-9486-4F1E-8728-473A65F5A180}" srcOrd="0" destOrd="0" presId="urn:microsoft.com/office/officeart/2005/8/layout/pList2"/>
    <dgm:cxn modelId="{5C027C0B-89CB-422B-8B6C-A0986BB6DD46}" type="presParOf" srcId="{ED73F39B-F0A8-4AF2-A325-7D5D18CAEF9A}" destId="{33A1703B-E8A5-4E9B-85FD-6AB061D2E279}" srcOrd="1" destOrd="0" presId="urn:microsoft.com/office/officeart/2005/8/layout/pList2"/>
    <dgm:cxn modelId="{1E03F42B-5C50-416B-A753-D7E326B07B33}" type="presParOf" srcId="{ED73F39B-F0A8-4AF2-A325-7D5D18CAEF9A}" destId="{5BC0CA72-7303-46F4-9C52-EF5170DD0C24}" srcOrd="2" destOrd="0" presId="urn:microsoft.com/office/officeart/2005/8/layout/pList2"/>
    <dgm:cxn modelId="{609D42FD-8798-4CF7-B88C-1CB178C71EC2}" type="presParOf" srcId="{E332DAA9-E40B-4BB1-B9AA-B77851856CA8}" destId="{402E406E-ECF9-4761-BDE0-7C415ACFB273}" srcOrd="11" destOrd="0" presId="urn:microsoft.com/office/officeart/2005/8/layout/pList2"/>
    <dgm:cxn modelId="{5CAA467F-E29F-4966-BC14-CC34441FDCE6}" type="presParOf" srcId="{E332DAA9-E40B-4BB1-B9AA-B77851856CA8}" destId="{A3C9B473-E22C-4EE3-8B5C-4FDBF08BCCFF}" srcOrd="12" destOrd="0" presId="urn:microsoft.com/office/officeart/2005/8/layout/pList2"/>
    <dgm:cxn modelId="{087F53AF-8954-4944-9C96-226C07B80C16}" type="presParOf" srcId="{A3C9B473-E22C-4EE3-8B5C-4FDBF08BCCFF}" destId="{5C690119-B49E-45BF-9F8D-F4D8DC318FB2}" srcOrd="0" destOrd="0" presId="urn:microsoft.com/office/officeart/2005/8/layout/pList2"/>
    <dgm:cxn modelId="{E590AE78-14C7-4368-91A6-8FA288BF9DBE}" type="presParOf" srcId="{A3C9B473-E22C-4EE3-8B5C-4FDBF08BCCFF}" destId="{52F1688A-FE30-45DD-8960-691E669B1540}" srcOrd="1" destOrd="0" presId="urn:microsoft.com/office/officeart/2005/8/layout/pList2"/>
    <dgm:cxn modelId="{59F62F24-C156-4245-86B3-A488D20F3B23}" type="presParOf" srcId="{A3C9B473-E22C-4EE3-8B5C-4FDBF08BCCFF}" destId="{E2195BE7-54DA-4672-A4FA-C12288565E9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0BB8A5-3CA1-4923-A05D-AC83CE93AB5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4FE83FF6-9E01-4DA7-9C8A-41E73026CE38}">
      <dgm:prSet phldrT="[Text]" custT="1"/>
      <dgm:spPr>
        <a:solidFill>
          <a:srgbClr val="003570"/>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Infrastructure/</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Networking</a:t>
          </a:r>
        </a:p>
      </dgm:t>
    </dgm:pt>
    <dgm:pt modelId="{B715D3E7-595D-43DB-BF8C-D1AF34BA42AD}" type="parTrans" cxnId="{F6C97E2D-58DE-48EB-8D7A-640ADEEB96AB}">
      <dgm:prSet/>
      <dgm:spPr/>
      <dgm:t>
        <a:bodyPr/>
        <a:lstStyle/>
        <a:p>
          <a:endParaRPr lang="en-US"/>
        </a:p>
      </dgm:t>
    </dgm:pt>
    <dgm:pt modelId="{06BF3F84-95B3-4211-8FDF-D495B999DCE3}" type="sibTrans" cxnId="{F6C97E2D-58DE-48EB-8D7A-640ADEEB96AB}">
      <dgm:prSet/>
      <dgm:spPr/>
      <dgm:t>
        <a:bodyPr/>
        <a:lstStyle/>
        <a:p>
          <a:endParaRPr lang="en-US"/>
        </a:p>
      </dgm:t>
    </dgm:pt>
    <dgm:pt modelId="{4F136AD2-3E66-47F4-9CD4-852C854A1387}">
      <dgm:prSet phldrT="[Text]" custT="1"/>
      <dgm:spPr>
        <a:solidFill>
          <a:srgbClr val="00499A"/>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a:t>
          </a:r>
        </a:p>
      </dgm:t>
    </dgm:pt>
    <dgm:pt modelId="{EE70F41D-7DE0-4B62-9412-7A0940C0D345}" type="parTrans" cxnId="{A2E1ECA3-67A4-4827-992E-47411242F2D9}">
      <dgm:prSet/>
      <dgm:spPr/>
      <dgm:t>
        <a:bodyPr/>
        <a:lstStyle/>
        <a:p>
          <a:endParaRPr lang="en-US"/>
        </a:p>
      </dgm:t>
    </dgm:pt>
    <dgm:pt modelId="{AA58EA53-C6CD-4045-87AD-FA4E152DDA6C}" type="sibTrans" cxnId="{A2E1ECA3-67A4-4827-992E-47411242F2D9}">
      <dgm:prSet/>
      <dgm:spPr/>
      <dgm:t>
        <a:bodyPr/>
        <a:lstStyle/>
        <a:p>
          <a:endParaRPr lang="en-US"/>
        </a:p>
      </dgm:t>
    </dgm:pt>
    <dgm:pt modelId="{6916E366-FD3E-474A-A7E6-FF2BA7A4B6C6}">
      <dgm:prSet phldrT="[Text]" custT="1"/>
      <dgm:spPr>
        <a:solidFill>
          <a:srgbClr val="003570"/>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Intelligence</a:t>
          </a:r>
        </a:p>
      </dgm:t>
    </dgm:pt>
    <dgm:pt modelId="{31A94552-140D-4A4B-9BEB-4E27455309EF}" type="parTrans" cxnId="{FF5E82F9-5847-46DF-B099-B0A7EA0A6FE0}">
      <dgm:prSet/>
      <dgm:spPr/>
      <dgm:t>
        <a:bodyPr/>
        <a:lstStyle/>
        <a:p>
          <a:endParaRPr lang="en-US"/>
        </a:p>
      </dgm:t>
    </dgm:pt>
    <dgm:pt modelId="{1821F3AB-8F77-4734-83C4-40CE012E893E}" type="sibTrans" cxnId="{FF5E82F9-5847-46DF-B099-B0A7EA0A6FE0}">
      <dgm:prSet/>
      <dgm:spPr/>
      <dgm:t>
        <a:bodyPr/>
        <a:lstStyle/>
        <a:p>
          <a:endParaRPr lang="en-US"/>
        </a:p>
      </dgm:t>
    </dgm:pt>
    <dgm:pt modelId="{9342DFF1-B43A-470F-9327-0A12DF0DDCD5}">
      <dgm:prSet phldrT="[Text]" custT="1"/>
      <dgm:spPr>
        <a:solidFill>
          <a:srgbClr val="003570"/>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Managed</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Services</a:t>
          </a:r>
        </a:p>
      </dgm:t>
    </dgm:pt>
    <dgm:pt modelId="{718BFEF9-CD9B-4189-B6DE-5EE3D3E214AC}" type="parTrans" cxnId="{9D987192-214A-4A1E-A6F4-55EDF6EDACAD}">
      <dgm:prSet/>
      <dgm:spPr/>
      <dgm:t>
        <a:bodyPr/>
        <a:lstStyle/>
        <a:p>
          <a:endParaRPr lang="en-AU"/>
        </a:p>
      </dgm:t>
    </dgm:pt>
    <dgm:pt modelId="{93EE3CEA-5DB7-43E0-92D3-C36C61E79421}" type="sibTrans" cxnId="{9D987192-214A-4A1E-A6F4-55EDF6EDACAD}">
      <dgm:prSet/>
      <dgm:spPr/>
      <dgm:t>
        <a:bodyPr/>
        <a:lstStyle/>
        <a:p>
          <a:endParaRPr lang="en-AU"/>
        </a:p>
      </dgm:t>
    </dgm:pt>
    <dgm:pt modelId="{F916EC93-2948-4ECE-815F-B5A10F1B4414}" type="pres">
      <dgm:prSet presAssocID="{820BB8A5-3CA1-4923-A05D-AC83CE93AB5F}" presName="Name0" presStyleCnt="0">
        <dgm:presLayoutVars>
          <dgm:dir/>
          <dgm:resizeHandles val="exact"/>
        </dgm:presLayoutVars>
      </dgm:prSet>
      <dgm:spPr/>
    </dgm:pt>
    <dgm:pt modelId="{11C607DF-22E8-4A55-9141-FE8FFFE90C12}" type="pres">
      <dgm:prSet presAssocID="{4FE83FF6-9E01-4DA7-9C8A-41E73026CE38}" presName="compNode" presStyleCnt="0"/>
      <dgm:spPr/>
    </dgm:pt>
    <dgm:pt modelId="{F760737C-9EFF-431B-ABA9-E4A07A97A3F2}" type="pres">
      <dgm:prSet presAssocID="{4FE83FF6-9E01-4DA7-9C8A-41E73026CE38}" presName="pictRect" presStyleLbl="node1" presStyleIdx="0" presStyleCnt="4"/>
      <dgm:spPr>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D17BD558-B647-42C7-A09B-A3730A10C408}" type="pres">
      <dgm:prSet presAssocID="{4FE83FF6-9E01-4DA7-9C8A-41E73026CE38}" presName="textRect" presStyleLbl="revTx" presStyleIdx="0" presStyleCnt="4" custScaleY="72748" custLinFactNeighborY="-14724">
        <dgm:presLayoutVars>
          <dgm:bulletEnabled val="1"/>
        </dgm:presLayoutVars>
      </dgm:prSet>
      <dgm:spPr/>
    </dgm:pt>
    <dgm:pt modelId="{D907CC77-1566-43FB-B6A8-053E75498470}" type="pres">
      <dgm:prSet presAssocID="{06BF3F84-95B3-4211-8FDF-D495B999DCE3}" presName="sibTrans" presStyleLbl="sibTrans2D1" presStyleIdx="0" presStyleCnt="0"/>
      <dgm:spPr/>
    </dgm:pt>
    <dgm:pt modelId="{1AE15E76-CD54-48A4-918A-19BF16557705}" type="pres">
      <dgm:prSet presAssocID="{6916E366-FD3E-474A-A7E6-FF2BA7A4B6C6}" presName="compNode" presStyleCnt="0"/>
      <dgm:spPr/>
    </dgm:pt>
    <dgm:pt modelId="{4E5F3BC0-DAD9-4F16-ACFE-F07170596CD0}" type="pres">
      <dgm:prSet presAssocID="{6916E366-FD3E-474A-A7E6-FF2BA7A4B6C6}" presName="pictRect" presStyleLbl="node1" presStyleIdx="1" presStyleCnt="4"/>
      <dgm:spPr>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FEF7E7C1-8256-4E9B-A6B4-41CE7E59C07A}" type="pres">
      <dgm:prSet presAssocID="{6916E366-FD3E-474A-A7E6-FF2BA7A4B6C6}" presName="textRect" presStyleLbl="revTx" presStyleIdx="1" presStyleCnt="4" custScaleY="72748" custLinFactNeighborY="-14724">
        <dgm:presLayoutVars>
          <dgm:bulletEnabled val="1"/>
        </dgm:presLayoutVars>
      </dgm:prSet>
      <dgm:spPr/>
    </dgm:pt>
    <dgm:pt modelId="{1D3927CD-4CA8-43B0-B901-EA2F80B67765}" type="pres">
      <dgm:prSet presAssocID="{1821F3AB-8F77-4734-83C4-40CE012E893E}" presName="sibTrans" presStyleLbl="sibTrans2D1" presStyleIdx="0" presStyleCnt="0"/>
      <dgm:spPr/>
    </dgm:pt>
    <dgm:pt modelId="{57B222C2-28ED-4D04-86D3-7F1B950A367F}" type="pres">
      <dgm:prSet presAssocID="{4F136AD2-3E66-47F4-9CD4-852C854A1387}" presName="compNode" presStyleCnt="0"/>
      <dgm:spPr/>
    </dgm:pt>
    <dgm:pt modelId="{23E16F9D-BAB6-4E00-BEA8-93D81C7284D8}" type="pres">
      <dgm:prSet presAssocID="{4F136AD2-3E66-47F4-9CD4-852C854A1387}" presName="pictRect" presStyleLbl="node1" presStyleIdx="2" presStyleCnt="4" custFlipHor="1"/>
      <dgm:spPr>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13ED2AC7-E17E-48A0-BE9B-72B552D0EE81}" type="pres">
      <dgm:prSet presAssocID="{4F136AD2-3E66-47F4-9CD4-852C854A1387}" presName="textRect" presStyleLbl="revTx" presStyleIdx="2" presStyleCnt="4" custScaleY="72748" custLinFactNeighborY="-14724">
        <dgm:presLayoutVars>
          <dgm:bulletEnabled val="1"/>
        </dgm:presLayoutVars>
      </dgm:prSet>
      <dgm:spPr/>
    </dgm:pt>
    <dgm:pt modelId="{33024287-B326-4C3A-BA2E-770D42424577}" type="pres">
      <dgm:prSet presAssocID="{AA58EA53-C6CD-4045-87AD-FA4E152DDA6C}" presName="sibTrans" presStyleLbl="sibTrans2D1" presStyleIdx="0" presStyleCnt="0"/>
      <dgm:spPr/>
    </dgm:pt>
    <dgm:pt modelId="{0380FDAC-5137-470D-AA1A-E5F09D44FEFF}" type="pres">
      <dgm:prSet presAssocID="{9342DFF1-B43A-470F-9327-0A12DF0DDCD5}" presName="compNode" presStyleCnt="0"/>
      <dgm:spPr/>
    </dgm:pt>
    <dgm:pt modelId="{46CB9DCE-F7D5-4D27-9E53-E180A355A9C0}" type="pres">
      <dgm:prSet presAssocID="{9342DFF1-B43A-470F-9327-0A12DF0DDCD5}" presName="pictRect" presStyleLbl="node1" presStyleIdx="3" presStyleCnt="4"/>
      <dgm:spPr>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1FDFB8DD-C44A-4335-88EB-9D9E7184660E}" type="pres">
      <dgm:prSet presAssocID="{9342DFF1-B43A-470F-9327-0A12DF0DDCD5}" presName="textRect" presStyleLbl="revTx" presStyleIdx="3" presStyleCnt="4" custScaleY="72748" custLinFactNeighborY="-14724">
        <dgm:presLayoutVars>
          <dgm:bulletEnabled val="1"/>
        </dgm:presLayoutVars>
      </dgm:prSet>
      <dgm:spPr/>
    </dgm:pt>
  </dgm:ptLst>
  <dgm:cxnLst>
    <dgm:cxn modelId="{7E350518-E3DA-455D-BF05-06D35CFF7EC7}" type="presOf" srcId="{AA58EA53-C6CD-4045-87AD-FA4E152DDA6C}" destId="{33024287-B326-4C3A-BA2E-770D42424577}" srcOrd="0" destOrd="0" presId="urn:microsoft.com/office/officeart/2005/8/layout/pList1"/>
    <dgm:cxn modelId="{451F921D-05D8-4B3F-9DDD-42E2191EF956}" type="presOf" srcId="{9342DFF1-B43A-470F-9327-0A12DF0DDCD5}" destId="{1FDFB8DD-C44A-4335-88EB-9D9E7184660E}" srcOrd="0" destOrd="0" presId="urn:microsoft.com/office/officeart/2005/8/layout/pList1"/>
    <dgm:cxn modelId="{D621791F-FAEC-4907-8C24-356FF5640B98}" type="presOf" srcId="{4FE83FF6-9E01-4DA7-9C8A-41E73026CE38}" destId="{D17BD558-B647-42C7-A09B-A3730A10C408}" srcOrd="0" destOrd="0" presId="urn:microsoft.com/office/officeart/2005/8/layout/pList1"/>
    <dgm:cxn modelId="{F6C97E2D-58DE-48EB-8D7A-640ADEEB96AB}" srcId="{820BB8A5-3CA1-4923-A05D-AC83CE93AB5F}" destId="{4FE83FF6-9E01-4DA7-9C8A-41E73026CE38}" srcOrd="0" destOrd="0" parTransId="{B715D3E7-595D-43DB-BF8C-D1AF34BA42AD}" sibTransId="{06BF3F84-95B3-4211-8FDF-D495B999DCE3}"/>
    <dgm:cxn modelId="{2504A230-3BD2-4EC2-A537-AE6C7529E334}" type="presOf" srcId="{820BB8A5-3CA1-4923-A05D-AC83CE93AB5F}" destId="{F916EC93-2948-4ECE-815F-B5A10F1B4414}" srcOrd="0" destOrd="0" presId="urn:microsoft.com/office/officeart/2005/8/layout/pList1"/>
    <dgm:cxn modelId="{87504D67-5F2E-41E6-BF72-D8EA43D1B41D}" type="presOf" srcId="{6916E366-FD3E-474A-A7E6-FF2BA7A4B6C6}" destId="{FEF7E7C1-8256-4E9B-A6B4-41CE7E59C07A}" srcOrd="0" destOrd="0" presId="urn:microsoft.com/office/officeart/2005/8/layout/pList1"/>
    <dgm:cxn modelId="{3C867B6D-1D55-4948-B5CF-3ACB3801C7CE}" type="presOf" srcId="{4F136AD2-3E66-47F4-9CD4-852C854A1387}" destId="{13ED2AC7-E17E-48A0-BE9B-72B552D0EE81}" srcOrd="0" destOrd="0" presId="urn:microsoft.com/office/officeart/2005/8/layout/pList1"/>
    <dgm:cxn modelId="{9D987192-214A-4A1E-A6F4-55EDF6EDACAD}" srcId="{820BB8A5-3CA1-4923-A05D-AC83CE93AB5F}" destId="{9342DFF1-B43A-470F-9327-0A12DF0DDCD5}" srcOrd="3" destOrd="0" parTransId="{718BFEF9-CD9B-4189-B6DE-5EE3D3E214AC}" sibTransId="{93EE3CEA-5DB7-43E0-92D3-C36C61E79421}"/>
    <dgm:cxn modelId="{A2E1ECA3-67A4-4827-992E-47411242F2D9}" srcId="{820BB8A5-3CA1-4923-A05D-AC83CE93AB5F}" destId="{4F136AD2-3E66-47F4-9CD4-852C854A1387}" srcOrd="2" destOrd="0" parTransId="{EE70F41D-7DE0-4B62-9412-7A0940C0D345}" sibTransId="{AA58EA53-C6CD-4045-87AD-FA4E152DDA6C}"/>
    <dgm:cxn modelId="{0EB328CB-6A20-4814-8722-2BF8F24EE977}" type="presOf" srcId="{1821F3AB-8F77-4734-83C4-40CE012E893E}" destId="{1D3927CD-4CA8-43B0-B901-EA2F80B67765}" srcOrd="0" destOrd="0" presId="urn:microsoft.com/office/officeart/2005/8/layout/pList1"/>
    <dgm:cxn modelId="{FF5E82F9-5847-46DF-B099-B0A7EA0A6FE0}" srcId="{820BB8A5-3CA1-4923-A05D-AC83CE93AB5F}" destId="{6916E366-FD3E-474A-A7E6-FF2BA7A4B6C6}" srcOrd="1" destOrd="0" parTransId="{31A94552-140D-4A4B-9BEB-4E27455309EF}" sibTransId="{1821F3AB-8F77-4734-83C4-40CE012E893E}"/>
    <dgm:cxn modelId="{1F98A6F9-7349-4915-B2DC-40E641DCC6D0}" type="presOf" srcId="{06BF3F84-95B3-4211-8FDF-D495B999DCE3}" destId="{D907CC77-1566-43FB-B6A8-053E75498470}" srcOrd="0" destOrd="0" presId="urn:microsoft.com/office/officeart/2005/8/layout/pList1"/>
    <dgm:cxn modelId="{5D67A907-5412-461C-B979-3C0B028978D4}" type="presParOf" srcId="{F916EC93-2948-4ECE-815F-B5A10F1B4414}" destId="{11C607DF-22E8-4A55-9141-FE8FFFE90C12}" srcOrd="0" destOrd="0" presId="urn:microsoft.com/office/officeart/2005/8/layout/pList1"/>
    <dgm:cxn modelId="{02C57DDE-3DF8-4BF8-BA0B-FFAEABC533DC}" type="presParOf" srcId="{11C607DF-22E8-4A55-9141-FE8FFFE90C12}" destId="{F760737C-9EFF-431B-ABA9-E4A07A97A3F2}" srcOrd="0" destOrd="0" presId="urn:microsoft.com/office/officeart/2005/8/layout/pList1"/>
    <dgm:cxn modelId="{F488F4ED-2D99-4320-A20B-5AD0D2ED0234}" type="presParOf" srcId="{11C607DF-22E8-4A55-9141-FE8FFFE90C12}" destId="{D17BD558-B647-42C7-A09B-A3730A10C408}" srcOrd="1" destOrd="0" presId="urn:microsoft.com/office/officeart/2005/8/layout/pList1"/>
    <dgm:cxn modelId="{384C14EB-94B5-4CA9-A3B6-F80AA7E5C6E8}" type="presParOf" srcId="{F916EC93-2948-4ECE-815F-B5A10F1B4414}" destId="{D907CC77-1566-43FB-B6A8-053E75498470}" srcOrd="1" destOrd="0" presId="urn:microsoft.com/office/officeart/2005/8/layout/pList1"/>
    <dgm:cxn modelId="{D35859C6-521C-4399-91DA-15E77EBE56B2}" type="presParOf" srcId="{F916EC93-2948-4ECE-815F-B5A10F1B4414}" destId="{1AE15E76-CD54-48A4-918A-19BF16557705}" srcOrd="2" destOrd="0" presId="urn:microsoft.com/office/officeart/2005/8/layout/pList1"/>
    <dgm:cxn modelId="{62C0E90C-34AA-458B-AACE-A2844FC22E08}" type="presParOf" srcId="{1AE15E76-CD54-48A4-918A-19BF16557705}" destId="{4E5F3BC0-DAD9-4F16-ACFE-F07170596CD0}" srcOrd="0" destOrd="0" presId="urn:microsoft.com/office/officeart/2005/8/layout/pList1"/>
    <dgm:cxn modelId="{7A04888D-50CA-496C-B367-468C7EC95905}" type="presParOf" srcId="{1AE15E76-CD54-48A4-918A-19BF16557705}" destId="{FEF7E7C1-8256-4E9B-A6B4-41CE7E59C07A}" srcOrd="1" destOrd="0" presId="urn:microsoft.com/office/officeart/2005/8/layout/pList1"/>
    <dgm:cxn modelId="{75BAD4F6-0F3F-483D-938D-0B2ECE39060F}" type="presParOf" srcId="{F916EC93-2948-4ECE-815F-B5A10F1B4414}" destId="{1D3927CD-4CA8-43B0-B901-EA2F80B67765}" srcOrd="3" destOrd="0" presId="urn:microsoft.com/office/officeart/2005/8/layout/pList1"/>
    <dgm:cxn modelId="{F3D85281-E0EB-4791-BE60-7401B8BCB2CE}" type="presParOf" srcId="{F916EC93-2948-4ECE-815F-B5A10F1B4414}" destId="{57B222C2-28ED-4D04-86D3-7F1B950A367F}" srcOrd="4" destOrd="0" presId="urn:microsoft.com/office/officeart/2005/8/layout/pList1"/>
    <dgm:cxn modelId="{7ED84D14-BAD4-4216-A5E9-D6B634CD8000}" type="presParOf" srcId="{57B222C2-28ED-4D04-86D3-7F1B950A367F}" destId="{23E16F9D-BAB6-4E00-BEA8-93D81C7284D8}" srcOrd="0" destOrd="0" presId="urn:microsoft.com/office/officeart/2005/8/layout/pList1"/>
    <dgm:cxn modelId="{4352D83C-E978-4E37-AE0D-9BCB92CE58A7}" type="presParOf" srcId="{57B222C2-28ED-4D04-86D3-7F1B950A367F}" destId="{13ED2AC7-E17E-48A0-BE9B-72B552D0EE81}" srcOrd="1" destOrd="0" presId="urn:microsoft.com/office/officeart/2005/8/layout/pList1"/>
    <dgm:cxn modelId="{A399656F-9869-4EE9-A9E0-F34E8A5800CD}" type="presParOf" srcId="{F916EC93-2948-4ECE-815F-B5A10F1B4414}" destId="{33024287-B326-4C3A-BA2E-770D42424577}" srcOrd="5" destOrd="0" presId="urn:microsoft.com/office/officeart/2005/8/layout/pList1"/>
    <dgm:cxn modelId="{92620F75-83E9-4735-95CF-B38DFDDD96DF}" type="presParOf" srcId="{F916EC93-2948-4ECE-815F-B5A10F1B4414}" destId="{0380FDAC-5137-470D-AA1A-E5F09D44FEFF}" srcOrd="6" destOrd="0" presId="urn:microsoft.com/office/officeart/2005/8/layout/pList1"/>
    <dgm:cxn modelId="{B84EE30C-8FB6-4AC5-87CC-9F1382DB319E}" type="presParOf" srcId="{0380FDAC-5137-470D-AA1A-E5F09D44FEFF}" destId="{46CB9DCE-F7D5-4D27-9E53-E180A355A9C0}" srcOrd="0" destOrd="0" presId="urn:microsoft.com/office/officeart/2005/8/layout/pList1"/>
    <dgm:cxn modelId="{A2379365-1937-41AD-8540-CEF6460CA21B}" type="presParOf" srcId="{0380FDAC-5137-470D-AA1A-E5F09D44FEFF}" destId="{1FDFB8DD-C44A-4335-88EB-9D9E7184660E}" srcOrd="1" destOrd="0" presId="urn:microsoft.com/office/officeart/2005/8/layout/p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0BB8A5-3CA1-4923-A05D-AC83CE93AB5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4FE83FF6-9E01-4DA7-9C8A-41E73026CE38}">
      <dgm:prSet phldrT="[Text]" custT="1"/>
      <dgm:spPr>
        <a:solidFill>
          <a:srgbClr val="003570"/>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Infrastructure/</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Networking</a:t>
          </a:r>
        </a:p>
      </dgm:t>
    </dgm:pt>
    <dgm:pt modelId="{B715D3E7-595D-43DB-BF8C-D1AF34BA42AD}" type="parTrans" cxnId="{F6C97E2D-58DE-48EB-8D7A-640ADEEB96AB}">
      <dgm:prSet/>
      <dgm:spPr/>
      <dgm:t>
        <a:bodyPr/>
        <a:lstStyle/>
        <a:p>
          <a:endParaRPr lang="en-US"/>
        </a:p>
      </dgm:t>
    </dgm:pt>
    <dgm:pt modelId="{06BF3F84-95B3-4211-8FDF-D495B999DCE3}" type="sibTrans" cxnId="{F6C97E2D-58DE-48EB-8D7A-640ADEEB96AB}">
      <dgm:prSet/>
      <dgm:spPr/>
      <dgm:t>
        <a:bodyPr/>
        <a:lstStyle/>
        <a:p>
          <a:endParaRPr lang="en-US"/>
        </a:p>
      </dgm:t>
    </dgm:pt>
    <dgm:pt modelId="{4F136AD2-3E66-47F4-9CD4-852C854A1387}">
      <dgm:prSet phldrT="[Text]" custT="1"/>
      <dgm:spPr>
        <a:solidFill>
          <a:srgbClr val="003570"/>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a:t>
          </a:r>
        </a:p>
      </dgm:t>
    </dgm:pt>
    <dgm:pt modelId="{EE70F41D-7DE0-4B62-9412-7A0940C0D345}" type="parTrans" cxnId="{A2E1ECA3-67A4-4827-992E-47411242F2D9}">
      <dgm:prSet/>
      <dgm:spPr/>
      <dgm:t>
        <a:bodyPr/>
        <a:lstStyle/>
        <a:p>
          <a:endParaRPr lang="en-US"/>
        </a:p>
      </dgm:t>
    </dgm:pt>
    <dgm:pt modelId="{AA58EA53-C6CD-4045-87AD-FA4E152DDA6C}" type="sibTrans" cxnId="{A2E1ECA3-67A4-4827-992E-47411242F2D9}">
      <dgm:prSet/>
      <dgm:spPr/>
      <dgm:t>
        <a:bodyPr/>
        <a:lstStyle/>
        <a:p>
          <a:endParaRPr lang="en-US"/>
        </a:p>
      </dgm:t>
    </dgm:pt>
    <dgm:pt modelId="{6916E366-FD3E-474A-A7E6-FF2BA7A4B6C6}">
      <dgm:prSet phldrT="[Text]" custT="1"/>
      <dgm:spPr>
        <a:solidFill>
          <a:srgbClr val="003570"/>
        </a:solidFill>
        <a:ln>
          <a:noFill/>
        </a:ln>
        <a:effectLst>
          <a:outerShdw blurRad="50800" dist="38100" dir="2700000" algn="tl" rotWithShape="0">
            <a:prstClr val="black">
              <a:alpha val="40000"/>
            </a:prst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Intelligence</a:t>
          </a:r>
        </a:p>
      </dgm:t>
    </dgm:pt>
    <dgm:pt modelId="{31A94552-140D-4A4B-9BEB-4E27455309EF}" type="parTrans" cxnId="{FF5E82F9-5847-46DF-B099-B0A7EA0A6FE0}">
      <dgm:prSet/>
      <dgm:spPr/>
      <dgm:t>
        <a:bodyPr/>
        <a:lstStyle/>
        <a:p>
          <a:endParaRPr lang="en-US"/>
        </a:p>
      </dgm:t>
    </dgm:pt>
    <dgm:pt modelId="{1821F3AB-8F77-4734-83C4-40CE012E893E}" type="sibTrans" cxnId="{FF5E82F9-5847-46DF-B099-B0A7EA0A6FE0}">
      <dgm:prSet/>
      <dgm:spPr/>
      <dgm:t>
        <a:bodyPr/>
        <a:lstStyle/>
        <a:p>
          <a:endParaRPr lang="en-US"/>
        </a:p>
      </dgm:t>
    </dgm:pt>
    <dgm:pt modelId="{9342DFF1-B43A-470F-9327-0A12DF0DDCD5}">
      <dgm:prSet phldrT="[Text]" custT="1"/>
      <dgm:spPr>
        <a:solidFill>
          <a:srgbClr val="00428A"/>
        </a:solidFill>
        <a:ln>
          <a:noFill/>
        </a:ln>
        <a:effectLst>
          <a:outerShdw blurRad="50800" dist="38100" dir="2700000" algn="tl" rotWithShape="0">
            <a:srgbClr val="0052AC">
              <a:alpha val="40000"/>
            </a:srgbClr>
          </a:outerShdw>
        </a:effectLst>
      </dgm:spPr>
      <dgm:t>
        <a:bodyPr tIns="36000" anchor="ctr" anchorCtr="1"/>
        <a:lstStyle/>
        <a:p>
          <a:pPr>
            <a:lnSpc>
              <a:spcPts val="1600"/>
            </a:lnSpc>
            <a:spcAft>
              <a:spcPts val="0"/>
            </a:spcAft>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Managed</a:t>
          </a:r>
          <a:b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Services</a:t>
          </a:r>
        </a:p>
      </dgm:t>
    </dgm:pt>
    <dgm:pt modelId="{718BFEF9-CD9B-4189-B6DE-5EE3D3E214AC}" type="parTrans" cxnId="{9D987192-214A-4A1E-A6F4-55EDF6EDACAD}">
      <dgm:prSet/>
      <dgm:spPr/>
      <dgm:t>
        <a:bodyPr/>
        <a:lstStyle/>
        <a:p>
          <a:endParaRPr lang="en-AU"/>
        </a:p>
      </dgm:t>
    </dgm:pt>
    <dgm:pt modelId="{93EE3CEA-5DB7-43E0-92D3-C36C61E79421}" type="sibTrans" cxnId="{9D987192-214A-4A1E-A6F4-55EDF6EDACAD}">
      <dgm:prSet/>
      <dgm:spPr/>
      <dgm:t>
        <a:bodyPr/>
        <a:lstStyle/>
        <a:p>
          <a:endParaRPr lang="en-AU"/>
        </a:p>
      </dgm:t>
    </dgm:pt>
    <dgm:pt modelId="{F916EC93-2948-4ECE-815F-B5A10F1B4414}" type="pres">
      <dgm:prSet presAssocID="{820BB8A5-3CA1-4923-A05D-AC83CE93AB5F}" presName="Name0" presStyleCnt="0">
        <dgm:presLayoutVars>
          <dgm:dir/>
          <dgm:resizeHandles val="exact"/>
        </dgm:presLayoutVars>
      </dgm:prSet>
      <dgm:spPr/>
    </dgm:pt>
    <dgm:pt modelId="{11C607DF-22E8-4A55-9141-FE8FFFE90C12}" type="pres">
      <dgm:prSet presAssocID="{4FE83FF6-9E01-4DA7-9C8A-41E73026CE38}" presName="compNode" presStyleCnt="0"/>
      <dgm:spPr/>
    </dgm:pt>
    <dgm:pt modelId="{F760737C-9EFF-431B-ABA9-E4A07A97A3F2}" type="pres">
      <dgm:prSet presAssocID="{4FE83FF6-9E01-4DA7-9C8A-41E73026CE38}" presName="pictRect" presStyleLbl="node1" presStyleIdx="0" presStyleCnt="4"/>
      <dgm:spPr>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D17BD558-B647-42C7-A09B-A3730A10C408}" type="pres">
      <dgm:prSet presAssocID="{4FE83FF6-9E01-4DA7-9C8A-41E73026CE38}" presName="textRect" presStyleLbl="revTx" presStyleIdx="0" presStyleCnt="4" custScaleY="72748" custLinFactNeighborY="-14724">
        <dgm:presLayoutVars>
          <dgm:bulletEnabled val="1"/>
        </dgm:presLayoutVars>
      </dgm:prSet>
      <dgm:spPr/>
    </dgm:pt>
    <dgm:pt modelId="{D907CC77-1566-43FB-B6A8-053E75498470}" type="pres">
      <dgm:prSet presAssocID="{06BF3F84-95B3-4211-8FDF-D495B999DCE3}" presName="sibTrans" presStyleLbl="sibTrans2D1" presStyleIdx="0" presStyleCnt="0"/>
      <dgm:spPr/>
    </dgm:pt>
    <dgm:pt modelId="{1AE15E76-CD54-48A4-918A-19BF16557705}" type="pres">
      <dgm:prSet presAssocID="{6916E366-FD3E-474A-A7E6-FF2BA7A4B6C6}" presName="compNode" presStyleCnt="0"/>
      <dgm:spPr/>
    </dgm:pt>
    <dgm:pt modelId="{4E5F3BC0-DAD9-4F16-ACFE-F07170596CD0}" type="pres">
      <dgm:prSet presAssocID="{6916E366-FD3E-474A-A7E6-FF2BA7A4B6C6}" presName="pictRect" presStyleLbl="node1" presStyleIdx="1" presStyleCnt="4"/>
      <dgm:spPr>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FEF7E7C1-8256-4E9B-A6B4-41CE7E59C07A}" type="pres">
      <dgm:prSet presAssocID="{6916E366-FD3E-474A-A7E6-FF2BA7A4B6C6}" presName="textRect" presStyleLbl="revTx" presStyleIdx="1" presStyleCnt="4" custScaleY="72748" custLinFactNeighborY="-14724">
        <dgm:presLayoutVars>
          <dgm:bulletEnabled val="1"/>
        </dgm:presLayoutVars>
      </dgm:prSet>
      <dgm:spPr/>
    </dgm:pt>
    <dgm:pt modelId="{1D3927CD-4CA8-43B0-B901-EA2F80B67765}" type="pres">
      <dgm:prSet presAssocID="{1821F3AB-8F77-4734-83C4-40CE012E893E}" presName="sibTrans" presStyleLbl="sibTrans2D1" presStyleIdx="0" presStyleCnt="0"/>
      <dgm:spPr/>
    </dgm:pt>
    <dgm:pt modelId="{57B222C2-28ED-4D04-86D3-7F1B950A367F}" type="pres">
      <dgm:prSet presAssocID="{4F136AD2-3E66-47F4-9CD4-852C854A1387}" presName="compNode" presStyleCnt="0"/>
      <dgm:spPr/>
    </dgm:pt>
    <dgm:pt modelId="{23E16F9D-BAB6-4E00-BEA8-93D81C7284D8}" type="pres">
      <dgm:prSet presAssocID="{4F136AD2-3E66-47F4-9CD4-852C854A1387}" presName="pictRect" presStyleLbl="node1" presStyleIdx="2" presStyleCnt="4"/>
      <dgm:spPr>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13ED2AC7-E17E-48A0-BE9B-72B552D0EE81}" type="pres">
      <dgm:prSet presAssocID="{4F136AD2-3E66-47F4-9CD4-852C854A1387}" presName="textRect" presStyleLbl="revTx" presStyleIdx="2" presStyleCnt="4" custScaleY="72748" custLinFactNeighborY="-14724">
        <dgm:presLayoutVars>
          <dgm:bulletEnabled val="1"/>
        </dgm:presLayoutVars>
      </dgm:prSet>
      <dgm:spPr/>
    </dgm:pt>
    <dgm:pt modelId="{33024287-B326-4C3A-BA2E-770D42424577}" type="pres">
      <dgm:prSet presAssocID="{AA58EA53-C6CD-4045-87AD-FA4E152DDA6C}" presName="sibTrans" presStyleLbl="sibTrans2D1" presStyleIdx="0" presStyleCnt="0"/>
      <dgm:spPr/>
    </dgm:pt>
    <dgm:pt modelId="{0380FDAC-5137-470D-AA1A-E5F09D44FEFF}" type="pres">
      <dgm:prSet presAssocID="{9342DFF1-B43A-470F-9327-0A12DF0DDCD5}" presName="compNode" presStyleCnt="0"/>
      <dgm:spPr/>
    </dgm:pt>
    <dgm:pt modelId="{46CB9DCE-F7D5-4D27-9E53-E180A355A9C0}" type="pres">
      <dgm:prSet presAssocID="{9342DFF1-B43A-470F-9327-0A12DF0DDCD5}" presName="pictRect" presStyleLbl="node1" presStyleIdx="3" presStyleCnt="4"/>
      <dgm:spPr>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dgm:spPr>
    </dgm:pt>
    <dgm:pt modelId="{1FDFB8DD-C44A-4335-88EB-9D9E7184660E}" type="pres">
      <dgm:prSet presAssocID="{9342DFF1-B43A-470F-9327-0A12DF0DDCD5}" presName="textRect" presStyleLbl="revTx" presStyleIdx="3" presStyleCnt="4" custScaleY="72748" custLinFactNeighborY="-14724">
        <dgm:presLayoutVars>
          <dgm:bulletEnabled val="1"/>
        </dgm:presLayoutVars>
      </dgm:prSet>
      <dgm:spPr/>
    </dgm:pt>
  </dgm:ptLst>
  <dgm:cxnLst>
    <dgm:cxn modelId="{7E350518-E3DA-455D-BF05-06D35CFF7EC7}" type="presOf" srcId="{AA58EA53-C6CD-4045-87AD-FA4E152DDA6C}" destId="{33024287-B326-4C3A-BA2E-770D42424577}" srcOrd="0" destOrd="0" presId="urn:microsoft.com/office/officeart/2005/8/layout/pList1"/>
    <dgm:cxn modelId="{451F921D-05D8-4B3F-9DDD-42E2191EF956}" type="presOf" srcId="{9342DFF1-B43A-470F-9327-0A12DF0DDCD5}" destId="{1FDFB8DD-C44A-4335-88EB-9D9E7184660E}" srcOrd="0" destOrd="0" presId="urn:microsoft.com/office/officeart/2005/8/layout/pList1"/>
    <dgm:cxn modelId="{D621791F-FAEC-4907-8C24-356FF5640B98}" type="presOf" srcId="{4FE83FF6-9E01-4DA7-9C8A-41E73026CE38}" destId="{D17BD558-B647-42C7-A09B-A3730A10C408}" srcOrd="0" destOrd="0" presId="urn:microsoft.com/office/officeart/2005/8/layout/pList1"/>
    <dgm:cxn modelId="{F6C97E2D-58DE-48EB-8D7A-640ADEEB96AB}" srcId="{820BB8A5-3CA1-4923-A05D-AC83CE93AB5F}" destId="{4FE83FF6-9E01-4DA7-9C8A-41E73026CE38}" srcOrd="0" destOrd="0" parTransId="{B715D3E7-595D-43DB-BF8C-D1AF34BA42AD}" sibTransId="{06BF3F84-95B3-4211-8FDF-D495B999DCE3}"/>
    <dgm:cxn modelId="{2504A230-3BD2-4EC2-A537-AE6C7529E334}" type="presOf" srcId="{820BB8A5-3CA1-4923-A05D-AC83CE93AB5F}" destId="{F916EC93-2948-4ECE-815F-B5A10F1B4414}" srcOrd="0" destOrd="0" presId="urn:microsoft.com/office/officeart/2005/8/layout/pList1"/>
    <dgm:cxn modelId="{87504D67-5F2E-41E6-BF72-D8EA43D1B41D}" type="presOf" srcId="{6916E366-FD3E-474A-A7E6-FF2BA7A4B6C6}" destId="{FEF7E7C1-8256-4E9B-A6B4-41CE7E59C07A}" srcOrd="0" destOrd="0" presId="urn:microsoft.com/office/officeart/2005/8/layout/pList1"/>
    <dgm:cxn modelId="{3C867B6D-1D55-4948-B5CF-3ACB3801C7CE}" type="presOf" srcId="{4F136AD2-3E66-47F4-9CD4-852C854A1387}" destId="{13ED2AC7-E17E-48A0-BE9B-72B552D0EE81}" srcOrd="0" destOrd="0" presId="urn:microsoft.com/office/officeart/2005/8/layout/pList1"/>
    <dgm:cxn modelId="{9D987192-214A-4A1E-A6F4-55EDF6EDACAD}" srcId="{820BB8A5-3CA1-4923-A05D-AC83CE93AB5F}" destId="{9342DFF1-B43A-470F-9327-0A12DF0DDCD5}" srcOrd="3" destOrd="0" parTransId="{718BFEF9-CD9B-4189-B6DE-5EE3D3E214AC}" sibTransId="{93EE3CEA-5DB7-43E0-92D3-C36C61E79421}"/>
    <dgm:cxn modelId="{A2E1ECA3-67A4-4827-992E-47411242F2D9}" srcId="{820BB8A5-3CA1-4923-A05D-AC83CE93AB5F}" destId="{4F136AD2-3E66-47F4-9CD4-852C854A1387}" srcOrd="2" destOrd="0" parTransId="{EE70F41D-7DE0-4B62-9412-7A0940C0D345}" sibTransId="{AA58EA53-C6CD-4045-87AD-FA4E152DDA6C}"/>
    <dgm:cxn modelId="{0EB328CB-6A20-4814-8722-2BF8F24EE977}" type="presOf" srcId="{1821F3AB-8F77-4734-83C4-40CE012E893E}" destId="{1D3927CD-4CA8-43B0-B901-EA2F80B67765}" srcOrd="0" destOrd="0" presId="urn:microsoft.com/office/officeart/2005/8/layout/pList1"/>
    <dgm:cxn modelId="{FF5E82F9-5847-46DF-B099-B0A7EA0A6FE0}" srcId="{820BB8A5-3CA1-4923-A05D-AC83CE93AB5F}" destId="{6916E366-FD3E-474A-A7E6-FF2BA7A4B6C6}" srcOrd="1" destOrd="0" parTransId="{31A94552-140D-4A4B-9BEB-4E27455309EF}" sibTransId="{1821F3AB-8F77-4734-83C4-40CE012E893E}"/>
    <dgm:cxn modelId="{1F98A6F9-7349-4915-B2DC-40E641DCC6D0}" type="presOf" srcId="{06BF3F84-95B3-4211-8FDF-D495B999DCE3}" destId="{D907CC77-1566-43FB-B6A8-053E75498470}" srcOrd="0" destOrd="0" presId="urn:microsoft.com/office/officeart/2005/8/layout/pList1"/>
    <dgm:cxn modelId="{5D67A907-5412-461C-B979-3C0B028978D4}" type="presParOf" srcId="{F916EC93-2948-4ECE-815F-B5A10F1B4414}" destId="{11C607DF-22E8-4A55-9141-FE8FFFE90C12}" srcOrd="0" destOrd="0" presId="urn:microsoft.com/office/officeart/2005/8/layout/pList1"/>
    <dgm:cxn modelId="{02C57DDE-3DF8-4BF8-BA0B-FFAEABC533DC}" type="presParOf" srcId="{11C607DF-22E8-4A55-9141-FE8FFFE90C12}" destId="{F760737C-9EFF-431B-ABA9-E4A07A97A3F2}" srcOrd="0" destOrd="0" presId="urn:microsoft.com/office/officeart/2005/8/layout/pList1"/>
    <dgm:cxn modelId="{F488F4ED-2D99-4320-A20B-5AD0D2ED0234}" type="presParOf" srcId="{11C607DF-22E8-4A55-9141-FE8FFFE90C12}" destId="{D17BD558-B647-42C7-A09B-A3730A10C408}" srcOrd="1" destOrd="0" presId="urn:microsoft.com/office/officeart/2005/8/layout/pList1"/>
    <dgm:cxn modelId="{384C14EB-94B5-4CA9-A3B6-F80AA7E5C6E8}" type="presParOf" srcId="{F916EC93-2948-4ECE-815F-B5A10F1B4414}" destId="{D907CC77-1566-43FB-B6A8-053E75498470}" srcOrd="1" destOrd="0" presId="urn:microsoft.com/office/officeart/2005/8/layout/pList1"/>
    <dgm:cxn modelId="{D35859C6-521C-4399-91DA-15E77EBE56B2}" type="presParOf" srcId="{F916EC93-2948-4ECE-815F-B5A10F1B4414}" destId="{1AE15E76-CD54-48A4-918A-19BF16557705}" srcOrd="2" destOrd="0" presId="urn:microsoft.com/office/officeart/2005/8/layout/pList1"/>
    <dgm:cxn modelId="{62C0E90C-34AA-458B-AACE-A2844FC22E08}" type="presParOf" srcId="{1AE15E76-CD54-48A4-918A-19BF16557705}" destId="{4E5F3BC0-DAD9-4F16-ACFE-F07170596CD0}" srcOrd="0" destOrd="0" presId="urn:microsoft.com/office/officeart/2005/8/layout/pList1"/>
    <dgm:cxn modelId="{7A04888D-50CA-496C-B367-468C7EC95905}" type="presParOf" srcId="{1AE15E76-CD54-48A4-918A-19BF16557705}" destId="{FEF7E7C1-8256-4E9B-A6B4-41CE7E59C07A}" srcOrd="1" destOrd="0" presId="urn:microsoft.com/office/officeart/2005/8/layout/pList1"/>
    <dgm:cxn modelId="{75BAD4F6-0F3F-483D-938D-0B2ECE39060F}" type="presParOf" srcId="{F916EC93-2948-4ECE-815F-B5A10F1B4414}" destId="{1D3927CD-4CA8-43B0-B901-EA2F80B67765}" srcOrd="3" destOrd="0" presId="urn:microsoft.com/office/officeart/2005/8/layout/pList1"/>
    <dgm:cxn modelId="{F3D85281-E0EB-4791-BE60-7401B8BCB2CE}" type="presParOf" srcId="{F916EC93-2948-4ECE-815F-B5A10F1B4414}" destId="{57B222C2-28ED-4D04-86D3-7F1B950A367F}" srcOrd="4" destOrd="0" presId="urn:microsoft.com/office/officeart/2005/8/layout/pList1"/>
    <dgm:cxn modelId="{7ED84D14-BAD4-4216-A5E9-D6B634CD8000}" type="presParOf" srcId="{57B222C2-28ED-4D04-86D3-7F1B950A367F}" destId="{23E16F9D-BAB6-4E00-BEA8-93D81C7284D8}" srcOrd="0" destOrd="0" presId="urn:microsoft.com/office/officeart/2005/8/layout/pList1"/>
    <dgm:cxn modelId="{4352D83C-E978-4E37-AE0D-9BCB92CE58A7}" type="presParOf" srcId="{57B222C2-28ED-4D04-86D3-7F1B950A367F}" destId="{13ED2AC7-E17E-48A0-BE9B-72B552D0EE81}" srcOrd="1" destOrd="0" presId="urn:microsoft.com/office/officeart/2005/8/layout/pList1"/>
    <dgm:cxn modelId="{A399656F-9869-4EE9-A9E0-F34E8A5800CD}" type="presParOf" srcId="{F916EC93-2948-4ECE-815F-B5A10F1B4414}" destId="{33024287-B326-4C3A-BA2E-770D42424577}" srcOrd="5" destOrd="0" presId="urn:microsoft.com/office/officeart/2005/8/layout/pList1"/>
    <dgm:cxn modelId="{92620F75-83E9-4735-95CF-B38DFDDD96DF}" type="presParOf" srcId="{F916EC93-2948-4ECE-815F-B5A10F1B4414}" destId="{0380FDAC-5137-470D-AA1A-E5F09D44FEFF}" srcOrd="6" destOrd="0" presId="urn:microsoft.com/office/officeart/2005/8/layout/pList1"/>
    <dgm:cxn modelId="{B84EE30C-8FB6-4AC5-87CC-9F1382DB319E}" type="presParOf" srcId="{0380FDAC-5137-470D-AA1A-E5F09D44FEFF}" destId="{46CB9DCE-F7D5-4D27-9E53-E180A355A9C0}" srcOrd="0" destOrd="0" presId="urn:microsoft.com/office/officeart/2005/8/layout/pList1"/>
    <dgm:cxn modelId="{A2379365-1937-41AD-8540-CEF6460CA21B}" type="presParOf" srcId="{0380FDAC-5137-470D-AA1A-E5F09D44FEFF}" destId="{1FDFB8DD-C44A-4335-88EB-9D9E7184660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0737C-9EFF-431B-ABA9-E4A07A97A3F2}">
      <dsp:nvSpPr>
        <dsp:cNvPr id="0" name=""/>
        <dsp:cNvSpPr/>
      </dsp:nvSpPr>
      <dsp:spPr>
        <a:xfrm>
          <a:off x="5553" y="1219087"/>
          <a:ext cx="2642829" cy="182090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17BD558-B647-42C7-A09B-A3730A10C408}">
      <dsp:nvSpPr>
        <dsp:cNvPr id="0" name=""/>
        <dsp:cNvSpPr/>
      </dsp:nvSpPr>
      <dsp:spPr>
        <a:xfrm>
          <a:off x="5553" y="3049716"/>
          <a:ext cx="2642829" cy="713286"/>
        </a:xfrm>
        <a:prstGeom prst="rect">
          <a:avLst/>
        </a:prstGeom>
        <a:solidFill>
          <a:srgbClr val="00499A"/>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Infrastructure/</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Networking</a:t>
          </a:r>
        </a:p>
      </dsp:txBody>
      <dsp:txXfrm>
        <a:off x="5553" y="3049716"/>
        <a:ext cx="2642829" cy="713286"/>
      </dsp:txXfrm>
    </dsp:sp>
    <dsp:sp modelId="{4E5F3BC0-DAD9-4F16-ACFE-F07170596CD0}">
      <dsp:nvSpPr>
        <dsp:cNvPr id="0" name=""/>
        <dsp:cNvSpPr/>
      </dsp:nvSpPr>
      <dsp:spPr>
        <a:xfrm>
          <a:off x="2912776" y="1239572"/>
          <a:ext cx="2642829" cy="182090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FEF7E7C1-8256-4E9B-A6B4-41CE7E59C07A}">
      <dsp:nvSpPr>
        <dsp:cNvPr id="0" name=""/>
        <dsp:cNvSpPr/>
      </dsp:nvSpPr>
      <dsp:spPr>
        <a:xfrm>
          <a:off x="2912776" y="3049716"/>
          <a:ext cx="2642829" cy="713286"/>
        </a:xfrm>
        <a:prstGeom prst="rect">
          <a:avLst/>
        </a:prstGeom>
        <a:solidFill>
          <a:srgbClr val="003570"/>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Intelligence</a:t>
          </a:r>
        </a:p>
      </dsp:txBody>
      <dsp:txXfrm>
        <a:off x="2912776" y="3049716"/>
        <a:ext cx="2642829" cy="713286"/>
      </dsp:txXfrm>
    </dsp:sp>
    <dsp:sp modelId="{23E16F9D-BAB6-4E00-BEA8-93D81C7284D8}">
      <dsp:nvSpPr>
        <dsp:cNvPr id="0" name=""/>
        <dsp:cNvSpPr/>
      </dsp:nvSpPr>
      <dsp:spPr>
        <a:xfrm>
          <a:off x="5819999" y="1239572"/>
          <a:ext cx="2642829" cy="182090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3ED2AC7-E17E-48A0-BE9B-72B552D0EE81}">
      <dsp:nvSpPr>
        <dsp:cNvPr id="0" name=""/>
        <dsp:cNvSpPr/>
      </dsp:nvSpPr>
      <dsp:spPr>
        <a:xfrm>
          <a:off x="5819999" y="3049716"/>
          <a:ext cx="2642829" cy="713286"/>
        </a:xfrm>
        <a:prstGeom prst="rect">
          <a:avLst/>
        </a:prstGeom>
        <a:solidFill>
          <a:srgbClr val="003570"/>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a:t>
          </a:r>
        </a:p>
      </dsp:txBody>
      <dsp:txXfrm>
        <a:off x="5819999" y="3049716"/>
        <a:ext cx="2642829" cy="713286"/>
      </dsp:txXfrm>
    </dsp:sp>
    <dsp:sp modelId="{46CB9DCE-F7D5-4D27-9E53-E180A355A9C0}">
      <dsp:nvSpPr>
        <dsp:cNvPr id="0" name=""/>
        <dsp:cNvSpPr/>
      </dsp:nvSpPr>
      <dsp:spPr>
        <a:xfrm>
          <a:off x="8727223" y="1239572"/>
          <a:ext cx="2642829" cy="182090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FDFB8DD-C44A-4335-88EB-9D9E7184660E}">
      <dsp:nvSpPr>
        <dsp:cNvPr id="0" name=""/>
        <dsp:cNvSpPr/>
      </dsp:nvSpPr>
      <dsp:spPr>
        <a:xfrm>
          <a:off x="8727223" y="3049716"/>
          <a:ext cx="2642829" cy="713286"/>
        </a:xfrm>
        <a:prstGeom prst="rect">
          <a:avLst/>
        </a:prstGeom>
        <a:solidFill>
          <a:srgbClr val="003570"/>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Managed</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Services</a:t>
          </a:r>
        </a:p>
      </dsp:txBody>
      <dsp:txXfrm>
        <a:off x="8727223" y="3049716"/>
        <a:ext cx="2642829" cy="7132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0737C-9EFF-431B-ABA9-E4A07A97A3F2}">
      <dsp:nvSpPr>
        <dsp:cNvPr id="0" name=""/>
        <dsp:cNvSpPr/>
      </dsp:nvSpPr>
      <dsp:spPr>
        <a:xfrm>
          <a:off x="5553" y="1239572"/>
          <a:ext cx="2642829" cy="182090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17BD558-B647-42C7-A09B-A3730A10C408}">
      <dsp:nvSpPr>
        <dsp:cNvPr id="0" name=""/>
        <dsp:cNvSpPr/>
      </dsp:nvSpPr>
      <dsp:spPr>
        <a:xfrm>
          <a:off x="5553" y="3049716"/>
          <a:ext cx="2642829" cy="713286"/>
        </a:xfrm>
        <a:prstGeom prst="rect">
          <a:avLst/>
        </a:prstGeom>
        <a:solidFill>
          <a:srgbClr val="003570"/>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Infrastructure/</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Networking</a:t>
          </a:r>
        </a:p>
      </dsp:txBody>
      <dsp:txXfrm>
        <a:off x="5553" y="3049716"/>
        <a:ext cx="2642829" cy="713286"/>
      </dsp:txXfrm>
    </dsp:sp>
    <dsp:sp modelId="{4E5F3BC0-DAD9-4F16-ACFE-F07170596CD0}">
      <dsp:nvSpPr>
        <dsp:cNvPr id="0" name=""/>
        <dsp:cNvSpPr/>
      </dsp:nvSpPr>
      <dsp:spPr>
        <a:xfrm>
          <a:off x="2912776" y="1239572"/>
          <a:ext cx="2642829" cy="182090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FEF7E7C1-8256-4E9B-A6B4-41CE7E59C07A}">
      <dsp:nvSpPr>
        <dsp:cNvPr id="0" name=""/>
        <dsp:cNvSpPr/>
      </dsp:nvSpPr>
      <dsp:spPr>
        <a:xfrm>
          <a:off x="2912776" y="3049716"/>
          <a:ext cx="2642829" cy="713286"/>
        </a:xfrm>
        <a:prstGeom prst="rect">
          <a:avLst/>
        </a:prstGeom>
        <a:solidFill>
          <a:srgbClr val="00499A"/>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Intelligence</a:t>
          </a:r>
        </a:p>
      </dsp:txBody>
      <dsp:txXfrm>
        <a:off x="2912776" y="3049716"/>
        <a:ext cx="2642829" cy="713286"/>
      </dsp:txXfrm>
    </dsp:sp>
    <dsp:sp modelId="{23E16F9D-BAB6-4E00-BEA8-93D81C7284D8}">
      <dsp:nvSpPr>
        <dsp:cNvPr id="0" name=""/>
        <dsp:cNvSpPr/>
      </dsp:nvSpPr>
      <dsp:spPr>
        <a:xfrm>
          <a:off x="5819999" y="1239572"/>
          <a:ext cx="2642829" cy="182090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3ED2AC7-E17E-48A0-BE9B-72B552D0EE81}">
      <dsp:nvSpPr>
        <dsp:cNvPr id="0" name=""/>
        <dsp:cNvSpPr/>
      </dsp:nvSpPr>
      <dsp:spPr>
        <a:xfrm>
          <a:off x="5819999" y="3049716"/>
          <a:ext cx="2642829" cy="713286"/>
        </a:xfrm>
        <a:prstGeom prst="rect">
          <a:avLst/>
        </a:prstGeom>
        <a:solidFill>
          <a:srgbClr val="003570"/>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a:t>
          </a:r>
        </a:p>
      </dsp:txBody>
      <dsp:txXfrm>
        <a:off x="5819999" y="3049716"/>
        <a:ext cx="2642829" cy="713286"/>
      </dsp:txXfrm>
    </dsp:sp>
    <dsp:sp modelId="{46CB9DCE-F7D5-4D27-9E53-E180A355A9C0}">
      <dsp:nvSpPr>
        <dsp:cNvPr id="0" name=""/>
        <dsp:cNvSpPr/>
      </dsp:nvSpPr>
      <dsp:spPr>
        <a:xfrm>
          <a:off x="8727223" y="1239572"/>
          <a:ext cx="2642829" cy="182090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FDFB8DD-C44A-4335-88EB-9D9E7184660E}">
      <dsp:nvSpPr>
        <dsp:cNvPr id="0" name=""/>
        <dsp:cNvSpPr/>
      </dsp:nvSpPr>
      <dsp:spPr>
        <a:xfrm>
          <a:off x="8727223" y="3049716"/>
          <a:ext cx="2642829" cy="713286"/>
        </a:xfrm>
        <a:prstGeom prst="rect">
          <a:avLst/>
        </a:prstGeom>
        <a:solidFill>
          <a:srgbClr val="003570"/>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Managed</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Services</a:t>
          </a:r>
        </a:p>
      </dsp:txBody>
      <dsp:txXfrm>
        <a:off x="8727223" y="3049716"/>
        <a:ext cx="2642829" cy="7132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4094C-7029-448E-9F93-8CBFCD6788B4}">
      <dsp:nvSpPr>
        <dsp:cNvPr id="0" name=""/>
        <dsp:cNvSpPr/>
      </dsp:nvSpPr>
      <dsp:spPr>
        <a:xfrm>
          <a:off x="0" y="75491"/>
          <a:ext cx="11003217" cy="1417412"/>
        </a:xfrm>
        <a:prstGeom prst="roundRect">
          <a:avLst>
            <a:gd name="adj" fmla="val 10000"/>
          </a:avLst>
        </a:prstGeom>
        <a:no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50B7943-E6A2-4FD9-A21C-64248799815A}">
      <dsp:nvSpPr>
        <dsp:cNvPr id="0" name=""/>
        <dsp:cNvSpPr/>
      </dsp:nvSpPr>
      <dsp:spPr>
        <a:xfrm>
          <a:off x="339187" y="188988"/>
          <a:ext cx="1358531" cy="1039435"/>
        </a:xfrm>
        <a:prstGeom prst="round2Same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C36073C-9EEC-4664-84CD-36BCE44F1C1A}">
      <dsp:nvSpPr>
        <dsp:cNvPr id="0" name=""/>
        <dsp:cNvSpPr/>
      </dsp:nvSpPr>
      <dsp:spPr>
        <a:xfrm rot="10800000">
          <a:off x="339187" y="1247222"/>
          <a:ext cx="1358531" cy="1732393"/>
        </a:xfrm>
        <a:prstGeom prst="round2SameRect">
          <a:avLst>
            <a:gd name="adj1" fmla="val 10500"/>
            <a:gd name="adj2" fmla="val 0"/>
          </a:avLst>
        </a:prstGeom>
        <a:gradFill flip="none" rotWithShape="1">
          <a:gsLst>
            <a:gs pos="0">
              <a:srgbClr val="00448E"/>
            </a:gs>
            <a:gs pos="10000">
              <a:srgbClr val="002C5C"/>
            </a:gs>
            <a:gs pos="100000">
              <a:srgbClr val="0054B0"/>
            </a:gs>
          </a:gsLst>
          <a:lin ang="5400000" scaled="1"/>
          <a:tileRect/>
        </a:gradFill>
        <a:ln w="12700" cap="flat" cmpd="sng" algn="ctr">
          <a:noFill/>
          <a:prstDash val="solid"/>
          <a:miter lim="800000"/>
        </a:ln>
        <a:effectLst>
          <a:outerShdw blurRad="25400" dist="12700" dir="2700000" algn="tl" rotWithShape="0">
            <a:prstClr val="black">
              <a:alpha val="4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0" rIns="99568" bIns="99568" numCol="1" spcCol="1270" rtlCol="0" anchor="ctr" anchorCtr="0">
          <a:noAutofit/>
        </a:bodyPr>
        <a:lstStyle/>
        <a:p>
          <a:pPr marL="0" lvl="0" indent="0" algn="ctr" defTabSz="914400" rtl="0" eaLnBrk="1" latinLnBrk="0" hangingPunct="1">
            <a:lnSpc>
              <a:spcPct val="80000"/>
            </a:lnSpc>
            <a:spcBef>
              <a:spcPct val="0"/>
            </a:spcBef>
            <a:spcAft>
              <a:spcPct val="35000"/>
            </a:spcAft>
            <a:buNone/>
          </a:pPr>
          <a:r>
            <a:rPr lang="en-US" sz="1400" kern="1200" dirty="0">
              <a:solidFill>
                <a:schemeClr val="lt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Uncover valuable insights that drive business</a:t>
          </a:r>
        </a:p>
      </dsp:txBody>
      <dsp:txXfrm rot="10800000">
        <a:off x="380967" y="1247222"/>
        <a:ext cx="1274971" cy="1690613"/>
      </dsp:txXfrm>
    </dsp:sp>
    <dsp:sp modelId="{D75C16B1-190F-4533-8D8B-5B05D2EACD05}">
      <dsp:nvSpPr>
        <dsp:cNvPr id="0" name=""/>
        <dsp:cNvSpPr/>
      </dsp:nvSpPr>
      <dsp:spPr>
        <a:xfrm>
          <a:off x="1833572" y="188988"/>
          <a:ext cx="1358531" cy="1039435"/>
        </a:xfrm>
        <a:prstGeom prst="round2Same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D71A033-8C63-4991-AC99-2A891EC947FE}">
      <dsp:nvSpPr>
        <dsp:cNvPr id="0" name=""/>
        <dsp:cNvSpPr/>
      </dsp:nvSpPr>
      <dsp:spPr>
        <a:xfrm rot="10800000">
          <a:off x="1833572" y="1247222"/>
          <a:ext cx="1358531" cy="1732393"/>
        </a:xfrm>
        <a:prstGeom prst="round2SameRect">
          <a:avLst>
            <a:gd name="adj1" fmla="val 10500"/>
            <a:gd name="adj2" fmla="val 0"/>
          </a:avLst>
        </a:prstGeom>
        <a:gradFill flip="none" rotWithShape="1">
          <a:gsLst>
            <a:gs pos="0">
              <a:srgbClr val="00448E"/>
            </a:gs>
            <a:gs pos="10000">
              <a:srgbClr val="002C5C"/>
            </a:gs>
            <a:gs pos="100000">
              <a:srgbClr val="0054B0"/>
            </a:gs>
          </a:gsLst>
          <a:lin ang="5400000" scaled="1"/>
          <a:tileRect/>
        </a:gradFill>
        <a:ln w="12700" cap="flat" cmpd="sng" algn="ctr">
          <a:noFill/>
          <a:prstDash val="solid"/>
          <a:miter lim="800000"/>
        </a:ln>
        <a:effectLst>
          <a:outerShdw blurRad="25400" dist="12700" dir="2700000" algn="tl" rotWithShape="0">
            <a:prstClr val="black">
              <a:alpha val="4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216000" rIns="99568" bIns="99568" numCol="1" spcCol="1270" anchor="ctr" anchorCtr="0">
          <a:noAutofit/>
        </a:bodyPr>
        <a:lstStyle/>
        <a:p>
          <a:pPr marL="0" lvl="0" indent="0" algn="ctr" defTabSz="622300">
            <a:lnSpc>
              <a:spcPct val="80000"/>
            </a:lnSpc>
            <a:spcBef>
              <a:spcPct val="0"/>
            </a:spcBef>
            <a:spcAft>
              <a:spcPct val="35000"/>
            </a:spcAft>
            <a:buNone/>
          </a:pPr>
          <a:r>
            <a:rPr lang="en-US" sz="1400" b="0" kern="1200" dirty="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Align business needs across the enterprise</a:t>
          </a:r>
        </a:p>
      </dsp:txBody>
      <dsp:txXfrm rot="10800000">
        <a:off x="1875352" y="1247222"/>
        <a:ext cx="1274971" cy="1690613"/>
      </dsp:txXfrm>
    </dsp:sp>
    <dsp:sp modelId="{0096749A-6923-4FBE-96F5-0DD59B05F957}">
      <dsp:nvSpPr>
        <dsp:cNvPr id="0" name=""/>
        <dsp:cNvSpPr/>
      </dsp:nvSpPr>
      <dsp:spPr>
        <a:xfrm>
          <a:off x="3327957" y="188988"/>
          <a:ext cx="1358531" cy="1039435"/>
        </a:xfrm>
        <a:prstGeom prst="round2Same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7BA1A06-E388-4441-B1A4-309A5DF1A06E}">
      <dsp:nvSpPr>
        <dsp:cNvPr id="0" name=""/>
        <dsp:cNvSpPr/>
      </dsp:nvSpPr>
      <dsp:spPr>
        <a:xfrm rot="10800000">
          <a:off x="3327957" y="1247222"/>
          <a:ext cx="1358531" cy="1732393"/>
        </a:xfrm>
        <a:prstGeom prst="round2SameRect">
          <a:avLst>
            <a:gd name="adj1" fmla="val 10500"/>
            <a:gd name="adj2" fmla="val 0"/>
          </a:avLst>
        </a:prstGeom>
        <a:gradFill flip="none" rotWithShape="1">
          <a:gsLst>
            <a:gs pos="0">
              <a:srgbClr val="00448E"/>
            </a:gs>
            <a:gs pos="10000">
              <a:srgbClr val="002C5C"/>
            </a:gs>
            <a:gs pos="100000">
              <a:srgbClr val="0054B0"/>
            </a:gs>
          </a:gsLst>
          <a:lin ang="5400000" scaled="1"/>
          <a:tileRect/>
        </a:gradFill>
        <a:ln w="12700" cap="flat" cmpd="sng" algn="ctr">
          <a:noFill/>
          <a:prstDash val="solid"/>
          <a:miter lim="800000"/>
        </a:ln>
        <a:effectLst>
          <a:outerShdw blurRad="25400" dist="12700" dir="2700000" algn="tl" rotWithShape="0">
            <a:prstClr val="black">
              <a:alpha val="4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216000" rIns="99568" bIns="99568" numCol="1" spcCol="1270" anchor="ctr" anchorCtr="0">
          <a:noAutofit/>
        </a:bodyPr>
        <a:lstStyle/>
        <a:p>
          <a:pPr marL="0" lvl="0" indent="0" algn="ctr" defTabSz="622300">
            <a:lnSpc>
              <a:spcPct val="80000"/>
            </a:lnSpc>
            <a:spcBef>
              <a:spcPct val="0"/>
            </a:spcBef>
            <a:spcAft>
              <a:spcPct val="35000"/>
            </a:spcAft>
            <a:buNone/>
          </a:pPr>
          <a:r>
            <a:rPr lang="en-US" sz="1400" b="0" kern="1200" dirty="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Automate processes</a:t>
          </a:r>
        </a:p>
      </dsp:txBody>
      <dsp:txXfrm rot="10800000">
        <a:off x="3369737" y="1247222"/>
        <a:ext cx="1274971" cy="1690613"/>
      </dsp:txXfrm>
    </dsp:sp>
    <dsp:sp modelId="{73B25DEC-3A0E-42B6-956B-4554FC786CF6}">
      <dsp:nvSpPr>
        <dsp:cNvPr id="0" name=""/>
        <dsp:cNvSpPr/>
      </dsp:nvSpPr>
      <dsp:spPr>
        <a:xfrm>
          <a:off x="4822342" y="188988"/>
          <a:ext cx="1358531" cy="1039435"/>
        </a:xfrm>
        <a:prstGeom prst="round2Same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A1FE5CA-8337-431B-A253-4036BC2799D3}">
      <dsp:nvSpPr>
        <dsp:cNvPr id="0" name=""/>
        <dsp:cNvSpPr/>
      </dsp:nvSpPr>
      <dsp:spPr>
        <a:xfrm rot="10800000">
          <a:off x="4822342" y="1247222"/>
          <a:ext cx="1358531" cy="1732393"/>
        </a:xfrm>
        <a:prstGeom prst="round2SameRect">
          <a:avLst>
            <a:gd name="adj1" fmla="val 10500"/>
            <a:gd name="adj2" fmla="val 0"/>
          </a:avLst>
        </a:prstGeom>
        <a:gradFill flip="none" rotWithShape="1">
          <a:gsLst>
            <a:gs pos="0">
              <a:srgbClr val="00448E"/>
            </a:gs>
            <a:gs pos="10000">
              <a:srgbClr val="002C5C"/>
            </a:gs>
            <a:gs pos="100000">
              <a:srgbClr val="0054B0"/>
            </a:gs>
          </a:gsLst>
          <a:lin ang="5400000" scaled="1"/>
          <a:tileRect/>
        </a:gradFill>
        <a:ln w="12700" cap="flat" cmpd="sng" algn="ctr">
          <a:noFill/>
          <a:prstDash val="solid"/>
          <a:miter lim="800000"/>
        </a:ln>
        <a:effectLst>
          <a:outerShdw blurRad="25400" dist="12700" dir="2700000" algn="tl" rotWithShape="0">
            <a:prstClr val="black">
              <a:alpha val="4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216000" rIns="99568" bIns="99568" numCol="1" spcCol="1270" anchor="ctr" anchorCtr="0">
          <a:noAutofit/>
        </a:bodyPr>
        <a:lstStyle/>
        <a:p>
          <a:pPr marL="0" lvl="0" indent="0" algn="ctr" defTabSz="622300">
            <a:lnSpc>
              <a:spcPct val="80000"/>
            </a:lnSpc>
            <a:spcBef>
              <a:spcPct val="0"/>
            </a:spcBef>
            <a:spcAft>
              <a:spcPct val="35000"/>
            </a:spcAft>
            <a:buNone/>
          </a:pPr>
          <a:r>
            <a:rPr lang="en-US" sz="1400" b="0" kern="1200" dirty="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Lower operational costs</a:t>
          </a:r>
        </a:p>
      </dsp:txBody>
      <dsp:txXfrm rot="10800000">
        <a:off x="4864122" y="1247222"/>
        <a:ext cx="1274971" cy="1690613"/>
      </dsp:txXfrm>
    </dsp:sp>
    <dsp:sp modelId="{B0ACA383-9927-4147-9AB0-4F8CA81E009A}">
      <dsp:nvSpPr>
        <dsp:cNvPr id="0" name=""/>
        <dsp:cNvSpPr/>
      </dsp:nvSpPr>
      <dsp:spPr>
        <a:xfrm>
          <a:off x="6316727" y="188988"/>
          <a:ext cx="1358531" cy="1039435"/>
        </a:xfrm>
        <a:prstGeom prst="round2Same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21317CE-DDA3-4B34-A160-03AEBBC230C7}">
      <dsp:nvSpPr>
        <dsp:cNvPr id="0" name=""/>
        <dsp:cNvSpPr/>
      </dsp:nvSpPr>
      <dsp:spPr>
        <a:xfrm rot="10800000">
          <a:off x="6316727" y="1247222"/>
          <a:ext cx="1358531" cy="1732393"/>
        </a:xfrm>
        <a:prstGeom prst="round2SameRect">
          <a:avLst>
            <a:gd name="adj1" fmla="val 10500"/>
            <a:gd name="adj2" fmla="val 0"/>
          </a:avLst>
        </a:prstGeom>
        <a:gradFill flip="none" rotWithShape="1">
          <a:gsLst>
            <a:gs pos="0">
              <a:srgbClr val="00448E"/>
            </a:gs>
            <a:gs pos="10000">
              <a:srgbClr val="002C5C"/>
            </a:gs>
            <a:gs pos="100000">
              <a:srgbClr val="0054B0"/>
            </a:gs>
          </a:gsLst>
          <a:lin ang="5400000" scaled="1"/>
          <a:tileRect/>
        </a:gradFill>
        <a:ln w="12700" cap="flat" cmpd="sng" algn="ctr">
          <a:noFill/>
          <a:prstDash val="solid"/>
          <a:miter lim="800000"/>
        </a:ln>
        <a:effectLst>
          <a:outerShdw blurRad="25400" dist="12700" dir="2700000" algn="tl" rotWithShape="0">
            <a:prstClr val="black">
              <a:alpha val="4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216000" rIns="99568" bIns="99568" numCol="1" spcCol="1270" anchor="ctr" anchorCtr="0">
          <a:noAutofit/>
        </a:bodyPr>
        <a:lstStyle/>
        <a:p>
          <a:pPr marL="0" lvl="0" indent="0" algn="ctr" defTabSz="622300">
            <a:lnSpc>
              <a:spcPct val="80000"/>
            </a:lnSpc>
            <a:spcBef>
              <a:spcPct val="0"/>
            </a:spcBef>
            <a:spcAft>
              <a:spcPct val="35000"/>
            </a:spcAft>
            <a:buNone/>
          </a:pPr>
          <a:r>
            <a:rPr lang="en-US" sz="1400" b="0" kern="1200" dirty="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Reveal new revenue streams</a:t>
          </a:r>
        </a:p>
      </dsp:txBody>
      <dsp:txXfrm rot="10800000">
        <a:off x="6358507" y="1247222"/>
        <a:ext cx="1274971" cy="1690613"/>
      </dsp:txXfrm>
    </dsp:sp>
    <dsp:sp modelId="{5BC0CA72-7303-46F4-9C52-EF5170DD0C24}">
      <dsp:nvSpPr>
        <dsp:cNvPr id="0" name=""/>
        <dsp:cNvSpPr/>
      </dsp:nvSpPr>
      <dsp:spPr>
        <a:xfrm>
          <a:off x="7811112" y="188988"/>
          <a:ext cx="1358531" cy="1039435"/>
        </a:xfrm>
        <a:prstGeom prst="round2Same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F64A655-9486-4F1E-8728-473A65F5A180}">
      <dsp:nvSpPr>
        <dsp:cNvPr id="0" name=""/>
        <dsp:cNvSpPr/>
      </dsp:nvSpPr>
      <dsp:spPr>
        <a:xfrm rot="10800000">
          <a:off x="7811112" y="1247222"/>
          <a:ext cx="1358531" cy="1732393"/>
        </a:xfrm>
        <a:prstGeom prst="round2SameRect">
          <a:avLst>
            <a:gd name="adj1" fmla="val 10500"/>
            <a:gd name="adj2" fmla="val 0"/>
          </a:avLst>
        </a:prstGeom>
        <a:gradFill flip="none" rotWithShape="1">
          <a:gsLst>
            <a:gs pos="0">
              <a:srgbClr val="00448E"/>
            </a:gs>
            <a:gs pos="10000">
              <a:srgbClr val="002C5C"/>
            </a:gs>
            <a:gs pos="100000">
              <a:srgbClr val="0054B0"/>
            </a:gs>
          </a:gsLst>
          <a:lin ang="5400000" scaled="1"/>
          <a:tileRect/>
        </a:gradFill>
        <a:ln w="12700" cap="flat" cmpd="sng" algn="ctr">
          <a:noFill/>
          <a:prstDash val="solid"/>
          <a:miter lim="800000"/>
        </a:ln>
        <a:effectLst>
          <a:outerShdw blurRad="25400" dist="12700" dir="2700000" algn="tl" rotWithShape="0">
            <a:prstClr val="black">
              <a:alpha val="4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216000" rIns="99568" bIns="99568" numCol="1" spcCol="1270" anchor="ctr" anchorCtr="0">
          <a:noAutofit/>
        </a:bodyPr>
        <a:lstStyle/>
        <a:p>
          <a:pPr marL="0" lvl="0" indent="0" algn="ctr" defTabSz="622300">
            <a:lnSpc>
              <a:spcPct val="80000"/>
            </a:lnSpc>
            <a:spcBef>
              <a:spcPct val="0"/>
            </a:spcBef>
            <a:spcAft>
              <a:spcPct val="35000"/>
            </a:spcAft>
            <a:buNone/>
          </a:pPr>
          <a:r>
            <a:rPr lang="en-US" sz="1400" b="0" kern="120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Increase security and compliance</a:t>
          </a:r>
          <a:endParaRPr lang="en-US" sz="1400" b="0" kern="1200" dirty="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dsp:txBody>
      <dsp:txXfrm rot="10800000">
        <a:off x="7852892" y="1247222"/>
        <a:ext cx="1274971" cy="1690613"/>
      </dsp:txXfrm>
    </dsp:sp>
    <dsp:sp modelId="{E2195BE7-54DA-4672-A4FA-C12288565E9F}">
      <dsp:nvSpPr>
        <dsp:cNvPr id="0" name=""/>
        <dsp:cNvSpPr/>
      </dsp:nvSpPr>
      <dsp:spPr>
        <a:xfrm>
          <a:off x="9305497" y="188988"/>
          <a:ext cx="1358531" cy="1039435"/>
        </a:xfrm>
        <a:prstGeom prst="round2Same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C690119-B49E-45BF-9F8D-F4D8DC318FB2}">
      <dsp:nvSpPr>
        <dsp:cNvPr id="0" name=""/>
        <dsp:cNvSpPr/>
      </dsp:nvSpPr>
      <dsp:spPr>
        <a:xfrm rot="10800000">
          <a:off x="9305497" y="1247222"/>
          <a:ext cx="1358531" cy="1732393"/>
        </a:xfrm>
        <a:prstGeom prst="round2SameRect">
          <a:avLst>
            <a:gd name="adj1" fmla="val 10500"/>
            <a:gd name="adj2" fmla="val 0"/>
          </a:avLst>
        </a:prstGeom>
        <a:gradFill flip="none" rotWithShape="1">
          <a:gsLst>
            <a:gs pos="0">
              <a:srgbClr val="00448E"/>
            </a:gs>
            <a:gs pos="10000">
              <a:srgbClr val="002C5C"/>
            </a:gs>
            <a:gs pos="100000">
              <a:srgbClr val="0054B0"/>
            </a:gs>
          </a:gsLst>
          <a:lin ang="5400000" scaled="1"/>
          <a:tileRect/>
        </a:gradFill>
        <a:ln w="12700" cap="flat" cmpd="sng" algn="ctr">
          <a:noFill/>
          <a:prstDash val="solid"/>
          <a:miter lim="800000"/>
        </a:ln>
        <a:effectLst>
          <a:outerShdw blurRad="25400" dist="12700" dir="2700000" algn="tl" rotWithShape="0">
            <a:prstClr val="black">
              <a:alpha val="4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9568" tIns="216000" rIns="99568" bIns="99568" numCol="1" spcCol="1270" anchor="ctr" anchorCtr="0">
          <a:noAutofit/>
        </a:bodyPr>
        <a:lstStyle/>
        <a:p>
          <a:pPr marL="0" lvl="0" indent="0" algn="ctr" defTabSz="622300">
            <a:lnSpc>
              <a:spcPct val="80000"/>
            </a:lnSpc>
            <a:spcBef>
              <a:spcPct val="0"/>
            </a:spcBef>
            <a:spcAft>
              <a:spcPct val="35000"/>
            </a:spcAft>
            <a:buNone/>
          </a:pPr>
          <a:r>
            <a:rPr lang="en-US" sz="1400" b="0" kern="1200" dirty="0">
              <a:solidFill>
                <a:prstClr val="white"/>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Maintain a competitive advantage</a:t>
          </a:r>
        </a:p>
      </dsp:txBody>
      <dsp:txXfrm rot="10800000">
        <a:off x="9347277" y="1247222"/>
        <a:ext cx="1274971" cy="16906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0737C-9EFF-431B-ABA9-E4A07A97A3F2}">
      <dsp:nvSpPr>
        <dsp:cNvPr id="0" name=""/>
        <dsp:cNvSpPr/>
      </dsp:nvSpPr>
      <dsp:spPr>
        <a:xfrm>
          <a:off x="5553" y="1239572"/>
          <a:ext cx="2642829" cy="182090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17BD558-B647-42C7-A09B-A3730A10C408}">
      <dsp:nvSpPr>
        <dsp:cNvPr id="0" name=""/>
        <dsp:cNvSpPr/>
      </dsp:nvSpPr>
      <dsp:spPr>
        <a:xfrm>
          <a:off x="5553" y="3049716"/>
          <a:ext cx="2642829" cy="713286"/>
        </a:xfrm>
        <a:prstGeom prst="rect">
          <a:avLst/>
        </a:prstGeom>
        <a:solidFill>
          <a:srgbClr val="003570"/>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Infrastructure/</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Networking</a:t>
          </a:r>
        </a:p>
      </dsp:txBody>
      <dsp:txXfrm>
        <a:off x="5553" y="3049716"/>
        <a:ext cx="2642829" cy="713286"/>
      </dsp:txXfrm>
    </dsp:sp>
    <dsp:sp modelId="{4E5F3BC0-DAD9-4F16-ACFE-F07170596CD0}">
      <dsp:nvSpPr>
        <dsp:cNvPr id="0" name=""/>
        <dsp:cNvSpPr/>
      </dsp:nvSpPr>
      <dsp:spPr>
        <a:xfrm>
          <a:off x="2912776" y="1239572"/>
          <a:ext cx="2642829" cy="182090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FEF7E7C1-8256-4E9B-A6B4-41CE7E59C07A}">
      <dsp:nvSpPr>
        <dsp:cNvPr id="0" name=""/>
        <dsp:cNvSpPr/>
      </dsp:nvSpPr>
      <dsp:spPr>
        <a:xfrm>
          <a:off x="2912776" y="3049716"/>
          <a:ext cx="2642829" cy="713286"/>
        </a:xfrm>
        <a:prstGeom prst="rect">
          <a:avLst/>
        </a:prstGeom>
        <a:solidFill>
          <a:srgbClr val="003570"/>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Intelligence</a:t>
          </a:r>
        </a:p>
      </dsp:txBody>
      <dsp:txXfrm>
        <a:off x="2912776" y="3049716"/>
        <a:ext cx="2642829" cy="713286"/>
      </dsp:txXfrm>
    </dsp:sp>
    <dsp:sp modelId="{23E16F9D-BAB6-4E00-BEA8-93D81C7284D8}">
      <dsp:nvSpPr>
        <dsp:cNvPr id="0" name=""/>
        <dsp:cNvSpPr/>
      </dsp:nvSpPr>
      <dsp:spPr>
        <a:xfrm flipH="1">
          <a:off x="5819999" y="1239572"/>
          <a:ext cx="2642829" cy="182090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3ED2AC7-E17E-48A0-BE9B-72B552D0EE81}">
      <dsp:nvSpPr>
        <dsp:cNvPr id="0" name=""/>
        <dsp:cNvSpPr/>
      </dsp:nvSpPr>
      <dsp:spPr>
        <a:xfrm>
          <a:off x="5819999" y="3049716"/>
          <a:ext cx="2642829" cy="713286"/>
        </a:xfrm>
        <a:prstGeom prst="rect">
          <a:avLst/>
        </a:prstGeom>
        <a:solidFill>
          <a:srgbClr val="00499A"/>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a:t>
          </a:r>
        </a:p>
      </dsp:txBody>
      <dsp:txXfrm>
        <a:off x="5819999" y="3049716"/>
        <a:ext cx="2642829" cy="713286"/>
      </dsp:txXfrm>
    </dsp:sp>
    <dsp:sp modelId="{46CB9DCE-F7D5-4D27-9E53-E180A355A9C0}">
      <dsp:nvSpPr>
        <dsp:cNvPr id="0" name=""/>
        <dsp:cNvSpPr/>
      </dsp:nvSpPr>
      <dsp:spPr>
        <a:xfrm>
          <a:off x="8727223" y="1239572"/>
          <a:ext cx="2642829" cy="182090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FDFB8DD-C44A-4335-88EB-9D9E7184660E}">
      <dsp:nvSpPr>
        <dsp:cNvPr id="0" name=""/>
        <dsp:cNvSpPr/>
      </dsp:nvSpPr>
      <dsp:spPr>
        <a:xfrm>
          <a:off x="8727223" y="3049716"/>
          <a:ext cx="2642829" cy="713286"/>
        </a:xfrm>
        <a:prstGeom prst="rect">
          <a:avLst/>
        </a:prstGeom>
        <a:solidFill>
          <a:srgbClr val="003570"/>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Managed</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Services</a:t>
          </a:r>
        </a:p>
      </dsp:txBody>
      <dsp:txXfrm>
        <a:off x="8727223" y="3049716"/>
        <a:ext cx="2642829" cy="7132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0737C-9EFF-431B-ABA9-E4A07A97A3F2}">
      <dsp:nvSpPr>
        <dsp:cNvPr id="0" name=""/>
        <dsp:cNvSpPr/>
      </dsp:nvSpPr>
      <dsp:spPr>
        <a:xfrm>
          <a:off x="5553" y="1239572"/>
          <a:ext cx="2642829" cy="182090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17BD558-B647-42C7-A09B-A3730A10C408}">
      <dsp:nvSpPr>
        <dsp:cNvPr id="0" name=""/>
        <dsp:cNvSpPr/>
      </dsp:nvSpPr>
      <dsp:spPr>
        <a:xfrm>
          <a:off x="5553" y="3049716"/>
          <a:ext cx="2642829" cy="713286"/>
        </a:xfrm>
        <a:prstGeom prst="rect">
          <a:avLst/>
        </a:prstGeom>
        <a:solidFill>
          <a:srgbClr val="003570"/>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Infrastructure/</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Networking</a:t>
          </a:r>
        </a:p>
      </dsp:txBody>
      <dsp:txXfrm>
        <a:off x="5553" y="3049716"/>
        <a:ext cx="2642829" cy="713286"/>
      </dsp:txXfrm>
    </dsp:sp>
    <dsp:sp modelId="{4E5F3BC0-DAD9-4F16-ACFE-F07170596CD0}">
      <dsp:nvSpPr>
        <dsp:cNvPr id="0" name=""/>
        <dsp:cNvSpPr/>
      </dsp:nvSpPr>
      <dsp:spPr>
        <a:xfrm>
          <a:off x="2912776" y="1239572"/>
          <a:ext cx="2642829" cy="182090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FEF7E7C1-8256-4E9B-A6B4-41CE7E59C07A}">
      <dsp:nvSpPr>
        <dsp:cNvPr id="0" name=""/>
        <dsp:cNvSpPr/>
      </dsp:nvSpPr>
      <dsp:spPr>
        <a:xfrm>
          <a:off x="2912776" y="3049716"/>
          <a:ext cx="2642829" cy="713286"/>
        </a:xfrm>
        <a:prstGeom prst="rect">
          <a:avLst/>
        </a:prstGeom>
        <a:solidFill>
          <a:srgbClr val="003570"/>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Intelligence</a:t>
          </a:r>
        </a:p>
      </dsp:txBody>
      <dsp:txXfrm>
        <a:off x="2912776" y="3049716"/>
        <a:ext cx="2642829" cy="713286"/>
      </dsp:txXfrm>
    </dsp:sp>
    <dsp:sp modelId="{23E16F9D-BAB6-4E00-BEA8-93D81C7284D8}">
      <dsp:nvSpPr>
        <dsp:cNvPr id="0" name=""/>
        <dsp:cNvSpPr/>
      </dsp:nvSpPr>
      <dsp:spPr>
        <a:xfrm>
          <a:off x="5819999" y="1239572"/>
          <a:ext cx="2642829" cy="182090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3ED2AC7-E17E-48A0-BE9B-72B552D0EE81}">
      <dsp:nvSpPr>
        <dsp:cNvPr id="0" name=""/>
        <dsp:cNvSpPr/>
      </dsp:nvSpPr>
      <dsp:spPr>
        <a:xfrm>
          <a:off x="5819999" y="3049716"/>
          <a:ext cx="2642829" cy="713286"/>
        </a:xfrm>
        <a:prstGeom prst="rect">
          <a:avLst/>
        </a:prstGeom>
        <a:solidFill>
          <a:srgbClr val="003570"/>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a:t>
          </a:r>
        </a:p>
      </dsp:txBody>
      <dsp:txXfrm>
        <a:off x="5819999" y="3049716"/>
        <a:ext cx="2642829" cy="713286"/>
      </dsp:txXfrm>
    </dsp:sp>
    <dsp:sp modelId="{46CB9DCE-F7D5-4D27-9E53-E180A355A9C0}">
      <dsp:nvSpPr>
        <dsp:cNvPr id="0" name=""/>
        <dsp:cNvSpPr/>
      </dsp:nvSpPr>
      <dsp:spPr>
        <a:xfrm>
          <a:off x="8727223" y="1239572"/>
          <a:ext cx="2642829" cy="182090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FDFB8DD-C44A-4335-88EB-9D9E7184660E}">
      <dsp:nvSpPr>
        <dsp:cNvPr id="0" name=""/>
        <dsp:cNvSpPr/>
      </dsp:nvSpPr>
      <dsp:spPr>
        <a:xfrm>
          <a:off x="8727223" y="3049716"/>
          <a:ext cx="2642829" cy="713286"/>
        </a:xfrm>
        <a:prstGeom prst="rect">
          <a:avLst/>
        </a:prstGeom>
        <a:solidFill>
          <a:srgbClr val="00428A"/>
        </a:solidFill>
        <a:ln>
          <a:noFill/>
        </a:ln>
        <a:effectLst>
          <a:outerShdw blurRad="50800" dist="38100" dir="2700000" algn="tl" rotWithShape="0">
            <a:srgbClr val="0052AC">
              <a:alpha val="40000"/>
            </a:srgbClr>
          </a:outerShdw>
        </a:effectLst>
      </dsp:spPr>
      <dsp:style>
        <a:lnRef idx="0">
          <a:scrgbClr r="0" g="0" b="0"/>
        </a:lnRef>
        <a:fillRef idx="0">
          <a:scrgbClr r="0" g="0" b="0"/>
        </a:fillRef>
        <a:effectRef idx="0">
          <a:scrgbClr r="0" g="0" b="0"/>
        </a:effectRef>
        <a:fontRef idx="minor"/>
      </dsp:style>
      <dsp:txBody>
        <a:bodyPr spcFirstLastPara="0" vert="horz" wrap="square" lIns="99568" tIns="36000" rIns="99568" bIns="0" numCol="1" spcCol="1270" anchor="ctr" anchorCtr="1">
          <a:noAutofit/>
        </a:bodyPr>
        <a:lstStyle/>
        <a:p>
          <a:pPr marL="0" lvl="0" indent="0" algn="ctr" defTabSz="622300">
            <a:lnSpc>
              <a:spcPts val="1600"/>
            </a:lnSpc>
            <a:spcBef>
              <a:spcPct val="0"/>
            </a:spcBef>
            <a:spcAft>
              <a:spcPts val="0"/>
            </a:spcAft>
            <a:buNone/>
          </a:pP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Managed</a:t>
          </a:r>
          <a:b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4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Services</a:t>
          </a:r>
        </a:p>
      </dsp:txBody>
      <dsp:txXfrm>
        <a:off x="8727223" y="3049716"/>
        <a:ext cx="2642829" cy="71328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1816E1B-1A2D-4266-B00D-A2C0D0C6009E}" type="datetimeFigureOut">
              <a:rPr lang="en-US" smtClean="0"/>
              <a:t>10/10/2020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A1BA8D5-CC20-41EA-93CD-0C091D361ADC}" type="slidenum">
              <a:rPr lang="en-US" smtClean="0"/>
              <a:t>‹#›</a:t>
            </a:fld>
            <a:endParaRPr lang="en-US" dirty="0"/>
          </a:p>
        </p:txBody>
      </p:sp>
    </p:spTree>
    <p:extLst>
      <p:ext uri="{BB962C8B-B14F-4D97-AF65-F5344CB8AC3E}">
        <p14:creationId xmlns:p14="http://schemas.microsoft.com/office/powerpoint/2010/main" val="2827207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A8D5-CC20-41EA-93CD-0C091D361ADC}" type="slidenum">
              <a:rPr lang="en-US" smtClean="0"/>
              <a:t>21</a:t>
            </a:fld>
            <a:endParaRPr lang="en-US"/>
          </a:p>
        </p:txBody>
      </p:sp>
    </p:spTree>
    <p:extLst>
      <p:ext uri="{BB962C8B-B14F-4D97-AF65-F5344CB8AC3E}">
        <p14:creationId xmlns:p14="http://schemas.microsoft.com/office/powerpoint/2010/main" val="416690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A8D5-CC20-41EA-93CD-0C091D361ADC}" type="slidenum">
              <a:rPr lang="en-US" smtClean="0"/>
              <a:t>22</a:t>
            </a:fld>
            <a:endParaRPr lang="en-US"/>
          </a:p>
        </p:txBody>
      </p:sp>
    </p:spTree>
    <p:extLst>
      <p:ext uri="{BB962C8B-B14F-4D97-AF65-F5344CB8AC3E}">
        <p14:creationId xmlns:p14="http://schemas.microsoft.com/office/powerpoint/2010/main" val="1849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A8D5-CC20-41EA-93CD-0C091D361ADC}" type="slidenum">
              <a:rPr lang="en-US" smtClean="0"/>
              <a:t>23</a:t>
            </a:fld>
            <a:endParaRPr lang="en-US"/>
          </a:p>
        </p:txBody>
      </p:sp>
    </p:spTree>
    <p:extLst>
      <p:ext uri="{BB962C8B-B14F-4D97-AF65-F5344CB8AC3E}">
        <p14:creationId xmlns:p14="http://schemas.microsoft.com/office/powerpoint/2010/main" val="1714185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A8D5-CC20-41EA-93CD-0C091D361ADC}" type="slidenum">
              <a:rPr lang="en-US" smtClean="0"/>
              <a:t>24</a:t>
            </a:fld>
            <a:endParaRPr lang="en-US"/>
          </a:p>
        </p:txBody>
      </p:sp>
    </p:spTree>
    <p:extLst>
      <p:ext uri="{BB962C8B-B14F-4D97-AF65-F5344CB8AC3E}">
        <p14:creationId xmlns:p14="http://schemas.microsoft.com/office/powerpoint/2010/main" val="1889591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A8D5-CC20-41EA-93CD-0C091D361ADC}" type="slidenum">
              <a:rPr lang="en-US" smtClean="0"/>
              <a:t>25</a:t>
            </a:fld>
            <a:endParaRPr lang="en-US"/>
          </a:p>
        </p:txBody>
      </p:sp>
    </p:spTree>
    <p:extLst>
      <p:ext uri="{BB962C8B-B14F-4D97-AF65-F5344CB8AC3E}">
        <p14:creationId xmlns:p14="http://schemas.microsoft.com/office/powerpoint/2010/main" val="463698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BA8D5-CC20-41EA-93CD-0C091D361ADC}" type="slidenum">
              <a:rPr lang="en-US" smtClean="0"/>
              <a:t>26</a:t>
            </a:fld>
            <a:endParaRPr lang="en-US"/>
          </a:p>
        </p:txBody>
      </p:sp>
    </p:spTree>
    <p:extLst>
      <p:ext uri="{BB962C8B-B14F-4D97-AF65-F5344CB8AC3E}">
        <p14:creationId xmlns:p14="http://schemas.microsoft.com/office/powerpoint/2010/main" val="2854028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Security Operations Center</a:t>
            </a:r>
          </a:p>
          <a:p>
            <a:endParaRPr lang="en-US" dirty="0"/>
          </a:p>
          <a:p>
            <a:r>
              <a:rPr lang="en-US" dirty="0"/>
              <a:t>The SOC is able to provide monitoring in any environment and is especially useful when you do not have the internal staff to support the need.</a:t>
            </a:r>
          </a:p>
          <a:p>
            <a:endParaRPr lang="en-US" dirty="0"/>
          </a:p>
          <a:p>
            <a:r>
              <a:rPr lang="en-US" dirty="0"/>
              <a:t>This provides peace of mind, knowing that Data Collectors undergo regular health checks to ensure they are operating properly and sending data.</a:t>
            </a:r>
          </a:p>
          <a:p>
            <a:endParaRPr lang="en-US" dirty="0"/>
          </a:p>
          <a:p>
            <a:r>
              <a:rPr lang="en-US" dirty="0"/>
              <a:t>This allows for a fully automated notification system to ensure that alerts are received quickly when an incident occurs.</a:t>
            </a:r>
          </a:p>
          <a:p>
            <a:r>
              <a:rPr lang="en-US" dirty="0"/>
              <a:t>These incidents are reviewed to ensure proper categorization around priority and also to look for suspicious trends in the environment.</a:t>
            </a:r>
          </a:p>
          <a:p>
            <a:endParaRPr lang="en-US" dirty="0"/>
          </a:p>
          <a:p>
            <a:r>
              <a:rPr lang="en-US" dirty="0"/>
              <a:t>Also knowing that a Tier 3 Incident Response Engineer is available for support of notifications, ensures that you receive best in class support.</a:t>
            </a:r>
          </a:p>
          <a:p>
            <a:endParaRPr lang="en-US" dirty="0"/>
          </a:p>
          <a:p>
            <a:r>
              <a:rPr lang="en-US" dirty="0"/>
              <a:t>Summary reviews are conducted as well for look for hidden activity that may not have been identified in the normal alerting process as well and reports are reviewed manually by trained personnel to ensure accuracy 7 by 365.</a:t>
            </a:r>
          </a:p>
          <a:p>
            <a:endParaRPr lang="en-US" dirty="0"/>
          </a:p>
          <a:p>
            <a:r>
              <a:rPr lang="en-US" dirty="0"/>
              <a:t>And of course Monthly Executive Summary Reports to be reviewed as well to provide a insight into what is happening in the environment overall.</a:t>
            </a:r>
          </a:p>
        </p:txBody>
      </p:sp>
      <p:sp>
        <p:nvSpPr>
          <p:cNvPr id="4" name="Slide Number Placeholder 3"/>
          <p:cNvSpPr>
            <a:spLocks noGrp="1"/>
          </p:cNvSpPr>
          <p:nvPr>
            <p:ph type="sldNum" sz="quarter" idx="5"/>
          </p:nvPr>
        </p:nvSpPr>
        <p:spPr/>
        <p:txBody>
          <a:bodyPr/>
          <a:lstStyle/>
          <a:p>
            <a:fld id="{0A1BA8D5-CC20-41EA-93CD-0C091D361ADC}" type="slidenum">
              <a:rPr lang="en-US" smtClean="0"/>
              <a:t>27</a:t>
            </a:fld>
            <a:endParaRPr lang="en-US"/>
          </a:p>
        </p:txBody>
      </p:sp>
    </p:spTree>
    <p:extLst>
      <p:ext uri="{BB962C8B-B14F-4D97-AF65-F5344CB8AC3E}">
        <p14:creationId xmlns:p14="http://schemas.microsoft.com/office/powerpoint/2010/main" val="4167683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CPP also offers the InVision Assessment as well. </a:t>
            </a:r>
          </a:p>
          <a:p>
            <a:endParaRPr lang="en-US" dirty="0"/>
          </a:p>
          <a:p>
            <a:r>
              <a:rPr lang="en-US" dirty="0"/>
              <a:t>This is a broad scope report on the overall health, and security of an environment.</a:t>
            </a:r>
          </a:p>
          <a:p>
            <a:endParaRPr lang="en-US" dirty="0"/>
          </a:p>
          <a:p>
            <a:r>
              <a:rPr lang="en-US" dirty="0"/>
              <a:t>Using a specialized set of tools we can perform Asset, Security, and Network scans to discovery sometimes hidden issue within an environment.</a:t>
            </a:r>
          </a:p>
          <a:p>
            <a:endParaRPr lang="en-US" dirty="0"/>
          </a:p>
          <a:p>
            <a:r>
              <a:rPr lang="en-US" dirty="0"/>
              <a:t>These tools allow for a comprehensive detailed report showing:</a:t>
            </a:r>
          </a:p>
          <a:p>
            <a:r>
              <a:rPr lang="en-US" dirty="0"/>
              <a:t>Asset Inventory and Analysis</a:t>
            </a:r>
          </a:p>
          <a:p>
            <a:r>
              <a:rPr lang="en-US" dirty="0"/>
              <a:t>Levels of Risk within a given environment</a:t>
            </a:r>
          </a:p>
          <a:p>
            <a:r>
              <a:rPr lang="en-US" dirty="0"/>
              <a:t>Security Risks and vulnerabilities</a:t>
            </a:r>
          </a:p>
          <a:p>
            <a:r>
              <a:rPr lang="en-US" dirty="0"/>
              <a:t>Network Mapping</a:t>
            </a:r>
          </a:p>
          <a:p>
            <a:endParaRPr lang="en-US" dirty="0"/>
          </a:p>
          <a:p>
            <a:r>
              <a:rPr lang="en-US" dirty="0"/>
              <a:t>During this process we provide a detailed executive summary report containing our risk assessment and analysis along with recommendations around remediations of key issues that were identified.</a:t>
            </a:r>
          </a:p>
          <a:p>
            <a:endParaRPr lang="en-US" dirty="0"/>
          </a:p>
          <a:p>
            <a:r>
              <a:rPr lang="en-US" dirty="0"/>
              <a:t>Once reports are reviewed, we can also plan project services as well to help remediate issues in any area needed.</a:t>
            </a:r>
          </a:p>
        </p:txBody>
      </p:sp>
      <p:sp>
        <p:nvSpPr>
          <p:cNvPr id="4" name="Slide Number Placeholder 3"/>
          <p:cNvSpPr>
            <a:spLocks noGrp="1"/>
          </p:cNvSpPr>
          <p:nvPr>
            <p:ph type="sldNum" sz="quarter" idx="5"/>
          </p:nvPr>
        </p:nvSpPr>
        <p:spPr/>
        <p:txBody>
          <a:bodyPr/>
          <a:lstStyle/>
          <a:p>
            <a:fld id="{0A1BA8D5-CC20-41EA-93CD-0C091D361ADC}" type="slidenum">
              <a:rPr lang="en-US" smtClean="0"/>
              <a:t>32</a:t>
            </a:fld>
            <a:endParaRPr lang="en-US"/>
          </a:p>
        </p:txBody>
      </p:sp>
    </p:spTree>
    <p:extLst>
      <p:ext uri="{BB962C8B-B14F-4D97-AF65-F5344CB8AC3E}">
        <p14:creationId xmlns:p14="http://schemas.microsoft.com/office/powerpoint/2010/main" val="2779220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p:cNvGrpSpPr/>
          <p:nvPr userDrawn="1"/>
        </p:nvGrpSpPr>
        <p:grpSpPr>
          <a:xfrm>
            <a:off x="-411" y="5920897"/>
            <a:ext cx="12192001" cy="937104"/>
            <a:chOff x="-411" y="5920897"/>
            <a:chExt cx="12192001" cy="937104"/>
          </a:xfrm>
        </p:grpSpPr>
        <p:sp>
          <p:nvSpPr>
            <p:cNvPr id="21" name="Freeform 20"/>
            <p:cNvSpPr/>
            <p:nvPr/>
          </p:nvSpPr>
          <p:spPr>
            <a:xfrm rot="5400000">
              <a:off x="5627037" y="293859"/>
              <a:ext cx="937104" cy="12191179"/>
            </a:xfrm>
            <a:custGeom>
              <a:avLst/>
              <a:gdLst>
                <a:gd name="connsiteX0" fmla="*/ 0 w 937104"/>
                <a:gd name="connsiteY0" fmla="*/ 0 h 12191179"/>
                <a:gd name="connsiteX1" fmla="*/ 887059 w 937104"/>
                <a:gd name="connsiteY1" fmla="*/ 0 h 12191179"/>
                <a:gd name="connsiteX2" fmla="*/ 937104 w 937104"/>
                <a:gd name="connsiteY2" fmla="*/ 0 h 12191179"/>
                <a:gd name="connsiteX3" fmla="*/ 937104 w 937104"/>
                <a:gd name="connsiteY3" fmla="*/ 12191179 h 12191179"/>
                <a:gd name="connsiteX4" fmla="*/ 773620 w 937104"/>
                <a:gd name="connsiteY4" fmla="*/ 12191179 h 12191179"/>
                <a:gd name="connsiteX5" fmla="*/ 758580 w 937104"/>
                <a:gd name="connsiteY5" fmla="*/ 11444758 h 12191179"/>
                <a:gd name="connsiteX6" fmla="*/ 465501 w 937104"/>
                <a:gd name="connsiteY6" fmla="*/ 5331640 h 12191179"/>
                <a:gd name="connsiteX7" fmla="*/ 20208 w 937104"/>
                <a:gd name="connsiteY7" fmla="*/ 150858 h 1219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04" h="12191179">
                  <a:moveTo>
                    <a:pt x="0" y="0"/>
                  </a:moveTo>
                  <a:lnTo>
                    <a:pt x="887059" y="0"/>
                  </a:lnTo>
                  <a:lnTo>
                    <a:pt x="937104" y="0"/>
                  </a:lnTo>
                  <a:lnTo>
                    <a:pt x="937104" y="12191179"/>
                  </a:lnTo>
                  <a:lnTo>
                    <a:pt x="773620" y="12191179"/>
                  </a:lnTo>
                  <a:lnTo>
                    <a:pt x="758580" y="11444758"/>
                  </a:lnTo>
                  <a:cubicBezTo>
                    <a:pt x="709540" y="9514467"/>
                    <a:pt x="588558" y="7386326"/>
                    <a:pt x="465501" y="5331640"/>
                  </a:cubicBezTo>
                  <a:cubicBezTo>
                    <a:pt x="334910" y="3151157"/>
                    <a:pt x="178269" y="1374168"/>
                    <a:pt x="20208" y="150858"/>
                  </a:cubicBezTo>
                  <a:close/>
                </a:path>
              </a:pathLst>
            </a:custGeom>
            <a:solidFill>
              <a:srgbClr val="16BA93"/>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19" name="Freeform 18"/>
            <p:cNvSpPr/>
            <p:nvPr userDrawn="1"/>
          </p:nvSpPr>
          <p:spPr>
            <a:xfrm rot="5400000">
              <a:off x="5663326" y="329736"/>
              <a:ext cx="864527" cy="12192001"/>
            </a:xfrm>
            <a:custGeom>
              <a:avLst/>
              <a:gdLst>
                <a:gd name="connsiteX0" fmla="*/ 0 w 864527"/>
                <a:gd name="connsiteY0" fmla="*/ 0 h 12192001"/>
                <a:gd name="connsiteX1" fmla="*/ 864527 w 864527"/>
                <a:gd name="connsiteY1" fmla="*/ 0 h 12192001"/>
                <a:gd name="connsiteX2" fmla="*/ 864527 w 864527"/>
                <a:gd name="connsiteY2" fmla="*/ 12192001 h 12192001"/>
                <a:gd name="connsiteX3" fmla="*/ 723164 w 864527"/>
                <a:gd name="connsiteY3" fmla="*/ 12192001 h 12192001"/>
                <a:gd name="connsiteX4" fmla="*/ 690498 w 864527"/>
                <a:gd name="connsiteY4" fmla="*/ 10591811 h 12192001"/>
                <a:gd name="connsiteX5" fmla="*/ 465500 w 864527"/>
                <a:gd name="connsiteY5" fmla="*/ 5331640 h 12192001"/>
                <a:gd name="connsiteX6" fmla="*/ 20207 w 864527"/>
                <a:gd name="connsiteY6" fmla="*/ 150859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527" h="12192001">
                  <a:moveTo>
                    <a:pt x="0" y="0"/>
                  </a:moveTo>
                  <a:lnTo>
                    <a:pt x="864527" y="0"/>
                  </a:lnTo>
                  <a:lnTo>
                    <a:pt x="864527" y="12192001"/>
                  </a:lnTo>
                  <a:lnTo>
                    <a:pt x="723164" y="12192001"/>
                  </a:lnTo>
                  <a:lnTo>
                    <a:pt x="690498" y="10591811"/>
                  </a:lnTo>
                  <a:cubicBezTo>
                    <a:pt x="646355" y="8898354"/>
                    <a:pt x="570978" y="7092800"/>
                    <a:pt x="465500" y="5331640"/>
                  </a:cubicBezTo>
                  <a:cubicBezTo>
                    <a:pt x="334910" y="3151157"/>
                    <a:pt x="178269" y="1374169"/>
                    <a:pt x="20207" y="1508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17" name="Freeform 16"/>
            <p:cNvSpPr/>
            <p:nvPr userDrawn="1"/>
          </p:nvSpPr>
          <p:spPr>
            <a:xfrm rot="5400000">
              <a:off x="5687122" y="353671"/>
              <a:ext cx="817208" cy="12191450"/>
            </a:xfrm>
            <a:custGeom>
              <a:avLst/>
              <a:gdLst>
                <a:gd name="connsiteX0" fmla="*/ 0 w 817208"/>
                <a:gd name="connsiteY0" fmla="*/ 0 h 12191450"/>
                <a:gd name="connsiteX1" fmla="*/ 817208 w 817208"/>
                <a:gd name="connsiteY1" fmla="*/ 0 h 12191450"/>
                <a:gd name="connsiteX2" fmla="*/ 817207 w 817208"/>
                <a:gd name="connsiteY2" fmla="*/ 12191450 h 12191450"/>
                <a:gd name="connsiteX3" fmla="*/ 697876 w 817208"/>
                <a:gd name="connsiteY3" fmla="*/ 12191450 h 12191450"/>
                <a:gd name="connsiteX4" fmla="*/ 669068 w 817208"/>
                <a:gd name="connsiteY4" fmla="*/ 10591811 h 12191450"/>
                <a:gd name="connsiteX5" fmla="*/ 465501 w 817208"/>
                <a:gd name="connsiteY5" fmla="*/ 5331639 h 12191450"/>
                <a:gd name="connsiteX6" fmla="*/ 20208 w 817208"/>
                <a:gd name="connsiteY6" fmla="*/ 150857 h 1219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208" h="12191450">
                  <a:moveTo>
                    <a:pt x="0" y="0"/>
                  </a:moveTo>
                  <a:lnTo>
                    <a:pt x="817208" y="0"/>
                  </a:lnTo>
                  <a:lnTo>
                    <a:pt x="817207" y="12191450"/>
                  </a:lnTo>
                  <a:lnTo>
                    <a:pt x="697876" y="12191450"/>
                  </a:lnTo>
                  <a:lnTo>
                    <a:pt x="669068" y="10591811"/>
                  </a:lnTo>
                  <a:cubicBezTo>
                    <a:pt x="632069" y="8898354"/>
                    <a:pt x="570978" y="7092799"/>
                    <a:pt x="465501" y="5331639"/>
                  </a:cubicBezTo>
                  <a:cubicBezTo>
                    <a:pt x="334910" y="3151157"/>
                    <a:pt x="178269" y="1374169"/>
                    <a:pt x="20208" y="150857"/>
                  </a:cubicBezTo>
                  <a:close/>
                </a:path>
              </a:pathLst>
            </a:custGeom>
            <a:solidFill>
              <a:srgbClr val="0011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grpSp>
      <p:sp>
        <p:nvSpPr>
          <p:cNvPr id="45" name="Slide Number Placeholder 5"/>
          <p:cNvSpPr>
            <a:spLocks noGrp="1"/>
          </p:cNvSpPr>
          <p:nvPr userDrawn="1">
            <p:ph type="sldNum" sz="quarter" idx="12"/>
          </p:nvPr>
        </p:nvSpPr>
        <p:spPr>
          <a:xfrm>
            <a:off x="10558230" y="6492875"/>
            <a:ext cx="381967" cy="365125"/>
          </a:xfrm>
        </p:spPr>
        <p:txBody>
          <a:bodyPr anchor="ctr"/>
          <a:lstStyle>
            <a:lvl1pPr algn="l">
              <a:defRPr sz="900">
                <a:solidFill>
                  <a:schemeClr val="bg1">
                    <a:lumMod val="85000"/>
                  </a:schemeClr>
                </a:solidFill>
              </a:defRPr>
            </a:lvl1pPr>
          </a:lstStyle>
          <a:p>
            <a:fld id="{50CD95A5-50B9-467D-9167-C36E821FF59E}" type="slidenum">
              <a:rPr lang="en-US" smtClean="0"/>
              <a:pPr/>
              <a:t>‹#›</a:t>
            </a:fld>
            <a:endParaRPr lang="en-US" dirty="0"/>
          </a:p>
        </p:txBody>
      </p:sp>
      <p:sp>
        <p:nvSpPr>
          <p:cNvPr id="46" name="Date Placeholder 3"/>
          <p:cNvSpPr>
            <a:spLocks noGrp="1"/>
          </p:cNvSpPr>
          <p:nvPr userDrawn="1">
            <p:ph type="dt" sz="half" idx="10"/>
          </p:nvPr>
        </p:nvSpPr>
        <p:spPr>
          <a:xfrm>
            <a:off x="9071246" y="6492875"/>
            <a:ext cx="845381" cy="365125"/>
          </a:xfrm>
          <a:prstGeom prst="rect">
            <a:avLst/>
          </a:prstGeom>
        </p:spPr>
        <p:txBody>
          <a:bodyPr anchor="ctr"/>
          <a:lstStyle>
            <a:lvl1pPr algn="r">
              <a:defRPr sz="900">
                <a:solidFill>
                  <a:schemeClr val="bg1">
                    <a:lumMod val="85000"/>
                  </a:schemeClr>
                </a:solidFill>
              </a:defRPr>
            </a:lvl1pPr>
          </a:lstStyle>
          <a:p>
            <a:fld id="{90858419-CE8C-4BDB-98EE-9872AC4C87D9}" type="datetime1">
              <a:rPr lang="en-US" smtClean="0"/>
              <a:t>10/10/2020</a:t>
            </a:fld>
            <a:r>
              <a:rPr lang="en-US" dirty="0"/>
              <a:t> -</a:t>
            </a:r>
          </a:p>
        </p:txBody>
      </p:sp>
      <p:sp>
        <p:nvSpPr>
          <p:cNvPr id="47" name="Footer Placeholder 4"/>
          <p:cNvSpPr>
            <a:spLocks noGrp="1"/>
          </p:cNvSpPr>
          <p:nvPr userDrawn="1">
            <p:ph type="ftr" sz="quarter" idx="11"/>
          </p:nvPr>
        </p:nvSpPr>
        <p:spPr>
          <a:xfrm>
            <a:off x="9684918" y="6492875"/>
            <a:ext cx="1016368" cy="365125"/>
          </a:xfrm>
          <a:prstGeom prst="rect">
            <a:avLst/>
          </a:prstGeom>
        </p:spPr>
        <p:txBody>
          <a:bodyPr anchor="ctr"/>
          <a:lstStyle>
            <a:lvl1pPr algn="r">
              <a:defRPr sz="900">
                <a:solidFill>
                  <a:schemeClr val="bg1">
                    <a:lumMod val="85000"/>
                  </a:schemeClr>
                </a:solidFill>
              </a:defRPr>
            </a:lvl1pPr>
          </a:lstStyle>
          <a:p>
            <a:r>
              <a:rPr lang="en-US" dirty="0"/>
              <a:t>CPP Associates - </a:t>
            </a:r>
          </a:p>
        </p:txBody>
      </p:sp>
      <p:grpSp>
        <p:nvGrpSpPr>
          <p:cNvPr id="48" name="Group 47"/>
          <p:cNvGrpSpPr/>
          <p:nvPr userDrawn="1"/>
        </p:nvGrpSpPr>
        <p:grpSpPr>
          <a:xfrm>
            <a:off x="273" y="0"/>
            <a:ext cx="12190907" cy="1403927"/>
            <a:chOff x="273" y="0"/>
            <a:chExt cx="12190907" cy="1403927"/>
          </a:xfrm>
        </p:grpSpPr>
        <p:sp>
          <p:nvSpPr>
            <p:cNvPr id="49" name="Freeform 48"/>
            <p:cNvSpPr/>
            <p:nvPr/>
          </p:nvSpPr>
          <p:spPr>
            <a:xfrm rot="16200000">
              <a:off x="5439778" y="-5347475"/>
              <a:ext cx="1312310" cy="12190494"/>
            </a:xfrm>
            <a:custGeom>
              <a:avLst/>
              <a:gdLst>
                <a:gd name="connsiteX0" fmla="*/ 1312310 w 1312310"/>
                <a:gd name="connsiteY0" fmla="*/ 0 h 12190494"/>
                <a:gd name="connsiteX1" fmla="*/ 1312310 w 1312310"/>
                <a:gd name="connsiteY1" fmla="*/ 12190494 h 12190494"/>
                <a:gd name="connsiteX2" fmla="*/ 591144 w 1312310"/>
                <a:gd name="connsiteY2" fmla="*/ 12190494 h 12190494"/>
                <a:gd name="connsiteX3" fmla="*/ 579662 w 1312310"/>
                <a:gd name="connsiteY3" fmla="*/ 11444758 h 12190494"/>
                <a:gd name="connsiteX4" fmla="*/ 355708 w 1312310"/>
                <a:gd name="connsiteY4" fmla="*/ 5331640 h 12190494"/>
                <a:gd name="connsiteX5" fmla="*/ 15442 w 1312310"/>
                <a:gd name="connsiteY5" fmla="*/ 150858 h 12190494"/>
                <a:gd name="connsiteX6" fmla="*/ 0 w 1312310"/>
                <a:gd name="connsiteY6" fmla="*/ 0 h 12190494"/>
                <a:gd name="connsiteX7" fmla="*/ 677838 w 1312310"/>
                <a:gd name="connsiteY7" fmla="*/ 0 h 12190494"/>
                <a:gd name="connsiteX8" fmla="*/ 757639 w 1312310"/>
                <a:gd name="connsiteY8" fmla="*/ 0 h 1219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310" h="12190494">
                  <a:moveTo>
                    <a:pt x="1312310" y="0"/>
                  </a:moveTo>
                  <a:lnTo>
                    <a:pt x="1312310" y="12190494"/>
                  </a:lnTo>
                  <a:lnTo>
                    <a:pt x="591144" y="12190494"/>
                  </a:lnTo>
                  <a:lnTo>
                    <a:pt x="579662" y="11444758"/>
                  </a:lnTo>
                  <a:cubicBezTo>
                    <a:pt x="542188" y="9514468"/>
                    <a:pt x="449741" y="7386327"/>
                    <a:pt x="355708" y="5331640"/>
                  </a:cubicBezTo>
                  <a:cubicBezTo>
                    <a:pt x="255918" y="3151158"/>
                    <a:pt x="136223" y="1374169"/>
                    <a:pt x="15442" y="150858"/>
                  </a:cubicBezTo>
                  <a:lnTo>
                    <a:pt x="0" y="0"/>
                  </a:lnTo>
                  <a:lnTo>
                    <a:pt x="677838" y="0"/>
                  </a:lnTo>
                  <a:lnTo>
                    <a:pt x="757639" y="0"/>
                  </a:lnTo>
                  <a:close/>
                </a:path>
              </a:pathLst>
            </a:custGeom>
            <a:solidFill>
              <a:srgbClr val="16BA9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 name="Freeform 49"/>
            <p:cNvSpPr/>
            <p:nvPr/>
          </p:nvSpPr>
          <p:spPr>
            <a:xfrm rot="16200000">
              <a:off x="5439571" y="-5403138"/>
              <a:ext cx="1312310" cy="12190906"/>
            </a:xfrm>
            <a:custGeom>
              <a:avLst/>
              <a:gdLst>
                <a:gd name="connsiteX0" fmla="*/ 1312310 w 1312310"/>
                <a:gd name="connsiteY0" fmla="*/ 0 h 12190906"/>
                <a:gd name="connsiteX1" fmla="*/ 1312310 w 1312310"/>
                <a:gd name="connsiteY1" fmla="*/ 12190906 h 12190906"/>
                <a:gd name="connsiteX2" fmla="*/ 552583 w 1312310"/>
                <a:gd name="connsiteY2" fmla="*/ 12190906 h 12190906"/>
                <a:gd name="connsiteX3" fmla="*/ 527638 w 1312310"/>
                <a:gd name="connsiteY3" fmla="*/ 10591811 h 12190906"/>
                <a:gd name="connsiteX4" fmla="*/ 355708 w 1312310"/>
                <a:gd name="connsiteY4" fmla="*/ 5331641 h 12190906"/>
                <a:gd name="connsiteX5" fmla="*/ 15442 w 1312310"/>
                <a:gd name="connsiteY5" fmla="*/ 150858 h 12190906"/>
                <a:gd name="connsiteX6" fmla="*/ 0 w 1312310"/>
                <a:gd name="connsiteY6" fmla="*/ 0 h 12190906"/>
                <a:gd name="connsiteX7" fmla="*/ 677838 w 1312310"/>
                <a:gd name="connsiteY7" fmla="*/ 0 h 12190906"/>
                <a:gd name="connsiteX8" fmla="*/ 757639 w 1312310"/>
                <a:gd name="connsiteY8" fmla="*/ 0 h 1219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310" h="12190906">
                  <a:moveTo>
                    <a:pt x="1312310" y="0"/>
                  </a:moveTo>
                  <a:lnTo>
                    <a:pt x="1312310" y="12190906"/>
                  </a:lnTo>
                  <a:lnTo>
                    <a:pt x="552583" y="12190906"/>
                  </a:lnTo>
                  <a:lnTo>
                    <a:pt x="527638" y="10591811"/>
                  </a:lnTo>
                  <a:cubicBezTo>
                    <a:pt x="493907" y="8898354"/>
                    <a:pt x="436308" y="7092800"/>
                    <a:pt x="355708" y="5331641"/>
                  </a:cubicBezTo>
                  <a:cubicBezTo>
                    <a:pt x="255918" y="3151157"/>
                    <a:pt x="136223" y="1374168"/>
                    <a:pt x="15442" y="150858"/>
                  </a:cubicBezTo>
                  <a:lnTo>
                    <a:pt x="0" y="0"/>
                  </a:lnTo>
                  <a:lnTo>
                    <a:pt x="677838" y="0"/>
                  </a:lnTo>
                  <a:lnTo>
                    <a:pt x="75763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Freeform 50"/>
            <p:cNvSpPr/>
            <p:nvPr/>
          </p:nvSpPr>
          <p:spPr>
            <a:xfrm rot="16200000">
              <a:off x="5439640" y="-5439229"/>
              <a:ext cx="1312310" cy="12190768"/>
            </a:xfrm>
            <a:custGeom>
              <a:avLst/>
              <a:gdLst>
                <a:gd name="connsiteX0" fmla="*/ 1312310 w 1312310"/>
                <a:gd name="connsiteY0" fmla="*/ 0 h 12190768"/>
                <a:gd name="connsiteX1" fmla="*/ 1312310 w 1312310"/>
                <a:gd name="connsiteY1" fmla="*/ 12190768 h 12190768"/>
                <a:gd name="connsiteX2" fmla="*/ 533267 w 1312310"/>
                <a:gd name="connsiteY2" fmla="*/ 12190768 h 12190768"/>
                <a:gd name="connsiteX3" fmla="*/ 511262 w 1312310"/>
                <a:gd name="connsiteY3" fmla="*/ 10591812 h 12190768"/>
                <a:gd name="connsiteX4" fmla="*/ 355708 w 1312310"/>
                <a:gd name="connsiteY4" fmla="*/ 5331640 h 12190768"/>
                <a:gd name="connsiteX5" fmla="*/ 15442 w 1312310"/>
                <a:gd name="connsiteY5" fmla="*/ 150858 h 12190768"/>
                <a:gd name="connsiteX6" fmla="*/ 0 w 1312310"/>
                <a:gd name="connsiteY6" fmla="*/ 0 h 12190768"/>
                <a:gd name="connsiteX7" fmla="*/ 677838 w 1312310"/>
                <a:gd name="connsiteY7" fmla="*/ 0 h 12190768"/>
                <a:gd name="connsiteX8" fmla="*/ 757639 w 1312310"/>
                <a:gd name="connsiteY8" fmla="*/ 0 h 1219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310" h="12190768">
                  <a:moveTo>
                    <a:pt x="1312310" y="0"/>
                  </a:moveTo>
                  <a:lnTo>
                    <a:pt x="1312310" y="12190768"/>
                  </a:lnTo>
                  <a:lnTo>
                    <a:pt x="533267" y="12190768"/>
                  </a:lnTo>
                  <a:lnTo>
                    <a:pt x="511262" y="10591812"/>
                  </a:lnTo>
                  <a:cubicBezTo>
                    <a:pt x="482990" y="8898355"/>
                    <a:pt x="436308" y="7092800"/>
                    <a:pt x="355708" y="5331640"/>
                  </a:cubicBezTo>
                  <a:cubicBezTo>
                    <a:pt x="255918" y="3151157"/>
                    <a:pt x="136223" y="1374169"/>
                    <a:pt x="15442" y="150858"/>
                  </a:cubicBezTo>
                  <a:lnTo>
                    <a:pt x="0" y="0"/>
                  </a:lnTo>
                  <a:lnTo>
                    <a:pt x="677838" y="0"/>
                  </a:lnTo>
                  <a:lnTo>
                    <a:pt x="757639" y="0"/>
                  </a:lnTo>
                  <a:close/>
                </a:path>
              </a:pathLst>
            </a:custGeom>
            <a:solidFill>
              <a:srgbClr val="0011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18481" y="6220662"/>
            <a:ext cx="1090288" cy="624113"/>
          </a:xfrm>
          <a:prstGeom prst="rect">
            <a:avLst/>
          </a:prstGeom>
        </p:spPr>
      </p:pic>
    </p:spTree>
    <p:extLst>
      <p:ext uri="{BB962C8B-B14F-4D97-AF65-F5344CB8AC3E}">
        <p14:creationId xmlns:p14="http://schemas.microsoft.com/office/powerpoint/2010/main" val="4066759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6FF8313-FC42-4427-BE10-92C99209BD0A}" type="datetime1">
              <a:rPr lang="en-US" smtClean="0"/>
              <a:t>10/10/2020</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CPP Associates - </a:t>
            </a:r>
          </a:p>
        </p:txBody>
      </p:sp>
      <p:sp>
        <p:nvSpPr>
          <p:cNvPr id="6" name="Slide Number Placeholder 5"/>
          <p:cNvSpPr>
            <a:spLocks noGrp="1"/>
          </p:cNvSpPr>
          <p:nvPr>
            <p:ph type="sldNum" sz="quarter" idx="12"/>
          </p:nvPr>
        </p:nvSpPr>
        <p:spPr/>
        <p:txBody>
          <a:bodyPr/>
          <a:lstStyle/>
          <a:p>
            <a:fld id="{50CD95A5-50B9-467D-9167-C36E821FF59E}" type="slidenum">
              <a:rPr lang="en-US" smtClean="0"/>
              <a:t>‹#›</a:t>
            </a:fld>
            <a:endParaRPr lang="en-US" dirty="0"/>
          </a:p>
        </p:txBody>
      </p:sp>
    </p:spTree>
    <p:extLst>
      <p:ext uri="{BB962C8B-B14F-4D97-AF65-F5344CB8AC3E}">
        <p14:creationId xmlns:p14="http://schemas.microsoft.com/office/powerpoint/2010/main" val="165739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2F5800D-B34D-42D2-923E-B8D93459DAB9}" type="datetime1">
              <a:rPr lang="en-US" smtClean="0"/>
              <a:t>10/10/2020</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CPP Associates - </a:t>
            </a:r>
          </a:p>
        </p:txBody>
      </p:sp>
      <p:sp>
        <p:nvSpPr>
          <p:cNvPr id="6" name="Slide Number Placeholder 5"/>
          <p:cNvSpPr>
            <a:spLocks noGrp="1"/>
          </p:cNvSpPr>
          <p:nvPr>
            <p:ph type="sldNum" sz="quarter" idx="12"/>
          </p:nvPr>
        </p:nvSpPr>
        <p:spPr/>
        <p:txBody>
          <a:bodyPr/>
          <a:lstStyle/>
          <a:p>
            <a:fld id="{50CD95A5-50B9-467D-9167-C36E821FF59E}" type="slidenum">
              <a:rPr lang="en-US" smtClean="0"/>
              <a:t>‹#›</a:t>
            </a:fld>
            <a:endParaRPr lang="en-US" dirty="0"/>
          </a:p>
        </p:txBody>
      </p:sp>
    </p:spTree>
    <p:extLst>
      <p:ext uri="{BB962C8B-B14F-4D97-AF65-F5344CB8AC3E}">
        <p14:creationId xmlns:p14="http://schemas.microsoft.com/office/powerpoint/2010/main" val="2136567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16" name="Group 15"/>
          <p:cNvGrpSpPr/>
          <p:nvPr userDrawn="1"/>
        </p:nvGrpSpPr>
        <p:grpSpPr>
          <a:xfrm>
            <a:off x="-411" y="5920897"/>
            <a:ext cx="12192001" cy="937104"/>
            <a:chOff x="-411" y="5920897"/>
            <a:chExt cx="12192001" cy="937104"/>
          </a:xfrm>
        </p:grpSpPr>
        <p:sp>
          <p:nvSpPr>
            <p:cNvPr id="17" name="Freeform 16"/>
            <p:cNvSpPr/>
            <p:nvPr/>
          </p:nvSpPr>
          <p:spPr>
            <a:xfrm rot="5400000">
              <a:off x="5627037" y="293859"/>
              <a:ext cx="937104" cy="12191179"/>
            </a:xfrm>
            <a:custGeom>
              <a:avLst/>
              <a:gdLst>
                <a:gd name="connsiteX0" fmla="*/ 0 w 937104"/>
                <a:gd name="connsiteY0" fmla="*/ 0 h 12191179"/>
                <a:gd name="connsiteX1" fmla="*/ 887059 w 937104"/>
                <a:gd name="connsiteY1" fmla="*/ 0 h 12191179"/>
                <a:gd name="connsiteX2" fmla="*/ 937104 w 937104"/>
                <a:gd name="connsiteY2" fmla="*/ 0 h 12191179"/>
                <a:gd name="connsiteX3" fmla="*/ 937104 w 937104"/>
                <a:gd name="connsiteY3" fmla="*/ 12191179 h 12191179"/>
                <a:gd name="connsiteX4" fmla="*/ 773620 w 937104"/>
                <a:gd name="connsiteY4" fmla="*/ 12191179 h 12191179"/>
                <a:gd name="connsiteX5" fmla="*/ 758580 w 937104"/>
                <a:gd name="connsiteY5" fmla="*/ 11444758 h 12191179"/>
                <a:gd name="connsiteX6" fmla="*/ 465501 w 937104"/>
                <a:gd name="connsiteY6" fmla="*/ 5331640 h 12191179"/>
                <a:gd name="connsiteX7" fmla="*/ 20208 w 937104"/>
                <a:gd name="connsiteY7" fmla="*/ 150858 h 1219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04" h="12191179">
                  <a:moveTo>
                    <a:pt x="0" y="0"/>
                  </a:moveTo>
                  <a:lnTo>
                    <a:pt x="887059" y="0"/>
                  </a:lnTo>
                  <a:lnTo>
                    <a:pt x="937104" y="0"/>
                  </a:lnTo>
                  <a:lnTo>
                    <a:pt x="937104" y="12191179"/>
                  </a:lnTo>
                  <a:lnTo>
                    <a:pt x="773620" y="12191179"/>
                  </a:lnTo>
                  <a:lnTo>
                    <a:pt x="758580" y="11444758"/>
                  </a:lnTo>
                  <a:cubicBezTo>
                    <a:pt x="709540" y="9514467"/>
                    <a:pt x="588558" y="7386326"/>
                    <a:pt x="465501" y="5331640"/>
                  </a:cubicBezTo>
                  <a:cubicBezTo>
                    <a:pt x="334910" y="3151157"/>
                    <a:pt x="178269" y="1374168"/>
                    <a:pt x="20208" y="150858"/>
                  </a:cubicBezTo>
                  <a:close/>
                </a:path>
              </a:pathLst>
            </a:custGeom>
            <a:solidFill>
              <a:srgbClr val="16BA93"/>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8" name="Freeform 17"/>
            <p:cNvSpPr/>
            <p:nvPr userDrawn="1"/>
          </p:nvSpPr>
          <p:spPr>
            <a:xfrm rot="5400000">
              <a:off x="5663326" y="329736"/>
              <a:ext cx="864527" cy="12192001"/>
            </a:xfrm>
            <a:custGeom>
              <a:avLst/>
              <a:gdLst>
                <a:gd name="connsiteX0" fmla="*/ 0 w 864527"/>
                <a:gd name="connsiteY0" fmla="*/ 0 h 12192001"/>
                <a:gd name="connsiteX1" fmla="*/ 864527 w 864527"/>
                <a:gd name="connsiteY1" fmla="*/ 0 h 12192001"/>
                <a:gd name="connsiteX2" fmla="*/ 864527 w 864527"/>
                <a:gd name="connsiteY2" fmla="*/ 12192001 h 12192001"/>
                <a:gd name="connsiteX3" fmla="*/ 723164 w 864527"/>
                <a:gd name="connsiteY3" fmla="*/ 12192001 h 12192001"/>
                <a:gd name="connsiteX4" fmla="*/ 690498 w 864527"/>
                <a:gd name="connsiteY4" fmla="*/ 10591811 h 12192001"/>
                <a:gd name="connsiteX5" fmla="*/ 465500 w 864527"/>
                <a:gd name="connsiteY5" fmla="*/ 5331640 h 12192001"/>
                <a:gd name="connsiteX6" fmla="*/ 20207 w 864527"/>
                <a:gd name="connsiteY6" fmla="*/ 150859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527" h="12192001">
                  <a:moveTo>
                    <a:pt x="0" y="0"/>
                  </a:moveTo>
                  <a:lnTo>
                    <a:pt x="864527" y="0"/>
                  </a:lnTo>
                  <a:lnTo>
                    <a:pt x="864527" y="12192001"/>
                  </a:lnTo>
                  <a:lnTo>
                    <a:pt x="723164" y="12192001"/>
                  </a:lnTo>
                  <a:lnTo>
                    <a:pt x="690498" y="10591811"/>
                  </a:lnTo>
                  <a:cubicBezTo>
                    <a:pt x="646355" y="8898354"/>
                    <a:pt x="570978" y="7092800"/>
                    <a:pt x="465500" y="5331640"/>
                  </a:cubicBezTo>
                  <a:cubicBezTo>
                    <a:pt x="334910" y="3151157"/>
                    <a:pt x="178269" y="1374169"/>
                    <a:pt x="20207" y="1508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9" name="Freeform 18"/>
            <p:cNvSpPr/>
            <p:nvPr userDrawn="1"/>
          </p:nvSpPr>
          <p:spPr>
            <a:xfrm rot="5400000">
              <a:off x="5687122" y="353671"/>
              <a:ext cx="817208" cy="12191450"/>
            </a:xfrm>
            <a:custGeom>
              <a:avLst/>
              <a:gdLst>
                <a:gd name="connsiteX0" fmla="*/ 0 w 817208"/>
                <a:gd name="connsiteY0" fmla="*/ 0 h 12191450"/>
                <a:gd name="connsiteX1" fmla="*/ 817208 w 817208"/>
                <a:gd name="connsiteY1" fmla="*/ 0 h 12191450"/>
                <a:gd name="connsiteX2" fmla="*/ 817207 w 817208"/>
                <a:gd name="connsiteY2" fmla="*/ 12191450 h 12191450"/>
                <a:gd name="connsiteX3" fmla="*/ 697876 w 817208"/>
                <a:gd name="connsiteY3" fmla="*/ 12191450 h 12191450"/>
                <a:gd name="connsiteX4" fmla="*/ 669068 w 817208"/>
                <a:gd name="connsiteY4" fmla="*/ 10591811 h 12191450"/>
                <a:gd name="connsiteX5" fmla="*/ 465501 w 817208"/>
                <a:gd name="connsiteY5" fmla="*/ 5331639 h 12191450"/>
                <a:gd name="connsiteX6" fmla="*/ 20208 w 817208"/>
                <a:gd name="connsiteY6" fmla="*/ 150857 h 1219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208" h="12191450">
                  <a:moveTo>
                    <a:pt x="0" y="0"/>
                  </a:moveTo>
                  <a:lnTo>
                    <a:pt x="817208" y="0"/>
                  </a:lnTo>
                  <a:lnTo>
                    <a:pt x="817207" y="12191450"/>
                  </a:lnTo>
                  <a:lnTo>
                    <a:pt x="697876" y="12191450"/>
                  </a:lnTo>
                  <a:lnTo>
                    <a:pt x="669068" y="10591811"/>
                  </a:lnTo>
                  <a:cubicBezTo>
                    <a:pt x="632069" y="8898354"/>
                    <a:pt x="570978" y="7092799"/>
                    <a:pt x="465501" y="5331639"/>
                  </a:cubicBezTo>
                  <a:cubicBezTo>
                    <a:pt x="334910" y="3151157"/>
                    <a:pt x="178269" y="1374169"/>
                    <a:pt x="20208" y="150857"/>
                  </a:cubicBezTo>
                  <a:close/>
                </a:path>
              </a:pathLst>
            </a:custGeom>
            <a:solidFill>
              <a:srgbClr val="0011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grpSp>
      <p:grpSp>
        <p:nvGrpSpPr>
          <p:cNvPr id="39" name="Group 38"/>
          <p:cNvGrpSpPr/>
          <p:nvPr userDrawn="1"/>
        </p:nvGrpSpPr>
        <p:grpSpPr>
          <a:xfrm>
            <a:off x="273" y="0"/>
            <a:ext cx="12190907" cy="1403927"/>
            <a:chOff x="273" y="0"/>
            <a:chExt cx="12190907" cy="1403927"/>
          </a:xfrm>
        </p:grpSpPr>
        <p:sp>
          <p:nvSpPr>
            <p:cNvPr id="38" name="Freeform 37"/>
            <p:cNvSpPr/>
            <p:nvPr/>
          </p:nvSpPr>
          <p:spPr>
            <a:xfrm rot="16200000">
              <a:off x="5439778" y="-5347475"/>
              <a:ext cx="1312310" cy="12190494"/>
            </a:xfrm>
            <a:custGeom>
              <a:avLst/>
              <a:gdLst>
                <a:gd name="connsiteX0" fmla="*/ 1312310 w 1312310"/>
                <a:gd name="connsiteY0" fmla="*/ 0 h 12190494"/>
                <a:gd name="connsiteX1" fmla="*/ 1312310 w 1312310"/>
                <a:gd name="connsiteY1" fmla="*/ 12190494 h 12190494"/>
                <a:gd name="connsiteX2" fmla="*/ 591144 w 1312310"/>
                <a:gd name="connsiteY2" fmla="*/ 12190494 h 12190494"/>
                <a:gd name="connsiteX3" fmla="*/ 579662 w 1312310"/>
                <a:gd name="connsiteY3" fmla="*/ 11444758 h 12190494"/>
                <a:gd name="connsiteX4" fmla="*/ 355708 w 1312310"/>
                <a:gd name="connsiteY4" fmla="*/ 5331640 h 12190494"/>
                <a:gd name="connsiteX5" fmla="*/ 15442 w 1312310"/>
                <a:gd name="connsiteY5" fmla="*/ 150858 h 12190494"/>
                <a:gd name="connsiteX6" fmla="*/ 0 w 1312310"/>
                <a:gd name="connsiteY6" fmla="*/ 0 h 12190494"/>
                <a:gd name="connsiteX7" fmla="*/ 677838 w 1312310"/>
                <a:gd name="connsiteY7" fmla="*/ 0 h 12190494"/>
                <a:gd name="connsiteX8" fmla="*/ 757639 w 1312310"/>
                <a:gd name="connsiteY8" fmla="*/ 0 h 1219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310" h="12190494">
                  <a:moveTo>
                    <a:pt x="1312310" y="0"/>
                  </a:moveTo>
                  <a:lnTo>
                    <a:pt x="1312310" y="12190494"/>
                  </a:lnTo>
                  <a:lnTo>
                    <a:pt x="591144" y="12190494"/>
                  </a:lnTo>
                  <a:lnTo>
                    <a:pt x="579662" y="11444758"/>
                  </a:lnTo>
                  <a:cubicBezTo>
                    <a:pt x="542188" y="9514468"/>
                    <a:pt x="449741" y="7386327"/>
                    <a:pt x="355708" y="5331640"/>
                  </a:cubicBezTo>
                  <a:cubicBezTo>
                    <a:pt x="255918" y="3151158"/>
                    <a:pt x="136223" y="1374169"/>
                    <a:pt x="15442" y="150858"/>
                  </a:cubicBezTo>
                  <a:lnTo>
                    <a:pt x="0" y="0"/>
                  </a:lnTo>
                  <a:lnTo>
                    <a:pt x="677838" y="0"/>
                  </a:lnTo>
                  <a:lnTo>
                    <a:pt x="757639" y="0"/>
                  </a:lnTo>
                  <a:close/>
                </a:path>
              </a:pathLst>
            </a:custGeom>
            <a:solidFill>
              <a:srgbClr val="16BA9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35"/>
            <p:cNvSpPr/>
            <p:nvPr/>
          </p:nvSpPr>
          <p:spPr>
            <a:xfrm rot="16200000">
              <a:off x="5439571" y="-5403138"/>
              <a:ext cx="1312310" cy="12190906"/>
            </a:xfrm>
            <a:custGeom>
              <a:avLst/>
              <a:gdLst>
                <a:gd name="connsiteX0" fmla="*/ 1312310 w 1312310"/>
                <a:gd name="connsiteY0" fmla="*/ 0 h 12190906"/>
                <a:gd name="connsiteX1" fmla="*/ 1312310 w 1312310"/>
                <a:gd name="connsiteY1" fmla="*/ 12190906 h 12190906"/>
                <a:gd name="connsiteX2" fmla="*/ 552583 w 1312310"/>
                <a:gd name="connsiteY2" fmla="*/ 12190906 h 12190906"/>
                <a:gd name="connsiteX3" fmla="*/ 527638 w 1312310"/>
                <a:gd name="connsiteY3" fmla="*/ 10591811 h 12190906"/>
                <a:gd name="connsiteX4" fmla="*/ 355708 w 1312310"/>
                <a:gd name="connsiteY4" fmla="*/ 5331641 h 12190906"/>
                <a:gd name="connsiteX5" fmla="*/ 15442 w 1312310"/>
                <a:gd name="connsiteY5" fmla="*/ 150858 h 12190906"/>
                <a:gd name="connsiteX6" fmla="*/ 0 w 1312310"/>
                <a:gd name="connsiteY6" fmla="*/ 0 h 12190906"/>
                <a:gd name="connsiteX7" fmla="*/ 677838 w 1312310"/>
                <a:gd name="connsiteY7" fmla="*/ 0 h 12190906"/>
                <a:gd name="connsiteX8" fmla="*/ 757639 w 1312310"/>
                <a:gd name="connsiteY8" fmla="*/ 0 h 1219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310" h="12190906">
                  <a:moveTo>
                    <a:pt x="1312310" y="0"/>
                  </a:moveTo>
                  <a:lnTo>
                    <a:pt x="1312310" y="12190906"/>
                  </a:lnTo>
                  <a:lnTo>
                    <a:pt x="552583" y="12190906"/>
                  </a:lnTo>
                  <a:lnTo>
                    <a:pt x="527638" y="10591811"/>
                  </a:lnTo>
                  <a:cubicBezTo>
                    <a:pt x="493907" y="8898354"/>
                    <a:pt x="436308" y="7092800"/>
                    <a:pt x="355708" y="5331641"/>
                  </a:cubicBezTo>
                  <a:cubicBezTo>
                    <a:pt x="255918" y="3151157"/>
                    <a:pt x="136223" y="1374168"/>
                    <a:pt x="15442" y="150858"/>
                  </a:cubicBezTo>
                  <a:lnTo>
                    <a:pt x="0" y="0"/>
                  </a:lnTo>
                  <a:lnTo>
                    <a:pt x="677838" y="0"/>
                  </a:lnTo>
                  <a:lnTo>
                    <a:pt x="75763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p:cNvSpPr/>
            <p:nvPr/>
          </p:nvSpPr>
          <p:spPr>
            <a:xfrm rot="16200000">
              <a:off x="5439640" y="-5439229"/>
              <a:ext cx="1312310" cy="12190768"/>
            </a:xfrm>
            <a:custGeom>
              <a:avLst/>
              <a:gdLst>
                <a:gd name="connsiteX0" fmla="*/ 1312310 w 1312310"/>
                <a:gd name="connsiteY0" fmla="*/ 0 h 12190768"/>
                <a:gd name="connsiteX1" fmla="*/ 1312310 w 1312310"/>
                <a:gd name="connsiteY1" fmla="*/ 12190768 h 12190768"/>
                <a:gd name="connsiteX2" fmla="*/ 533267 w 1312310"/>
                <a:gd name="connsiteY2" fmla="*/ 12190768 h 12190768"/>
                <a:gd name="connsiteX3" fmla="*/ 511262 w 1312310"/>
                <a:gd name="connsiteY3" fmla="*/ 10591812 h 12190768"/>
                <a:gd name="connsiteX4" fmla="*/ 355708 w 1312310"/>
                <a:gd name="connsiteY4" fmla="*/ 5331640 h 12190768"/>
                <a:gd name="connsiteX5" fmla="*/ 15442 w 1312310"/>
                <a:gd name="connsiteY5" fmla="*/ 150858 h 12190768"/>
                <a:gd name="connsiteX6" fmla="*/ 0 w 1312310"/>
                <a:gd name="connsiteY6" fmla="*/ 0 h 12190768"/>
                <a:gd name="connsiteX7" fmla="*/ 677838 w 1312310"/>
                <a:gd name="connsiteY7" fmla="*/ 0 h 12190768"/>
                <a:gd name="connsiteX8" fmla="*/ 757639 w 1312310"/>
                <a:gd name="connsiteY8" fmla="*/ 0 h 1219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310" h="12190768">
                  <a:moveTo>
                    <a:pt x="1312310" y="0"/>
                  </a:moveTo>
                  <a:lnTo>
                    <a:pt x="1312310" y="12190768"/>
                  </a:lnTo>
                  <a:lnTo>
                    <a:pt x="533267" y="12190768"/>
                  </a:lnTo>
                  <a:lnTo>
                    <a:pt x="511262" y="10591812"/>
                  </a:lnTo>
                  <a:cubicBezTo>
                    <a:pt x="482990" y="8898355"/>
                    <a:pt x="436308" y="7092800"/>
                    <a:pt x="355708" y="5331640"/>
                  </a:cubicBezTo>
                  <a:cubicBezTo>
                    <a:pt x="255918" y="3151157"/>
                    <a:pt x="136223" y="1374169"/>
                    <a:pt x="15442" y="150858"/>
                  </a:cubicBezTo>
                  <a:lnTo>
                    <a:pt x="0" y="0"/>
                  </a:lnTo>
                  <a:lnTo>
                    <a:pt x="677838" y="0"/>
                  </a:lnTo>
                  <a:lnTo>
                    <a:pt x="757639" y="0"/>
                  </a:lnTo>
                  <a:close/>
                </a:path>
              </a:pathLst>
            </a:custGeom>
            <a:solidFill>
              <a:srgbClr val="0011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Placeholder 5"/>
          <p:cNvSpPr>
            <a:spLocks noGrp="1"/>
          </p:cNvSpPr>
          <p:nvPr userDrawn="1">
            <p:ph type="sldNum" sz="quarter" idx="12"/>
          </p:nvPr>
        </p:nvSpPr>
        <p:spPr>
          <a:xfrm>
            <a:off x="10158984" y="6429926"/>
            <a:ext cx="658329" cy="365125"/>
          </a:xfrm>
        </p:spPr>
        <p:txBody>
          <a:bodyPr anchor="ctr"/>
          <a:lstStyle>
            <a:lvl1pPr algn="l">
              <a:defRPr sz="900">
                <a:solidFill>
                  <a:schemeClr val="bg1">
                    <a:lumMod val="85000"/>
                  </a:schemeClr>
                </a:solidFill>
              </a:defRPr>
            </a:lvl1pPr>
          </a:lstStyle>
          <a:p>
            <a:fld id="{50CD95A5-50B9-467D-9167-C36E821FF59E}" type="slidenum">
              <a:rPr lang="en-US" smtClean="0"/>
              <a:pPr/>
              <a:t>‹#›</a:t>
            </a:fld>
            <a:endParaRPr lang="en-US" dirty="0"/>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18481" y="6220662"/>
            <a:ext cx="1090288" cy="624113"/>
          </a:xfrm>
          <a:prstGeom prst="rect">
            <a:avLst/>
          </a:prstGeom>
        </p:spPr>
      </p:pic>
      <p:sp>
        <p:nvSpPr>
          <p:cNvPr id="3" name="Title 2">
            <a:extLst>
              <a:ext uri="{FF2B5EF4-FFF2-40B4-BE49-F238E27FC236}">
                <a16:creationId xmlns:a16="http://schemas.microsoft.com/office/drawing/2014/main" id="{B1447AA4-8690-4222-B828-7157B73CC133}"/>
              </a:ext>
            </a:extLst>
          </p:cNvPr>
          <p:cNvSpPr>
            <a:spLocks noGrp="1"/>
          </p:cNvSpPr>
          <p:nvPr>
            <p:ph type="title"/>
          </p:nvPr>
        </p:nvSpPr>
        <p:spPr>
          <a:xfrm>
            <a:off x="185686" y="137387"/>
            <a:ext cx="10515600" cy="676429"/>
          </a:xfrm>
          <a:prstGeom prst="rect">
            <a:avLst/>
          </a:prstGeom>
        </p:spPr>
        <p:txBody>
          <a:bodyPr/>
          <a:lstStyle>
            <a:lvl1pPr>
              <a:defRPr>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57EB9CB8-7BAD-4599-99DA-8FE0A6569A74}"/>
              </a:ext>
            </a:extLst>
          </p:cNvPr>
          <p:cNvSpPr>
            <a:spLocks noGrp="1"/>
          </p:cNvSpPr>
          <p:nvPr>
            <p:ph type="body" sz="quarter" idx="13"/>
          </p:nvPr>
        </p:nvSpPr>
        <p:spPr>
          <a:xfrm>
            <a:off x="185738" y="1554163"/>
            <a:ext cx="11737975" cy="4179887"/>
          </a:xfrm>
          <a:prstGeom prst="rect">
            <a:avLst/>
          </a:prstGeom>
        </p:spPr>
        <p:txBody>
          <a:bodyPr/>
          <a:lstStyle>
            <a:lvl2pPr marL="685800" indent="-228600">
              <a:buSzPct val="75000"/>
              <a:buFont typeface="Courier New" panose="02070309020205020404" pitchFamily="49" charset="0"/>
              <a:buChar char="o"/>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8390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6" name="Group 15"/>
          <p:cNvGrpSpPr/>
          <p:nvPr userDrawn="1"/>
        </p:nvGrpSpPr>
        <p:grpSpPr>
          <a:xfrm>
            <a:off x="-411" y="5920897"/>
            <a:ext cx="12192001" cy="937104"/>
            <a:chOff x="-411" y="5920897"/>
            <a:chExt cx="12192001" cy="937104"/>
          </a:xfrm>
        </p:grpSpPr>
        <p:sp>
          <p:nvSpPr>
            <p:cNvPr id="17" name="Freeform 16"/>
            <p:cNvSpPr/>
            <p:nvPr/>
          </p:nvSpPr>
          <p:spPr>
            <a:xfrm rot="5400000">
              <a:off x="5627037" y="293859"/>
              <a:ext cx="937104" cy="12191179"/>
            </a:xfrm>
            <a:custGeom>
              <a:avLst/>
              <a:gdLst>
                <a:gd name="connsiteX0" fmla="*/ 0 w 937104"/>
                <a:gd name="connsiteY0" fmla="*/ 0 h 12191179"/>
                <a:gd name="connsiteX1" fmla="*/ 887059 w 937104"/>
                <a:gd name="connsiteY1" fmla="*/ 0 h 12191179"/>
                <a:gd name="connsiteX2" fmla="*/ 937104 w 937104"/>
                <a:gd name="connsiteY2" fmla="*/ 0 h 12191179"/>
                <a:gd name="connsiteX3" fmla="*/ 937104 w 937104"/>
                <a:gd name="connsiteY3" fmla="*/ 12191179 h 12191179"/>
                <a:gd name="connsiteX4" fmla="*/ 773620 w 937104"/>
                <a:gd name="connsiteY4" fmla="*/ 12191179 h 12191179"/>
                <a:gd name="connsiteX5" fmla="*/ 758580 w 937104"/>
                <a:gd name="connsiteY5" fmla="*/ 11444758 h 12191179"/>
                <a:gd name="connsiteX6" fmla="*/ 465501 w 937104"/>
                <a:gd name="connsiteY6" fmla="*/ 5331640 h 12191179"/>
                <a:gd name="connsiteX7" fmla="*/ 20208 w 937104"/>
                <a:gd name="connsiteY7" fmla="*/ 150858 h 1219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04" h="12191179">
                  <a:moveTo>
                    <a:pt x="0" y="0"/>
                  </a:moveTo>
                  <a:lnTo>
                    <a:pt x="887059" y="0"/>
                  </a:lnTo>
                  <a:lnTo>
                    <a:pt x="937104" y="0"/>
                  </a:lnTo>
                  <a:lnTo>
                    <a:pt x="937104" y="12191179"/>
                  </a:lnTo>
                  <a:lnTo>
                    <a:pt x="773620" y="12191179"/>
                  </a:lnTo>
                  <a:lnTo>
                    <a:pt x="758580" y="11444758"/>
                  </a:lnTo>
                  <a:cubicBezTo>
                    <a:pt x="709540" y="9514467"/>
                    <a:pt x="588558" y="7386326"/>
                    <a:pt x="465501" y="5331640"/>
                  </a:cubicBezTo>
                  <a:cubicBezTo>
                    <a:pt x="334910" y="3151157"/>
                    <a:pt x="178269" y="1374168"/>
                    <a:pt x="20208" y="150858"/>
                  </a:cubicBezTo>
                  <a:close/>
                </a:path>
              </a:pathLst>
            </a:custGeom>
            <a:solidFill>
              <a:srgbClr val="16BA93"/>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18" name="Freeform 17"/>
            <p:cNvSpPr/>
            <p:nvPr userDrawn="1"/>
          </p:nvSpPr>
          <p:spPr>
            <a:xfrm rot="5400000">
              <a:off x="5663326" y="329736"/>
              <a:ext cx="864527" cy="12192001"/>
            </a:xfrm>
            <a:custGeom>
              <a:avLst/>
              <a:gdLst>
                <a:gd name="connsiteX0" fmla="*/ 0 w 864527"/>
                <a:gd name="connsiteY0" fmla="*/ 0 h 12192001"/>
                <a:gd name="connsiteX1" fmla="*/ 864527 w 864527"/>
                <a:gd name="connsiteY1" fmla="*/ 0 h 12192001"/>
                <a:gd name="connsiteX2" fmla="*/ 864527 w 864527"/>
                <a:gd name="connsiteY2" fmla="*/ 12192001 h 12192001"/>
                <a:gd name="connsiteX3" fmla="*/ 723164 w 864527"/>
                <a:gd name="connsiteY3" fmla="*/ 12192001 h 12192001"/>
                <a:gd name="connsiteX4" fmla="*/ 690498 w 864527"/>
                <a:gd name="connsiteY4" fmla="*/ 10591811 h 12192001"/>
                <a:gd name="connsiteX5" fmla="*/ 465500 w 864527"/>
                <a:gd name="connsiteY5" fmla="*/ 5331640 h 12192001"/>
                <a:gd name="connsiteX6" fmla="*/ 20207 w 864527"/>
                <a:gd name="connsiteY6" fmla="*/ 150859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527" h="12192001">
                  <a:moveTo>
                    <a:pt x="0" y="0"/>
                  </a:moveTo>
                  <a:lnTo>
                    <a:pt x="864527" y="0"/>
                  </a:lnTo>
                  <a:lnTo>
                    <a:pt x="864527" y="12192001"/>
                  </a:lnTo>
                  <a:lnTo>
                    <a:pt x="723164" y="12192001"/>
                  </a:lnTo>
                  <a:lnTo>
                    <a:pt x="690498" y="10591811"/>
                  </a:lnTo>
                  <a:cubicBezTo>
                    <a:pt x="646355" y="8898354"/>
                    <a:pt x="570978" y="7092800"/>
                    <a:pt x="465500" y="5331640"/>
                  </a:cubicBezTo>
                  <a:cubicBezTo>
                    <a:pt x="334910" y="3151157"/>
                    <a:pt x="178269" y="1374169"/>
                    <a:pt x="20207" y="1508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sp>
          <p:nvSpPr>
            <p:cNvPr id="19" name="Freeform 18"/>
            <p:cNvSpPr/>
            <p:nvPr userDrawn="1"/>
          </p:nvSpPr>
          <p:spPr>
            <a:xfrm rot="5400000">
              <a:off x="5687122" y="353671"/>
              <a:ext cx="817208" cy="12191450"/>
            </a:xfrm>
            <a:custGeom>
              <a:avLst/>
              <a:gdLst>
                <a:gd name="connsiteX0" fmla="*/ 0 w 817208"/>
                <a:gd name="connsiteY0" fmla="*/ 0 h 12191450"/>
                <a:gd name="connsiteX1" fmla="*/ 817208 w 817208"/>
                <a:gd name="connsiteY1" fmla="*/ 0 h 12191450"/>
                <a:gd name="connsiteX2" fmla="*/ 817207 w 817208"/>
                <a:gd name="connsiteY2" fmla="*/ 12191450 h 12191450"/>
                <a:gd name="connsiteX3" fmla="*/ 697876 w 817208"/>
                <a:gd name="connsiteY3" fmla="*/ 12191450 h 12191450"/>
                <a:gd name="connsiteX4" fmla="*/ 669068 w 817208"/>
                <a:gd name="connsiteY4" fmla="*/ 10591811 h 12191450"/>
                <a:gd name="connsiteX5" fmla="*/ 465501 w 817208"/>
                <a:gd name="connsiteY5" fmla="*/ 5331639 h 12191450"/>
                <a:gd name="connsiteX6" fmla="*/ 20208 w 817208"/>
                <a:gd name="connsiteY6" fmla="*/ 150857 h 1219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208" h="12191450">
                  <a:moveTo>
                    <a:pt x="0" y="0"/>
                  </a:moveTo>
                  <a:lnTo>
                    <a:pt x="817208" y="0"/>
                  </a:lnTo>
                  <a:lnTo>
                    <a:pt x="817207" y="12191450"/>
                  </a:lnTo>
                  <a:lnTo>
                    <a:pt x="697876" y="12191450"/>
                  </a:lnTo>
                  <a:lnTo>
                    <a:pt x="669068" y="10591811"/>
                  </a:lnTo>
                  <a:cubicBezTo>
                    <a:pt x="632069" y="8898354"/>
                    <a:pt x="570978" y="7092799"/>
                    <a:pt x="465501" y="5331639"/>
                  </a:cubicBezTo>
                  <a:cubicBezTo>
                    <a:pt x="334910" y="3151157"/>
                    <a:pt x="178269" y="1374169"/>
                    <a:pt x="20208" y="150857"/>
                  </a:cubicBezTo>
                  <a:close/>
                </a:path>
              </a:pathLst>
            </a:custGeom>
            <a:solidFill>
              <a:srgbClr val="0011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grpSp>
      <p:grpSp>
        <p:nvGrpSpPr>
          <p:cNvPr id="39" name="Group 38"/>
          <p:cNvGrpSpPr/>
          <p:nvPr userDrawn="1"/>
        </p:nvGrpSpPr>
        <p:grpSpPr>
          <a:xfrm>
            <a:off x="273" y="0"/>
            <a:ext cx="12190907" cy="1403927"/>
            <a:chOff x="273" y="0"/>
            <a:chExt cx="12190907" cy="1403927"/>
          </a:xfrm>
        </p:grpSpPr>
        <p:sp>
          <p:nvSpPr>
            <p:cNvPr id="38" name="Freeform 37"/>
            <p:cNvSpPr/>
            <p:nvPr/>
          </p:nvSpPr>
          <p:spPr>
            <a:xfrm rot="16200000">
              <a:off x="5439778" y="-5347475"/>
              <a:ext cx="1312310" cy="12190494"/>
            </a:xfrm>
            <a:custGeom>
              <a:avLst/>
              <a:gdLst>
                <a:gd name="connsiteX0" fmla="*/ 1312310 w 1312310"/>
                <a:gd name="connsiteY0" fmla="*/ 0 h 12190494"/>
                <a:gd name="connsiteX1" fmla="*/ 1312310 w 1312310"/>
                <a:gd name="connsiteY1" fmla="*/ 12190494 h 12190494"/>
                <a:gd name="connsiteX2" fmla="*/ 591144 w 1312310"/>
                <a:gd name="connsiteY2" fmla="*/ 12190494 h 12190494"/>
                <a:gd name="connsiteX3" fmla="*/ 579662 w 1312310"/>
                <a:gd name="connsiteY3" fmla="*/ 11444758 h 12190494"/>
                <a:gd name="connsiteX4" fmla="*/ 355708 w 1312310"/>
                <a:gd name="connsiteY4" fmla="*/ 5331640 h 12190494"/>
                <a:gd name="connsiteX5" fmla="*/ 15442 w 1312310"/>
                <a:gd name="connsiteY5" fmla="*/ 150858 h 12190494"/>
                <a:gd name="connsiteX6" fmla="*/ 0 w 1312310"/>
                <a:gd name="connsiteY6" fmla="*/ 0 h 12190494"/>
                <a:gd name="connsiteX7" fmla="*/ 677838 w 1312310"/>
                <a:gd name="connsiteY7" fmla="*/ 0 h 12190494"/>
                <a:gd name="connsiteX8" fmla="*/ 757639 w 1312310"/>
                <a:gd name="connsiteY8" fmla="*/ 0 h 1219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310" h="12190494">
                  <a:moveTo>
                    <a:pt x="1312310" y="0"/>
                  </a:moveTo>
                  <a:lnTo>
                    <a:pt x="1312310" y="12190494"/>
                  </a:lnTo>
                  <a:lnTo>
                    <a:pt x="591144" y="12190494"/>
                  </a:lnTo>
                  <a:lnTo>
                    <a:pt x="579662" y="11444758"/>
                  </a:lnTo>
                  <a:cubicBezTo>
                    <a:pt x="542188" y="9514468"/>
                    <a:pt x="449741" y="7386327"/>
                    <a:pt x="355708" y="5331640"/>
                  </a:cubicBezTo>
                  <a:cubicBezTo>
                    <a:pt x="255918" y="3151158"/>
                    <a:pt x="136223" y="1374169"/>
                    <a:pt x="15442" y="150858"/>
                  </a:cubicBezTo>
                  <a:lnTo>
                    <a:pt x="0" y="0"/>
                  </a:lnTo>
                  <a:lnTo>
                    <a:pt x="677838" y="0"/>
                  </a:lnTo>
                  <a:lnTo>
                    <a:pt x="757639" y="0"/>
                  </a:lnTo>
                  <a:close/>
                </a:path>
              </a:pathLst>
            </a:custGeom>
            <a:solidFill>
              <a:srgbClr val="16BA9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35"/>
            <p:cNvSpPr/>
            <p:nvPr/>
          </p:nvSpPr>
          <p:spPr>
            <a:xfrm rot="16200000">
              <a:off x="5439571" y="-5403138"/>
              <a:ext cx="1312310" cy="12190906"/>
            </a:xfrm>
            <a:custGeom>
              <a:avLst/>
              <a:gdLst>
                <a:gd name="connsiteX0" fmla="*/ 1312310 w 1312310"/>
                <a:gd name="connsiteY0" fmla="*/ 0 h 12190906"/>
                <a:gd name="connsiteX1" fmla="*/ 1312310 w 1312310"/>
                <a:gd name="connsiteY1" fmla="*/ 12190906 h 12190906"/>
                <a:gd name="connsiteX2" fmla="*/ 552583 w 1312310"/>
                <a:gd name="connsiteY2" fmla="*/ 12190906 h 12190906"/>
                <a:gd name="connsiteX3" fmla="*/ 527638 w 1312310"/>
                <a:gd name="connsiteY3" fmla="*/ 10591811 h 12190906"/>
                <a:gd name="connsiteX4" fmla="*/ 355708 w 1312310"/>
                <a:gd name="connsiteY4" fmla="*/ 5331641 h 12190906"/>
                <a:gd name="connsiteX5" fmla="*/ 15442 w 1312310"/>
                <a:gd name="connsiteY5" fmla="*/ 150858 h 12190906"/>
                <a:gd name="connsiteX6" fmla="*/ 0 w 1312310"/>
                <a:gd name="connsiteY6" fmla="*/ 0 h 12190906"/>
                <a:gd name="connsiteX7" fmla="*/ 677838 w 1312310"/>
                <a:gd name="connsiteY7" fmla="*/ 0 h 12190906"/>
                <a:gd name="connsiteX8" fmla="*/ 757639 w 1312310"/>
                <a:gd name="connsiteY8" fmla="*/ 0 h 1219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310" h="12190906">
                  <a:moveTo>
                    <a:pt x="1312310" y="0"/>
                  </a:moveTo>
                  <a:lnTo>
                    <a:pt x="1312310" y="12190906"/>
                  </a:lnTo>
                  <a:lnTo>
                    <a:pt x="552583" y="12190906"/>
                  </a:lnTo>
                  <a:lnTo>
                    <a:pt x="527638" y="10591811"/>
                  </a:lnTo>
                  <a:cubicBezTo>
                    <a:pt x="493907" y="8898354"/>
                    <a:pt x="436308" y="7092800"/>
                    <a:pt x="355708" y="5331641"/>
                  </a:cubicBezTo>
                  <a:cubicBezTo>
                    <a:pt x="255918" y="3151157"/>
                    <a:pt x="136223" y="1374168"/>
                    <a:pt x="15442" y="150858"/>
                  </a:cubicBezTo>
                  <a:lnTo>
                    <a:pt x="0" y="0"/>
                  </a:lnTo>
                  <a:lnTo>
                    <a:pt x="677838" y="0"/>
                  </a:lnTo>
                  <a:lnTo>
                    <a:pt x="75763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p:cNvSpPr/>
            <p:nvPr/>
          </p:nvSpPr>
          <p:spPr>
            <a:xfrm rot="16200000">
              <a:off x="5439640" y="-5439229"/>
              <a:ext cx="1312310" cy="12190768"/>
            </a:xfrm>
            <a:custGeom>
              <a:avLst/>
              <a:gdLst>
                <a:gd name="connsiteX0" fmla="*/ 1312310 w 1312310"/>
                <a:gd name="connsiteY0" fmla="*/ 0 h 12190768"/>
                <a:gd name="connsiteX1" fmla="*/ 1312310 w 1312310"/>
                <a:gd name="connsiteY1" fmla="*/ 12190768 h 12190768"/>
                <a:gd name="connsiteX2" fmla="*/ 533267 w 1312310"/>
                <a:gd name="connsiteY2" fmla="*/ 12190768 h 12190768"/>
                <a:gd name="connsiteX3" fmla="*/ 511262 w 1312310"/>
                <a:gd name="connsiteY3" fmla="*/ 10591812 h 12190768"/>
                <a:gd name="connsiteX4" fmla="*/ 355708 w 1312310"/>
                <a:gd name="connsiteY4" fmla="*/ 5331640 h 12190768"/>
                <a:gd name="connsiteX5" fmla="*/ 15442 w 1312310"/>
                <a:gd name="connsiteY5" fmla="*/ 150858 h 12190768"/>
                <a:gd name="connsiteX6" fmla="*/ 0 w 1312310"/>
                <a:gd name="connsiteY6" fmla="*/ 0 h 12190768"/>
                <a:gd name="connsiteX7" fmla="*/ 677838 w 1312310"/>
                <a:gd name="connsiteY7" fmla="*/ 0 h 12190768"/>
                <a:gd name="connsiteX8" fmla="*/ 757639 w 1312310"/>
                <a:gd name="connsiteY8" fmla="*/ 0 h 1219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310" h="12190768">
                  <a:moveTo>
                    <a:pt x="1312310" y="0"/>
                  </a:moveTo>
                  <a:lnTo>
                    <a:pt x="1312310" y="12190768"/>
                  </a:lnTo>
                  <a:lnTo>
                    <a:pt x="533267" y="12190768"/>
                  </a:lnTo>
                  <a:lnTo>
                    <a:pt x="511262" y="10591812"/>
                  </a:lnTo>
                  <a:cubicBezTo>
                    <a:pt x="482990" y="8898355"/>
                    <a:pt x="436308" y="7092800"/>
                    <a:pt x="355708" y="5331640"/>
                  </a:cubicBezTo>
                  <a:cubicBezTo>
                    <a:pt x="255918" y="3151157"/>
                    <a:pt x="136223" y="1374169"/>
                    <a:pt x="15442" y="150858"/>
                  </a:cubicBezTo>
                  <a:lnTo>
                    <a:pt x="0" y="0"/>
                  </a:lnTo>
                  <a:lnTo>
                    <a:pt x="677838" y="0"/>
                  </a:lnTo>
                  <a:lnTo>
                    <a:pt x="757639" y="0"/>
                  </a:lnTo>
                  <a:close/>
                </a:path>
              </a:pathLst>
            </a:custGeom>
            <a:solidFill>
              <a:srgbClr val="0011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18481" y="6220662"/>
            <a:ext cx="1090288" cy="624113"/>
          </a:xfrm>
          <a:prstGeom prst="rect">
            <a:avLst/>
          </a:prstGeom>
        </p:spPr>
      </p:pic>
    </p:spTree>
    <p:extLst>
      <p:ext uri="{BB962C8B-B14F-4D97-AF65-F5344CB8AC3E}">
        <p14:creationId xmlns:p14="http://schemas.microsoft.com/office/powerpoint/2010/main" val="7737185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1" name="Group 10" hidden="1"/>
          <p:cNvGrpSpPr/>
          <p:nvPr userDrawn="1"/>
        </p:nvGrpSpPr>
        <p:grpSpPr>
          <a:xfrm>
            <a:off x="-411" y="5920897"/>
            <a:ext cx="12192001" cy="937104"/>
            <a:chOff x="-411" y="5920897"/>
            <a:chExt cx="12192001" cy="937104"/>
          </a:xfrm>
        </p:grpSpPr>
        <p:sp>
          <p:nvSpPr>
            <p:cNvPr id="12" name="Freeform 11"/>
            <p:cNvSpPr/>
            <p:nvPr/>
          </p:nvSpPr>
          <p:spPr>
            <a:xfrm rot="5400000">
              <a:off x="5627037" y="293859"/>
              <a:ext cx="937104" cy="12191179"/>
            </a:xfrm>
            <a:custGeom>
              <a:avLst/>
              <a:gdLst>
                <a:gd name="connsiteX0" fmla="*/ 0 w 937104"/>
                <a:gd name="connsiteY0" fmla="*/ 0 h 12191179"/>
                <a:gd name="connsiteX1" fmla="*/ 887059 w 937104"/>
                <a:gd name="connsiteY1" fmla="*/ 0 h 12191179"/>
                <a:gd name="connsiteX2" fmla="*/ 937104 w 937104"/>
                <a:gd name="connsiteY2" fmla="*/ 0 h 12191179"/>
                <a:gd name="connsiteX3" fmla="*/ 937104 w 937104"/>
                <a:gd name="connsiteY3" fmla="*/ 12191179 h 12191179"/>
                <a:gd name="connsiteX4" fmla="*/ 773620 w 937104"/>
                <a:gd name="connsiteY4" fmla="*/ 12191179 h 12191179"/>
                <a:gd name="connsiteX5" fmla="*/ 758580 w 937104"/>
                <a:gd name="connsiteY5" fmla="*/ 11444758 h 12191179"/>
                <a:gd name="connsiteX6" fmla="*/ 465501 w 937104"/>
                <a:gd name="connsiteY6" fmla="*/ 5331640 h 12191179"/>
                <a:gd name="connsiteX7" fmla="*/ 20208 w 937104"/>
                <a:gd name="connsiteY7" fmla="*/ 150858 h 1219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04" h="12191179">
                  <a:moveTo>
                    <a:pt x="0" y="0"/>
                  </a:moveTo>
                  <a:lnTo>
                    <a:pt x="887059" y="0"/>
                  </a:lnTo>
                  <a:lnTo>
                    <a:pt x="937104" y="0"/>
                  </a:lnTo>
                  <a:lnTo>
                    <a:pt x="937104" y="12191179"/>
                  </a:lnTo>
                  <a:lnTo>
                    <a:pt x="773620" y="12191179"/>
                  </a:lnTo>
                  <a:lnTo>
                    <a:pt x="758580" y="11444758"/>
                  </a:lnTo>
                  <a:cubicBezTo>
                    <a:pt x="709540" y="9514467"/>
                    <a:pt x="588558" y="7386326"/>
                    <a:pt x="465501" y="5331640"/>
                  </a:cubicBezTo>
                  <a:cubicBezTo>
                    <a:pt x="334910" y="3151157"/>
                    <a:pt x="178269" y="1374168"/>
                    <a:pt x="20208" y="150858"/>
                  </a:cubicBezTo>
                  <a:close/>
                </a:path>
              </a:pathLst>
            </a:custGeom>
            <a:solidFill>
              <a:srgbClr val="16BA93"/>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3" name="Freeform 12"/>
            <p:cNvSpPr/>
            <p:nvPr userDrawn="1"/>
          </p:nvSpPr>
          <p:spPr>
            <a:xfrm rot="5400000">
              <a:off x="5663326" y="329736"/>
              <a:ext cx="864527" cy="12192001"/>
            </a:xfrm>
            <a:custGeom>
              <a:avLst/>
              <a:gdLst>
                <a:gd name="connsiteX0" fmla="*/ 0 w 864527"/>
                <a:gd name="connsiteY0" fmla="*/ 0 h 12192001"/>
                <a:gd name="connsiteX1" fmla="*/ 864527 w 864527"/>
                <a:gd name="connsiteY1" fmla="*/ 0 h 12192001"/>
                <a:gd name="connsiteX2" fmla="*/ 864527 w 864527"/>
                <a:gd name="connsiteY2" fmla="*/ 12192001 h 12192001"/>
                <a:gd name="connsiteX3" fmla="*/ 723164 w 864527"/>
                <a:gd name="connsiteY3" fmla="*/ 12192001 h 12192001"/>
                <a:gd name="connsiteX4" fmla="*/ 690498 w 864527"/>
                <a:gd name="connsiteY4" fmla="*/ 10591811 h 12192001"/>
                <a:gd name="connsiteX5" fmla="*/ 465500 w 864527"/>
                <a:gd name="connsiteY5" fmla="*/ 5331640 h 12192001"/>
                <a:gd name="connsiteX6" fmla="*/ 20207 w 864527"/>
                <a:gd name="connsiteY6" fmla="*/ 150859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527" h="12192001">
                  <a:moveTo>
                    <a:pt x="0" y="0"/>
                  </a:moveTo>
                  <a:lnTo>
                    <a:pt x="864527" y="0"/>
                  </a:lnTo>
                  <a:lnTo>
                    <a:pt x="864527" y="12192001"/>
                  </a:lnTo>
                  <a:lnTo>
                    <a:pt x="723164" y="12192001"/>
                  </a:lnTo>
                  <a:lnTo>
                    <a:pt x="690498" y="10591811"/>
                  </a:lnTo>
                  <a:cubicBezTo>
                    <a:pt x="646355" y="8898354"/>
                    <a:pt x="570978" y="7092800"/>
                    <a:pt x="465500" y="5331640"/>
                  </a:cubicBezTo>
                  <a:cubicBezTo>
                    <a:pt x="334910" y="3151157"/>
                    <a:pt x="178269" y="1374169"/>
                    <a:pt x="20207" y="1508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4" name="Freeform 13"/>
            <p:cNvSpPr/>
            <p:nvPr userDrawn="1"/>
          </p:nvSpPr>
          <p:spPr>
            <a:xfrm rot="5400000">
              <a:off x="5687122" y="353671"/>
              <a:ext cx="817208" cy="12191450"/>
            </a:xfrm>
            <a:custGeom>
              <a:avLst/>
              <a:gdLst>
                <a:gd name="connsiteX0" fmla="*/ 0 w 817208"/>
                <a:gd name="connsiteY0" fmla="*/ 0 h 12191450"/>
                <a:gd name="connsiteX1" fmla="*/ 817208 w 817208"/>
                <a:gd name="connsiteY1" fmla="*/ 0 h 12191450"/>
                <a:gd name="connsiteX2" fmla="*/ 817207 w 817208"/>
                <a:gd name="connsiteY2" fmla="*/ 12191450 h 12191450"/>
                <a:gd name="connsiteX3" fmla="*/ 697876 w 817208"/>
                <a:gd name="connsiteY3" fmla="*/ 12191450 h 12191450"/>
                <a:gd name="connsiteX4" fmla="*/ 669068 w 817208"/>
                <a:gd name="connsiteY4" fmla="*/ 10591811 h 12191450"/>
                <a:gd name="connsiteX5" fmla="*/ 465501 w 817208"/>
                <a:gd name="connsiteY5" fmla="*/ 5331639 h 12191450"/>
                <a:gd name="connsiteX6" fmla="*/ 20208 w 817208"/>
                <a:gd name="connsiteY6" fmla="*/ 150857 h 1219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208" h="12191450">
                  <a:moveTo>
                    <a:pt x="0" y="0"/>
                  </a:moveTo>
                  <a:lnTo>
                    <a:pt x="817208" y="0"/>
                  </a:lnTo>
                  <a:lnTo>
                    <a:pt x="817207" y="12191450"/>
                  </a:lnTo>
                  <a:lnTo>
                    <a:pt x="697876" y="12191450"/>
                  </a:lnTo>
                  <a:lnTo>
                    <a:pt x="669068" y="10591811"/>
                  </a:lnTo>
                  <a:cubicBezTo>
                    <a:pt x="632069" y="8898354"/>
                    <a:pt x="570978" y="7092799"/>
                    <a:pt x="465501" y="5331639"/>
                  </a:cubicBezTo>
                  <a:cubicBezTo>
                    <a:pt x="334910" y="3151157"/>
                    <a:pt x="178269" y="1374169"/>
                    <a:pt x="20208" y="150857"/>
                  </a:cubicBezTo>
                  <a:close/>
                </a:path>
              </a:pathLst>
            </a:custGeom>
            <a:solidFill>
              <a:srgbClr val="0011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grpSp>
      <p:sp>
        <p:nvSpPr>
          <p:cNvPr id="32" name="Slide Number Placeholder 5"/>
          <p:cNvSpPr>
            <a:spLocks noGrp="1"/>
          </p:cNvSpPr>
          <p:nvPr>
            <p:ph type="sldNum" sz="quarter" idx="12"/>
          </p:nvPr>
        </p:nvSpPr>
        <p:spPr>
          <a:xfrm>
            <a:off x="689429" y="6444598"/>
            <a:ext cx="566989" cy="217886"/>
          </a:xfrm>
        </p:spPr>
        <p:txBody>
          <a:bodyPr lIns="0" anchor="ctr"/>
          <a:lstStyle>
            <a:lvl1pPr algn="l">
              <a:defRPr sz="900">
                <a:solidFill>
                  <a:srgbClr val="001F41"/>
                </a:solidFill>
              </a:defRPr>
            </a:lvl1pPr>
          </a:lstStyle>
          <a:p>
            <a:r>
              <a:rPr lang="en-US" dirty="0"/>
              <a:t>Page </a:t>
            </a:r>
            <a:fld id="{50CD95A5-50B9-467D-9167-C36E821FF59E}" type="slidenum">
              <a:rPr lang="en-US" smtClean="0"/>
              <a:pPr/>
              <a:t>‹#›</a:t>
            </a:fld>
            <a:endParaRPr lang="en-US" dirty="0"/>
          </a:p>
        </p:txBody>
      </p:sp>
      <p:sp>
        <p:nvSpPr>
          <p:cNvPr id="33" name="Date Placeholder 3"/>
          <p:cNvSpPr>
            <a:spLocks noGrp="1"/>
          </p:cNvSpPr>
          <p:nvPr>
            <p:ph type="dt" sz="half" idx="10"/>
          </p:nvPr>
        </p:nvSpPr>
        <p:spPr>
          <a:xfrm>
            <a:off x="5673310" y="6447564"/>
            <a:ext cx="845381" cy="217885"/>
          </a:xfrm>
          <a:prstGeom prst="rect">
            <a:avLst/>
          </a:prstGeom>
        </p:spPr>
        <p:txBody>
          <a:bodyPr anchor="ctr"/>
          <a:lstStyle>
            <a:lvl1pPr algn="ctr">
              <a:defRPr sz="900">
                <a:solidFill>
                  <a:schemeClr val="bg1">
                    <a:lumMod val="85000"/>
                  </a:schemeClr>
                </a:solidFill>
              </a:defRPr>
            </a:lvl1pPr>
          </a:lstStyle>
          <a:p>
            <a:fld id="{58FE1800-7437-4753-BED1-C8E110F02082}" type="datetime1">
              <a:rPr lang="en-US" smtClean="0">
                <a:solidFill>
                  <a:srgbClr val="001F41"/>
                </a:solidFill>
              </a:rPr>
              <a:pPr/>
              <a:t>10/10/2020</a:t>
            </a:fld>
            <a:endParaRPr lang="en-US" dirty="0"/>
          </a:p>
        </p:txBody>
      </p:sp>
      <p:pic>
        <p:nvPicPr>
          <p:cNvPr id="15" name="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8172" y="6361321"/>
            <a:ext cx="628897" cy="360000"/>
          </a:xfrm>
          <a:prstGeom prst="rect">
            <a:avLst/>
          </a:prstGeom>
        </p:spPr>
      </p:pic>
      <p:sp>
        <p:nvSpPr>
          <p:cNvPr id="18" name="Header  Background">
            <a:extLst>
              <a:ext uri="{FF2B5EF4-FFF2-40B4-BE49-F238E27FC236}">
                <a16:creationId xmlns:a16="http://schemas.microsoft.com/office/drawing/2014/main" id="{E4F567E8-B1F4-480E-B40C-E9C28DC7ECB3}"/>
              </a:ext>
            </a:extLst>
          </p:cNvPr>
          <p:cNvSpPr/>
          <p:nvPr userDrawn="1"/>
        </p:nvSpPr>
        <p:spPr>
          <a:xfrm>
            <a:off x="-3443" y="0"/>
            <a:ext cx="12195443" cy="1080000"/>
          </a:xfrm>
          <a:prstGeom prst="rect">
            <a:avLst/>
          </a:prstGeom>
          <a:gradFill flip="none" rotWithShape="1">
            <a:gsLst>
              <a:gs pos="19000">
                <a:srgbClr val="001F41"/>
              </a:gs>
              <a:gs pos="100000">
                <a:srgbClr val="0035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op Border">
            <a:extLst>
              <a:ext uri="{FF2B5EF4-FFF2-40B4-BE49-F238E27FC236}">
                <a16:creationId xmlns:a16="http://schemas.microsoft.com/office/drawing/2014/main" id="{800FFC98-5846-48B5-9DD2-2A1139FCFCAC}"/>
              </a:ext>
            </a:extLst>
          </p:cNvPr>
          <p:cNvSpPr/>
          <p:nvPr userDrawn="1"/>
        </p:nvSpPr>
        <p:spPr>
          <a:xfrm>
            <a:off x="0" y="6182430"/>
            <a:ext cx="12192000" cy="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op Border">
            <a:extLst>
              <a:ext uri="{FF2B5EF4-FFF2-40B4-BE49-F238E27FC236}">
                <a16:creationId xmlns:a16="http://schemas.microsoft.com/office/drawing/2014/main" id="{5460A022-A090-4B97-A9E9-A3C73F07D9B8}"/>
              </a:ext>
            </a:extLst>
          </p:cNvPr>
          <p:cNvSpPr/>
          <p:nvPr userDrawn="1"/>
        </p:nvSpPr>
        <p:spPr>
          <a:xfrm>
            <a:off x="0" y="-308"/>
            <a:ext cx="12192000" cy="72000"/>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960EE490-37C7-4ED1-956A-AD5527B6CA97}"/>
              </a:ext>
            </a:extLst>
          </p:cNvPr>
          <p:cNvSpPr txBox="1"/>
          <p:nvPr userDrawn="1"/>
        </p:nvSpPr>
        <p:spPr>
          <a:xfrm>
            <a:off x="10601011" y="6614514"/>
            <a:ext cx="1286190" cy="184666"/>
          </a:xfrm>
          <a:prstGeom prst="rect">
            <a:avLst/>
          </a:prstGeom>
          <a:noFill/>
        </p:spPr>
        <p:txBody>
          <a:bodyPr wrap="square">
            <a:spAutoFit/>
          </a:bodyPr>
          <a:lstStyle/>
          <a:p>
            <a:pPr algn="ctr"/>
            <a:r>
              <a:rPr lang="en-AU" sz="600" dirty="0">
                <a:effectLst/>
                <a:latin typeface="Open Sans" panose="020B0606030504020204" pitchFamily="34" charset="0"/>
                <a:ea typeface="Open Sans" panose="020B0606030504020204" pitchFamily="34" charset="0"/>
                <a:cs typeface="Open Sans" panose="020B0606030504020204" pitchFamily="34" charset="0"/>
              </a:rPr>
              <a:t>Infrastructure Anywhere</a:t>
            </a:r>
            <a:endParaRPr lang="en-AU" sz="7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7362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85CB69C-B4B9-4161-B589-BDC99CBF8D6E}" type="datetime1">
              <a:rPr lang="en-US" smtClean="0"/>
              <a:t>10/10/2020</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CPP Associates - </a:t>
            </a:r>
          </a:p>
        </p:txBody>
      </p:sp>
      <p:sp>
        <p:nvSpPr>
          <p:cNvPr id="6" name="Slide Number Placeholder 5"/>
          <p:cNvSpPr>
            <a:spLocks noGrp="1"/>
          </p:cNvSpPr>
          <p:nvPr>
            <p:ph type="sldNum" sz="quarter" idx="12"/>
          </p:nvPr>
        </p:nvSpPr>
        <p:spPr/>
        <p:txBody>
          <a:bodyPr/>
          <a:lstStyle/>
          <a:p>
            <a:fld id="{50CD95A5-50B9-467D-9167-C36E821FF59E}" type="slidenum">
              <a:rPr lang="en-US" smtClean="0"/>
              <a:t>‹#›</a:t>
            </a:fld>
            <a:endParaRPr lang="en-US" dirty="0"/>
          </a:p>
        </p:txBody>
      </p:sp>
    </p:spTree>
    <p:extLst>
      <p:ext uri="{BB962C8B-B14F-4D97-AF65-F5344CB8AC3E}">
        <p14:creationId xmlns:p14="http://schemas.microsoft.com/office/powerpoint/2010/main" val="1929651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631BAC3-B31F-4C6A-A35F-0B6646AC38B4}" type="datetime1">
              <a:rPr lang="en-US" smtClean="0"/>
              <a:t>10/10/2020</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CPP Associates - </a:t>
            </a:r>
          </a:p>
        </p:txBody>
      </p:sp>
      <p:sp>
        <p:nvSpPr>
          <p:cNvPr id="7" name="Slide Number Placeholder 6"/>
          <p:cNvSpPr>
            <a:spLocks noGrp="1"/>
          </p:cNvSpPr>
          <p:nvPr>
            <p:ph type="sldNum" sz="quarter" idx="12"/>
          </p:nvPr>
        </p:nvSpPr>
        <p:spPr/>
        <p:txBody>
          <a:bodyPr/>
          <a:lstStyle/>
          <a:p>
            <a:fld id="{50CD95A5-50B9-467D-9167-C36E821FF59E}" type="slidenum">
              <a:rPr lang="en-US" smtClean="0"/>
              <a:t>‹#›</a:t>
            </a:fld>
            <a:endParaRPr lang="en-US" dirty="0"/>
          </a:p>
        </p:txBody>
      </p:sp>
    </p:spTree>
    <p:extLst>
      <p:ext uri="{BB962C8B-B14F-4D97-AF65-F5344CB8AC3E}">
        <p14:creationId xmlns:p14="http://schemas.microsoft.com/office/powerpoint/2010/main" val="263235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27B2149-A446-4F97-B420-D708B2A70C7B}" type="datetime1">
              <a:rPr lang="en-US" smtClean="0"/>
              <a:t>10/10/2020</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dirty="0"/>
              <a:t>CPP Associates - </a:t>
            </a:r>
          </a:p>
        </p:txBody>
      </p:sp>
      <p:sp>
        <p:nvSpPr>
          <p:cNvPr id="9" name="Slide Number Placeholder 8"/>
          <p:cNvSpPr>
            <a:spLocks noGrp="1"/>
          </p:cNvSpPr>
          <p:nvPr>
            <p:ph type="sldNum" sz="quarter" idx="12"/>
          </p:nvPr>
        </p:nvSpPr>
        <p:spPr/>
        <p:txBody>
          <a:bodyPr/>
          <a:lstStyle/>
          <a:p>
            <a:fld id="{50CD95A5-50B9-467D-9167-C36E821FF59E}" type="slidenum">
              <a:rPr lang="en-US" smtClean="0"/>
              <a:t>‹#›</a:t>
            </a:fld>
            <a:endParaRPr lang="en-US" dirty="0"/>
          </a:p>
        </p:txBody>
      </p:sp>
    </p:spTree>
    <p:extLst>
      <p:ext uri="{BB962C8B-B14F-4D97-AF65-F5344CB8AC3E}">
        <p14:creationId xmlns:p14="http://schemas.microsoft.com/office/powerpoint/2010/main" val="4270280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26D7E1-0B0A-4DCC-BB87-A31C92A02436}" type="datetime1">
              <a:rPr lang="en-US" smtClean="0"/>
              <a:t>10/10/2020</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dirty="0"/>
              <a:t>CPP Associates - </a:t>
            </a:r>
          </a:p>
        </p:txBody>
      </p:sp>
      <p:sp>
        <p:nvSpPr>
          <p:cNvPr id="5" name="Slide Number Placeholder 4"/>
          <p:cNvSpPr>
            <a:spLocks noGrp="1"/>
          </p:cNvSpPr>
          <p:nvPr>
            <p:ph type="sldNum" sz="quarter" idx="12"/>
          </p:nvPr>
        </p:nvSpPr>
        <p:spPr/>
        <p:txBody>
          <a:bodyPr/>
          <a:lstStyle/>
          <a:p>
            <a:fld id="{50CD95A5-50B9-467D-9167-C36E821FF59E}" type="slidenum">
              <a:rPr lang="en-US" smtClean="0"/>
              <a:t>‹#›</a:t>
            </a:fld>
            <a:endParaRPr lang="en-US" dirty="0"/>
          </a:p>
        </p:txBody>
      </p:sp>
    </p:spTree>
    <p:extLst>
      <p:ext uri="{BB962C8B-B14F-4D97-AF65-F5344CB8AC3E}">
        <p14:creationId xmlns:p14="http://schemas.microsoft.com/office/powerpoint/2010/main" val="3450241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D4C1AE2-D7D3-4226-A228-1538F563FEAA}" type="datetime1">
              <a:rPr lang="en-US" smtClean="0"/>
              <a:t>10/10/2020</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CPP Associates - </a:t>
            </a:r>
          </a:p>
        </p:txBody>
      </p:sp>
      <p:sp>
        <p:nvSpPr>
          <p:cNvPr id="7" name="Slide Number Placeholder 6"/>
          <p:cNvSpPr>
            <a:spLocks noGrp="1"/>
          </p:cNvSpPr>
          <p:nvPr>
            <p:ph type="sldNum" sz="quarter" idx="12"/>
          </p:nvPr>
        </p:nvSpPr>
        <p:spPr/>
        <p:txBody>
          <a:bodyPr/>
          <a:lstStyle/>
          <a:p>
            <a:fld id="{50CD95A5-50B9-467D-9167-C36E821FF59E}" type="slidenum">
              <a:rPr lang="en-US" smtClean="0"/>
              <a:t>‹#›</a:t>
            </a:fld>
            <a:endParaRPr lang="en-US" dirty="0"/>
          </a:p>
        </p:txBody>
      </p:sp>
    </p:spTree>
    <p:extLst>
      <p:ext uri="{BB962C8B-B14F-4D97-AF65-F5344CB8AC3E}">
        <p14:creationId xmlns:p14="http://schemas.microsoft.com/office/powerpoint/2010/main" val="2724197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617E01D-7A4D-45FC-A05C-81440E4D9177}" type="datetime1">
              <a:rPr lang="en-US" smtClean="0"/>
              <a:t>10/10/2020</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CPP Associates - </a:t>
            </a:r>
          </a:p>
        </p:txBody>
      </p:sp>
      <p:sp>
        <p:nvSpPr>
          <p:cNvPr id="7" name="Slide Number Placeholder 6"/>
          <p:cNvSpPr>
            <a:spLocks noGrp="1"/>
          </p:cNvSpPr>
          <p:nvPr>
            <p:ph type="sldNum" sz="quarter" idx="12"/>
          </p:nvPr>
        </p:nvSpPr>
        <p:spPr/>
        <p:txBody>
          <a:bodyPr/>
          <a:lstStyle/>
          <a:p>
            <a:fld id="{50CD95A5-50B9-467D-9167-C36E821FF59E}" type="slidenum">
              <a:rPr lang="en-US" smtClean="0"/>
              <a:t>‹#›</a:t>
            </a:fld>
            <a:endParaRPr lang="en-US" dirty="0"/>
          </a:p>
        </p:txBody>
      </p:sp>
    </p:spTree>
    <p:extLst>
      <p:ext uri="{BB962C8B-B14F-4D97-AF65-F5344CB8AC3E}">
        <p14:creationId xmlns:p14="http://schemas.microsoft.com/office/powerpoint/2010/main" val="753955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D95A5-50B9-467D-9167-C36E821FF59E}" type="slidenum">
              <a:rPr lang="en-US" smtClean="0"/>
              <a:t>‹#›</a:t>
            </a:fld>
            <a:endParaRPr lang="en-US" dirty="0"/>
          </a:p>
        </p:txBody>
      </p:sp>
    </p:spTree>
    <p:extLst>
      <p:ext uri="{BB962C8B-B14F-4D97-AF65-F5344CB8AC3E}">
        <p14:creationId xmlns:p14="http://schemas.microsoft.com/office/powerpoint/2010/main" val="3085697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comments" Target="../comments/comment4.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comments" Target="../comments/commen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comments" Target="../comments/comment6.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jpeg"/><Relationship Id="rId11" Type="http://schemas.openxmlformats.org/officeDocument/2006/relationships/comments" Target="../comments/comment7.xml"/><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hemeOverride" Target="../theme/themeOverride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comments" Target="../comments/comment3.xml"/><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hemeOverride" Target="../theme/themeOverride3.xml"/><Relationship Id="rId5" Type="http://schemas.openxmlformats.org/officeDocument/2006/relationships/image" Target="../media/image63.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hemeOverride" Target="../theme/themeOverride4.xml"/><Relationship Id="rId5" Type="http://schemas.openxmlformats.org/officeDocument/2006/relationships/comments" Target="../comments/comment8.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comments" Target="../comments/comment9.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4" name="Background Photo">
            <a:extLst>
              <a:ext uri="{FF2B5EF4-FFF2-40B4-BE49-F238E27FC236}">
                <a16:creationId xmlns:a16="http://schemas.microsoft.com/office/drawing/2014/main" id="{569EFF66-201E-4AAD-BD06-933E26F6809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96536" y="51967"/>
            <a:ext cx="10895464" cy="5794875"/>
          </a:xfrm>
          <a:prstGeom prst="rect">
            <a:avLst/>
          </a:prstGeom>
        </p:spPr>
      </p:pic>
      <p:sp>
        <p:nvSpPr>
          <p:cNvPr id="9" name="Header Gradient">
            <a:extLst>
              <a:ext uri="{FF2B5EF4-FFF2-40B4-BE49-F238E27FC236}">
                <a16:creationId xmlns:a16="http://schemas.microsoft.com/office/drawing/2014/main" id="{FB5DAF13-471F-4992-A9C3-13979AB3A6FE}"/>
              </a:ext>
            </a:extLst>
          </p:cNvPr>
          <p:cNvSpPr/>
          <p:nvPr/>
        </p:nvSpPr>
        <p:spPr>
          <a:xfrm>
            <a:off x="-3445" y="15735"/>
            <a:ext cx="5874855" cy="966412"/>
          </a:xfrm>
          <a:prstGeom prst="rect">
            <a:avLst/>
          </a:prstGeom>
          <a:gradFill flip="none" rotWithShape="1">
            <a:gsLst>
              <a:gs pos="1250">
                <a:srgbClr val="013120"/>
              </a:gs>
              <a:gs pos="68000">
                <a:srgbClr val="016340"/>
              </a:gs>
              <a:gs pos="100000">
                <a:srgbClr val="01634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0" name="Photo">
            <a:extLst>
              <a:ext uri="{FF2B5EF4-FFF2-40B4-BE49-F238E27FC236}">
                <a16:creationId xmlns:a16="http://schemas.microsoft.com/office/drawing/2014/main" id="{C66C3AD8-E6CF-4EC6-8FDB-C3BB67908B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49160"/>
            <a:ext cx="12192000" cy="5080000"/>
          </a:xfrm>
          <a:prstGeom prst="rect">
            <a:avLst/>
          </a:prstGeom>
        </p:spPr>
      </p:pic>
      <p:pic>
        <p:nvPicPr>
          <p:cNvPr id="2" name="Picture 1">
            <a:extLst>
              <a:ext uri="{FF2B5EF4-FFF2-40B4-BE49-F238E27FC236}">
                <a16:creationId xmlns:a16="http://schemas.microsoft.com/office/drawing/2014/main" id="{BD5AD760-14E9-4582-A977-4E507F7839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953008"/>
            <a:ext cx="12192000" cy="5080000"/>
          </a:xfrm>
          <a:prstGeom prst="rect">
            <a:avLst/>
          </a:prstGeom>
        </p:spPr>
      </p:pic>
      <p:sp>
        <p:nvSpPr>
          <p:cNvPr id="8" name="Date Placeholder 7">
            <a:extLst>
              <a:ext uri="{FF2B5EF4-FFF2-40B4-BE49-F238E27FC236}">
                <a16:creationId xmlns:a16="http://schemas.microsoft.com/office/drawing/2014/main" id="{AA84C914-1CDE-4182-88DD-8CEF10EFB6F9}"/>
              </a:ext>
            </a:extLst>
          </p:cNvPr>
          <p:cNvSpPr>
            <a:spLocks noGrp="1"/>
          </p:cNvSpPr>
          <p:nvPr>
            <p:ph type="dt" sz="half" idx="10"/>
          </p:nvPr>
        </p:nvSpPr>
        <p:spPr>
          <a:xfrm>
            <a:off x="10045186" y="6492721"/>
            <a:ext cx="775213" cy="365125"/>
          </a:xfrm>
        </p:spPr>
        <p:txBody>
          <a:bodyPr/>
          <a:lstStyle/>
          <a:p>
            <a:fld id="{411D1404-E123-40C5-9347-B33BFDBA8CEC}" type="datetime1">
              <a:rPr lang="en-US" sz="1100" smtClean="0">
                <a:solidFill>
                  <a:schemeClr val="bg1"/>
                </a:solidFill>
                <a:latin typeface="Lato" panose="020B0604020202020204" charset="0"/>
              </a:rPr>
              <a:t>10/10/2020</a:t>
            </a:fld>
            <a:endParaRPr lang="en-US" sz="1400" dirty="0">
              <a:solidFill>
                <a:schemeClr val="bg1"/>
              </a:solidFill>
              <a:latin typeface="Lato" panose="020B0604020202020204" charset="0"/>
            </a:endParaRPr>
          </a:p>
        </p:txBody>
      </p:sp>
      <p:sp>
        <p:nvSpPr>
          <p:cNvPr id="14" name="Ttile Background" hidden="1"/>
          <p:cNvSpPr/>
          <p:nvPr/>
        </p:nvSpPr>
        <p:spPr>
          <a:xfrm flipH="1">
            <a:off x="-3444" y="940993"/>
            <a:ext cx="7151558" cy="4970856"/>
          </a:xfrm>
          <a:custGeom>
            <a:avLst/>
            <a:gdLst>
              <a:gd name="connsiteX0" fmla="*/ 0 w 6637054"/>
              <a:gd name="connsiteY0" fmla="*/ 0 h 6858000"/>
              <a:gd name="connsiteX1" fmla="*/ 3428187 w 6637054"/>
              <a:gd name="connsiteY1" fmla="*/ 0 h 6858000"/>
              <a:gd name="connsiteX2" fmla="*/ 3831785 w 6637054"/>
              <a:gd name="connsiteY2" fmla="*/ 0 h 6858000"/>
              <a:gd name="connsiteX3" fmla="*/ 6637054 w 6637054"/>
              <a:gd name="connsiteY3" fmla="*/ 0 h 6858000"/>
              <a:gd name="connsiteX4" fmla="*/ 6637054 w 6637054"/>
              <a:gd name="connsiteY4" fmla="*/ 6858000 h 6858000"/>
              <a:gd name="connsiteX5" fmla="*/ 3831785 w 6637054"/>
              <a:gd name="connsiteY5" fmla="*/ 6858000 h 6858000"/>
              <a:gd name="connsiteX6" fmla="*/ 3428187 w 6637054"/>
              <a:gd name="connsiteY6" fmla="*/ 6858000 h 6858000"/>
              <a:gd name="connsiteX7" fmla="*/ 2799057 w 6637054"/>
              <a:gd name="connsiteY7" fmla="*/ 6858000 h 6858000"/>
              <a:gd name="connsiteX8" fmla="*/ 2798749 w 6637054"/>
              <a:gd name="connsiteY8" fmla="*/ 6854499 h 6858000"/>
              <a:gd name="connsiteX9" fmla="*/ 1799008 w 6637054"/>
              <a:gd name="connsiteY9" fmla="*/ 2985248 h 6858000"/>
              <a:gd name="connsiteX10" fmla="*/ 78096 w 6637054"/>
              <a:gd name="connsiteY10" fmla="*/ 844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7054" h="6858000">
                <a:moveTo>
                  <a:pt x="0" y="0"/>
                </a:moveTo>
                <a:lnTo>
                  <a:pt x="3428187" y="0"/>
                </a:lnTo>
                <a:lnTo>
                  <a:pt x="3831785" y="0"/>
                </a:lnTo>
                <a:lnTo>
                  <a:pt x="6637054" y="0"/>
                </a:lnTo>
                <a:lnTo>
                  <a:pt x="6637054" y="6858000"/>
                </a:lnTo>
                <a:lnTo>
                  <a:pt x="3831785" y="6858000"/>
                </a:lnTo>
                <a:lnTo>
                  <a:pt x="3428187" y="6858000"/>
                </a:lnTo>
                <a:lnTo>
                  <a:pt x="2799057" y="6858000"/>
                </a:lnTo>
                <a:lnTo>
                  <a:pt x="2798749" y="6854499"/>
                </a:lnTo>
                <a:cubicBezTo>
                  <a:pt x="2679232" y="5659023"/>
                  <a:pt x="2342522" y="4300040"/>
                  <a:pt x="1799008" y="2985248"/>
                </a:cubicBezTo>
                <a:cubicBezTo>
                  <a:pt x="1294316" y="1764370"/>
                  <a:pt x="688950" y="769413"/>
                  <a:pt x="78096" y="84467"/>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 Title">
            <a:extLst>
              <a:ext uri="{FF2B5EF4-FFF2-40B4-BE49-F238E27FC236}">
                <a16:creationId xmlns:a16="http://schemas.microsoft.com/office/drawing/2014/main" id="{AD7C4119-B426-480D-9F20-3F4EF1FC16A6}"/>
              </a:ext>
            </a:extLst>
          </p:cNvPr>
          <p:cNvSpPr txBox="1"/>
          <p:nvPr/>
        </p:nvSpPr>
        <p:spPr>
          <a:xfrm>
            <a:off x="474590" y="3898728"/>
            <a:ext cx="4608854" cy="1200329"/>
          </a:xfrm>
          <a:prstGeom prst="rect">
            <a:avLst/>
          </a:prstGeom>
          <a:noFill/>
          <a:effectLst/>
        </p:spPr>
        <p:txBody>
          <a:bodyPr wrap="square" rtlCol="0">
            <a:spAutoFit/>
          </a:bodyPr>
          <a:lstStyle/>
          <a:p>
            <a:r>
              <a:rPr lang="en-US" sz="2400" spc="120" dirty="0">
                <a:solidFill>
                  <a:srgbClr val="B4E2CD"/>
                </a:solidFill>
                <a:effectLst>
                  <a:outerShdw blurRad="50800" dist="254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Dream big. </a:t>
            </a:r>
          </a:p>
          <a:p>
            <a:r>
              <a:rPr lang="en-US" sz="2400" spc="120" dirty="0">
                <a:solidFill>
                  <a:srgbClr val="B4E2CD"/>
                </a:solidFill>
                <a:effectLst>
                  <a:outerShdw blurRad="50800" dist="254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Compete fiercely. </a:t>
            </a:r>
          </a:p>
          <a:p>
            <a:r>
              <a:rPr lang="en-US" sz="2400" spc="120" dirty="0">
                <a:solidFill>
                  <a:srgbClr val="B4E2CD"/>
                </a:solidFill>
                <a:effectLst>
                  <a:outerShdw blurRad="50800" dist="254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Innovate with Intelligence.</a:t>
            </a:r>
          </a:p>
        </p:txBody>
      </p:sp>
      <p:sp>
        <p:nvSpPr>
          <p:cNvPr id="17" name="Title"/>
          <p:cNvSpPr txBox="1"/>
          <p:nvPr/>
        </p:nvSpPr>
        <p:spPr>
          <a:xfrm>
            <a:off x="474590" y="1558335"/>
            <a:ext cx="4425811" cy="1066959"/>
          </a:xfrm>
          <a:prstGeom prst="rect">
            <a:avLst/>
          </a:prstGeom>
          <a:noFill/>
          <a:effectLst>
            <a:outerShdw blurRad="38100" dist="25400" dir="2700000" algn="tl" rotWithShape="0">
              <a:prstClr val="black">
                <a:alpha val="40000"/>
              </a:prstClr>
            </a:outerShdw>
          </a:effectLst>
        </p:spPr>
        <p:txBody>
          <a:bodyPr wrap="square" rtlCol="0">
            <a:spAutoFit/>
          </a:bodyPr>
          <a:lstStyle/>
          <a:p>
            <a:pPr>
              <a:lnSpc>
                <a:spcPts val="3800"/>
              </a:lnSpc>
            </a:pPr>
            <a:r>
              <a:rPr lang="en-US" sz="4000" spc="12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Transforming IT</a:t>
            </a:r>
          </a:p>
          <a:p>
            <a:pPr>
              <a:lnSpc>
                <a:spcPts val="3800"/>
              </a:lnSpc>
            </a:pPr>
            <a:r>
              <a:rPr lang="en-US" sz="3300" spc="12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INFRASTRUCTURES</a:t>
            </a:r>
          </a:p>
        </p:txBody>
      </p:sp>
      <p:sp>
        <p:nvSpPr>
          <p:cNvPr id="19" name="Header Background">
            <a:extLst>
              <a:ext uri="{FF2B5EF4-FFF2-40B4-BE49-F238E27FC236}">
                <a16:creationId xmlns:a16="http://schemas.microsoft.com/office/drawing/2014/main" id="{6F2DB321-E0E8-45EE-9023-50F9FE2F4CAF}"/>
              </a:ext>
            </a:extLst>
          </p:cNvPr>
          <p:cNvSpPr/>
          <p:nvPr/>
        </p:nvSpPr>
        <p:spPr>
          <a:xfrm>
            <a:off x="0" y="69185"/>
            <a:ext cx="12192000" cy="882000"/>
          </a:xfrm>
          <a:prstGeom prst="rect">
            <a:avLst/>
          </a:prstGeom>
          <a:solidFill>
            <a:srgbClr val="14161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op Border">
            <a:extLst>
              <a:ext uri="{FF2B5EF4-FFF2-40B4-BE49-F238E27FC236}">
                <a16:creationId xmlns:a16="http://schemas.microsoft.com/office/drawing/2014/main" id="{F8877421-2476-4BB5-BCD2-2070B4CFD8C0}"/>
              </a:ext>
            </a:extLst>
          </p:cNvPr>
          <p:cNvSpPr/>
          <p:nvPr/>
        </p:nvSpPr>
        <p:spPr>
          <a:xfrm>
            <a:off x="0" y="-308"/>
            <a:ext cx="12192000" cy="72000"/>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6000" y="251917"/>
            <a:ext cx="1006236" cy="576000"/>
          </a:xfrm>
          <a:prstGeom prst="rect">
            <a:avLst/>
          </a:prstGeom>
        </p:spPr>
      </p:pic>
      <p:sp>
        <p:nvSpPr>
          <p:cNvPr id="23" name="Footer Background">
            <a:extLst>
              <a:ext uri="{FF2B5EF4-FFF2-40B4-BE49-F238E27FC236}">
                <a16:creationId xmlns:a16="http://schemas.microsoft.com/office/drawing/2014/main" id="{85421330-EC9A-498A-ABDB-5B829E25AAAD}"/>
              </a:ext>
            </a:extLst>
          </p:cNvPr>
          <p:cNvSpPr/>
          <p:nvPr/>
        </p:nvSpPr>
        <p:spPr>
          <a:xfrm>
            <a:off x="-3444" y="5808096"/>
            <a:ext cx="12195443" cy="1080000"/>
          </a:xfrm>
          <a:prstGeom prst="rect">
            <a:avLst/>
          </a:prstGeom>
          <a:solidFill>
            <a:srgbClr val="0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8072355F-EAAF-4663-A81C-1549CEFCD755}"/>
              </a:ext>
            </a:extLst>
          </p:cNvPr>
          <p:cNvSpPr/>
          <p:nvPr/>
        </p:nvSpPr>
        <p:spPr>
          <a:xfrm>
            <a:off x="5871411" y="5811253"/>
            <a:ext cx="2910666" cy="1080000"/>
          </a:xfrm>
          <a:prstGeom prst="rect">
            <a:avLst/>
          </a:prstGeom>
          <a:solidFill>
            <a:srgbClr val="1B2A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22C03C96-8EE3-423E-9FA8-4AE728130345}"/>
              </a:ext>
            </a:extLst>
          </p:cNvPr>
          <p:cNvSpPr/>
          <p:nvPr/>
        </p:nvSpPr>
        <p:spPr>
          <a:xfrm>
            <a:off x="2903778" y="5811252"/>
            <a:ext cx="2967633" cy="1080000"/>
          </a:xfrm>
          <a:prstGeom prst="rect">
            <a:avLst/>
          </a:prstGeom>
          <a:solidFill>
            <a:srgbClr val="3644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B96CF5C5-B5B1-48E4-ABB8-D4FD004B6C80}"/>
              </a:ext>
            </a:extLst>
          </p:cNvPr>
          <p:cNvSpPr/>
          <p:nvPr/>
        </p:nvSpPr>
        <p:spPr>
          <a:xfrm>
            <a:off x="0" y="5811252"/>
            <a:ext cx="2903778" cy="1080000"/>
          </a:xfrm>
          <a:prstGeom prst="rect">
            <a:avLst/>
          </a:prstGeom>
          <a:solidFill>
            <a:srgbClr val="53557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ag Line"/>
          <p:cNvSpPr txBox="1"/>
          <p:nvPr/>
        </p:nvSpPr>
        <p:spPr>
          <a:xfrm>
            <a:off x="1637611" y="6200487"/>
            <a:ext cx="8916779" cy="369332"/>
          </a:xfrm>
          <a:prstGeom prst="rect">
            <a:avLst/>
          </a:prstGeom>
          <a:noFill/>
          <a:effectLst>
            <a:outerShdw blurRad="25400" dist="12700" dir="2700000" algn="tl" rotWithShape="0">
              <a:prstClr val="black">
                <a:alpha val="65000"/>
              </a:prstClr>
            </a:outerShdw>
          </a:effectLst>
        </p:spPr>
        <p:txBody>
          <a:bodyPr wrap="square" rtlCol="0">
            <a:spAutoFit/>
          </a:bodyP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And Let CPP Associates be the Technology Partner to Support You Along the Way.</a:t>
            </a:r>
          </a:p>
        </p:txBody>
      </p:sp>
    </p:spTree>
    <p:extLst>
      <p:ext uri="{BB962C8B-B14F-4D97-AF65-F5344CB8AC3E}">
        <p14:creationId xmlns:p14="http://schemas.microsoft.com/office/powerpoint/2010/main" val="87446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ckground Image">
            <a:extLst>
              <a:ext uri="{FF2B5EF4-FFF2-40B4-BE49-F238E27FC236}">
                <a16:creationId xmlns:a16="http://schemas.microsoft.com/office/drawing/2014/main" id="{392FBFD0-40E4-4563-929B-94048EA19A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67416"/>
            <a:ext cx="12192000" cy="5111932"/>
          </a:xfrm>
          <a:prstGeom prst="rect">
            <a:avLst/>
          </a:prstGeom>
          <a:effectLst>
            <a:innerShdw blurRad="63500" dist="12700" dir="16200000">
              <a:prstClr val="black">
                <a:alpha val="50000"/>
              </a:prstClr>
            </a:innerShdw>
          </a:effectLst>
        </p:spPr>
      </p:pic>
      <p:sp>
        <p:nvSpPr>
          <p:cNvPr id="2" name="Slide Number Placeholder 1">
            <a:extLst>
              <a:ext uri="{FF2B5EF4-FFF2-40B4-BE49-F238E27FC236}">
                <a16:creationId xmlns:a16="http://schemas.microsoft.com/office/drawing/2014/main" id="{55391CD2-DD1E-44C7-A493-B8FC8E3AAEB5}"/>
              </a:ext>
            </a:extLst>
          </p:cNvPr>
          <p:cNvSpPr>
            <a:spLocks noGrp="1"/>
          </p:cNvSpPr>
          <p:nvPr>
            <p:ph type="sldNum" sz="quarter" idx="12"/>
          </p:nvPr>
        </p:nvSpPr>
        <p:spPr/>
        <p:txBody>
          <a:bodyPr/>
          <a:lstStyle/>
          <a:p>
            <a:fld id="{50CD95A5-50B9-467D-9167-C36E821FF59E}" type="slidenum">
              <a:rPr lang="en-US" smtClean="0"/>
              <a:pPr/>
              <a:t>10</a:t>
            </a:fld>
            <a:endParaRPr lang="en-US" dirty="0"/>
          </a:p>
        </p:txBody>
      </p:sp>
      <p:sp>
        <p:nvSpPr>
          <p:cNvPr id="23" name="Rounded Rectangle 1">
            <a:extLst>
              <a:ext uri="{FF2B5EF4-FFF2-40B4-BE49-F238E27FC236}">
                <a16:creationId xmlns:a16="http://schemas.microsoft.com/office/drawing/2014/main" id="{A48905D8-FFBA-4F03-B6F0-2A93320CD33D}"/>
              </a:ext>
            </a:extLst>
          </p:cNvPr>
          <p:cNvSpPr/>
          <p:nvPr/>
        </p:nvSpPr>
        <p:spPr>
          <a:xfrm>
            <a:off x="697443" y="2225839"/>
            <a:ext cx="6872938" cy="3563679"/>
          </a:xfrm>
          <a:prstGeom prst="roundRect">
            <a:avLst>
              <a:gd name="adj" fmla="val 6045"/>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0" tIns="288000" rIns="72000" bIns="36000" rtlCol="0" anchor="t" anchorCtr="1">
            <a:noAutofit/>
          </a:bodyPr>
          <a:lstStyle/>
          <a:p>
            <a:pPr>
              <a:spcAft>
                <a:spcPts val="600"/>
              </a:spcAft>
            </a:pPr>
            <a:r>
              <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You can achieve “cloud-like” benefits</a:t>
            </a:r>
          </a:p>
        </p:txBody>
      </p:sp>
      <p:sp>
        <p:nvSpPr>
          <p:cNvPr id="3" name="Rectangle 2">
            <a:extLst>
              <a:ext uri="{FF2B5EF4-FFF2-40B4-BE49-F238E27FC236}">
                <a16:creationId xmlns:a16="http://schemas.microsoft.com/office/drawing/2014/main" id="{4911411D-3D96-4471-96AA-C3EFCD959AE2}"/>
              </a:ext>
            </a:extLst>
          </p:cNvPr>
          <p:cNvSpPr/>
          <p:nvPr/>
        </p:nvSpPr>
        <p:spPr>
          <a:xfrm>
            <a:off x="605806" y="1343689"/>
            <a:ext cx="4559774" cy="523220"/>
          </a:xfrm>
          <a:prstGeom prst="rect">
            <a:avLst/>
          </a:prstGeom>
          <a:noFill/>
        </p:spPr>
        <p:txBody>
          <a:bodyPr wrap="square" rtlCol="0">
            <a:spAutoFit/>
          </a:bodyPr>
          <a:lstStyle/>
          <a:p>
            <a:pPr algn="ctr">
              <a:spcAft>
                <a:spcPts val="600"/>
              </a:spcAft>
            </a:pPr>
            <a:r>
              <a:rPr lang="en-US" sz="2800" b="1"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“Data Center Anywhere”</a:t>
            </a:r>
            <a:endParaRPr lang="en-AU" sz="2800" b="1"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59539AA-9BA5-40EA-9102-7368516CDCAE}"/>
              </a:ext>
            </a:extLst>
          </p:cNvPr>
          <p:cNvSpPr/>
          <p:nvPr/>
        </p:nvSpPr>
        <p:spPr>
          <a:xfrm>
            <a:off x="576000" y="288000"/>
            <a:ext cx="8518486" cy="584775"/>
          </a:xfrm>
          <a:prstGeom prst="rect">
            <a:avLst/>
          </a:prstGeom>
        </p:spPr>
        <p:txBody>
          <a:bodyPr wrap="none">
            <a:spAutoFit/>
          </a:bodyPr>
          <a:lstStyle/>
          <a:p>
            <a:pPr lvl="0"/>
            <a:r>
              <a:rPr lang="it-IT"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CPP Vision - Software Defined Data Center</a:t>
            </a:r>
          </a:p>
        </p:txBody>
      </p:sp>
      <p:grpSp>
        <p:nvGrpSpPr>
          <p:cNvPr id="17" name="Group 16">
            <a:extLst>
              <a:ext uri="{FF2B5EF4-FFF2-40B4-BE49-F238E27FC236}">
                <a16:creationId xmlns:a16="http://schemas.microsoft.com/office/drawing/2014/main" id="{E5E17699-EBB7-48F2-8BCB-455A22E128B0}"/>
              </a:ext>
            </a:extLst>
          </p:cNvPr>
          <p:cNvGrpSpPr/>
          <p:nvPr/>
        </p:nvGrpSpPr>
        <p:grpSpPr>
          <a:xfrm>
            <a:off x="685909" y="2565653"/>
            <a:ext cx="1008000" cy="1008000"/>
            <a:chOff x="685909" y="2565653"/>
            <a:chExt cx="1008000" cy="1008000"/>
          </a:xfrm>
        </p:grpSpPr>
        <p:sp>
          <p:nvSpPr>
            <p:cNvPr id="9" name="Icon 1 Background">
              <a:extLst>
                <a:ext uri="{FF2B5EF4-FFF2-40B4-BE49-F238E27FC236}">
                  <a16:creationId xmlns:a16="http://schemas.microsoft.com/office/drawing/2014/main" id="{76E5FBAC-3DE5-4C31-87A1-0AE36BB957C1}"/>
                </a:ext>
              </a:extLst>
            </p:cNvPr>
            <p:cNvSpPr/>
            <p:nvPr/>
          </p:nvSpPr>
          <p:spPr>
            <a:xfrm>
              <a:off x="685909" y="2565653"/>
              <a:ext cx="1008000" cy="1008000"/>
            </a:xfrm>
            <a:prstGeom prst="flowChartDelay">
              <a:avLst/>
            </a:prstGeom>
            <a:gradFill flip="none" rotWithShape="1">
              <a:gsLst>
                <a:gs pos="19000">
                  <a:srgbClr val="001F41"/>
                </a:gs>
                <a:gs pos="100000">
                  <a:srgbClr val="00357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Icon - World">
              <a:extLst>
                <a:ext uri="{FF2B5EF4-FFF2-40B4-BE49-F238E27FC236}">
                  <a16:creationId xmlns:a16="http://schemas.microsoft.com/office/drawing/2014/main" id="{91A1D784-D1AB-4339-9A38-C877110173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670" y="2786903"/>
              <a:ext cx="591567" cy="576000"/>
            </a:xfrm>
            <a:prstGeom prst="rect">
              <a:avLst/>
            </a:prstGeom>
            <a:effectLst>
              <a:outerShdw blurRad="38100" dist="25400" dir="2700000" algn="tl" rotWithShape="0">
                <a:prstClr val="black">
                  <a:alpha val="40000"/>
                </a:prstClr>
              </a:outerShdw>
            </a:effectLst>
          </p:spPr>
        </p:pic>
      </p:grpSp>
      <p:grpSp>
        <p:nvGrpSpPr>
          <p:cNvPr id="18" name="Group 17">
            <a:extLst>
              <a:ext uri="{FF2B5EF4-FFF2-40B4-BE49-F238E27FC236}">
                <a16:creationId xmlns:a16="http://schemas.microsoft.com/office/drawing/2014/main" id="{987F6E90-DDC7-4A50-89DF-CFA81850A60F}"/>
              </a:ext>
            </a:extLst>
          </p:cNvPr>
          <p:cNvGrpSpPr/>
          <p:nvPr/>
        </p:nvGrpSpPr>
        <p:grpSpPr>
          <a:xfrm>
            <a:off x="676384" y="4506311"/>
            <a:ext cx="1008000" cy="1008000"/>
            <a:chOff x="676384" y="4506311"/>
            <a:chExt cx="1008000" cy="1008000"/>
          </a:xfrm>
        </p:grpSpPr>
        <p:sp>
          <p:nvSpPr>
            <p:cNvPr id="11" name="Icon 1 Background">
              <a:extLst>
                <a:ext uri="{FF2B5EF4-FFF2-40B4-BE49-F238E27FC236}">
                  <a16:creationId xmlns:a16="http://schemas.microsoft.com/office/drawing/2014/main" id="{14F33396-416C-41F3-8628-C7F5258A6356}"/>
                </a:ext>
              </a:extLst>
            </p:cNvPr>
            <p:cNvSpPr/>
            <p:nvPr/>
          </p:nvSpPr>
          <p:spPr>
            <a:xfrm>
              <a:off x="676384" y="4506311"/>
              <a:ext cx="1008000" cy="1008000"/>
            </a:xfrm>
            <a:prstGeom prst="flowChartDelay">
              <a:avLst/>
            </a:prstGeom>
            <a:gradFill flip="none" rotWithShape="1">
              <a:gsLst>
                <a:gs pos="19000">
                  <a:srgbClr val="001F41"/>
                </a:gs>
                <a:gs pos="100000">
                  <a:srgbClr val="00357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Icon - Money Bag">
              <a:extLst>
                <a:ext uri="{FF2B5EF4-FFF2-40B4-BE49-F238E27FC236}">
                  <a16:creationId xmlns:a16="http://schemas.microsoft.com/office/drawing/2014/main" id="{864A4326-6D73-4E08-9C04-E6A8677FE6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0322" y="4742411"/>
              <a:ext cx="544866" cy="576000"/>
            </a:xfrm>
            <a:prstGeom prst="rect">
              <a:avLst/>
            </a:prstGeom>
            <a:effectLst>
              <a:outerShdw blurRad="38100" dist="25400" dir="2700000" algn="tl" rotWithShape="0">
                <a:prstClr val="black">
                  <a:alpha val="40000"/>
                </a:prstClr>
              </a:outerShdw>
            </a:effectLst>
          </p:spPr>
        </p:pic>
      </p:grpSp>
      <p:sp>
        <p:nvSpPr>
          <p:cNvPr id="13" name="TextBox 12">
            <a:extLst>
              <a:ext uri="{FF2B5EF4-FFF2-40B4-BE49-F238E27FC236}">
                <a16:creationId xmlns:a16="http://schemas.microsoft.com/office/drawing/2014/main" id="{39EFF89C-A23D-4C31-914A-73934D1D9B08}"/>
              </a:ext>
            </a:extLst>
          </p:cNvPr>
          <p:cNvSpPr txBox="1"/>
          <p:nvPr/>
        </p:nvSpPr>
        <p:spPr>
          <a:xfrm>
            <a:off x="2052084" y="2979661"/>
            <a:ext cx="4890976" cy="1400956"/>
          </a:xfrm>
          <a:prstGeom prst="rect">
            <a:avLst/>
          </a:prstGeom>
          <a:noFill/>
        </p:spPr>
        <p:txBody>
          <a:bodyPr wrap="none" numCol="2">
            <a:noAutofit/>
          </a:bodyPr>
          <a:lstStyle/>
          <a:p>
            <a:pPr marL="180000" indent="-180000">
              <a:spcAft>
                <a:spcPts val="600"/>
              </a:spcAft>
              <a:buFont typeface="Arial" panose="020B0604020202020204" pitchFamily="34" charset="0"/>
              <a:buChar char="•"/>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Agility/Elasticity </a:t>
            </a:r>
          </a:p>
          <a:p>
            <a:pPr marL="180000" indent="-180000">
              <a:spcAft>
                <a:spcPts val="600"/>
              </a:spcAft>
              <a:buFont typeface="Arial" panose="020B0604020202020204" pitchFamily="34" charset="0"/>
              <a:buChar char="•"/>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Automation</a:t>
            </a:r>
          </a:p>
          <a:p>
            <a:pPr marL="180000" indent="-180000">
              <a:spcAft>
                <a:spcPts val="600"/>
              </a:spcAft>
              <a:buFont typeface="Arial" panose="020B0604020202020204" pitchFamily="34" charset="0"/>
              <a:buChar char="•"/>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Availability</a:t>
            </a:r>
          </a:p>
          <a:p>
            <a:pPr marL="180000" indent="-180000">
              <a:spcAft>
                <a:spcPts val="600"/>
              </a:spcAft>
              <a:buFont typeface="Arial" panose="020B0604020202020204" pitchFamily="34" charset="0"/>
              <a:buChar char="•"/>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Self Service/Ease</a:t>
            </a:r>
            <a:b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of Use</a:t>
            </a:r>
          </a:p>
          <a:p>
            <a:pPr marL="180000" indent="-180000">
              <a:spcAft>
                <a:spcPts val="600"/>
              </a:spcAft>
              <a:buFont typeface="Arial" panose="020B0604020202020204" pitchFamily="34" charset="0"/>
              <a:buChar char="•"/>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Performance and Security</a:t>
            </a:r>
          </a:p>
          <a:p>
            <a:pPr marL="180000" indent="-180000">
              <a:spcAft>
                <a:spcPts val="600"/>
              </a:spcAft>
              <a:buFont typeface="Arial" panose="020B0604020202020204" pitchFamily="34" charset="0"/>
              <a:buChar char="•"/>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Financial Models that enable Revenue to Increase and/or</a:t>
            </a:r>
            <a:b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Cost to Decrease</a:t>
            </a:r>
          </a:p>
        </p:txBody>
      </p:sp>
      <p:sp>
        <p:nvSpPr>
          <p:cNvPr id="15" name="TextBox 14">
            <a:extLst>
              <a:ext uri="{FF2B5EF4-FFF2-40B4-BE49-F238E27FC236}">
                <a16:creationId xmlns:a16="http://schemas.microsoft.com/office/drawing/2014/main" id="{034A9DF1-8D40-47D2-A744-C92017E9E5FD}"/>
              </a:ext>
            </a:extLst>
          </p:cNvPr>
          <p:cNvSpPr txBox="1"/>
          <p:nvPr/>
        </p:nvSpPr>
        <p:spPr>
          <a:xfrm>
            <a:off x="1929522" y="4671923"/>
            <a:ext cx="3948693" cy="584775"/>
          </a:xfrm>
          <a:prstGeom prst="rect">
            <a:avLst/>
          </a:prstGeom>
          <a:noFill/>
        </p:spPr>
        <p:txBody>
          <a:bodyPr wrap="square">
            <a:spAutoFit/>
          </a:bodyPr>
          <a:lstStyle/>
          <a:p>
            <a:pPr>
              <a:spcAft>
                <a:spcPts val="600"/>
              </a:spcAft>
            </a:pPr>
            <a:r>
              <a:rPr lang="en-US" sz="1600"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In a more cost-effective model with a Hybrid Cloud Infrastructure</a:t>
            </a:r>
          </a:p>
        </p:txBody>
      </p:sp>
      <p:pic>
        <p:nvPicPr>
          <p:cNvPr id="16" name="Picture 15">
            <a:extLst>
              <a:ext uri="{FF2B5EF4-FFF2-40B4-BE49-F238E27FC236}">
                <a16:creationId xmlns:a16="http://schemas.microsoft.com/office/drawing/2014/main" id="{38A0FE95-780D-42DC-9C97-4C069AF060D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42045" y="1067414"/>
            <a:ext cx="3949748" cy="5111933"/>
          </a:xfrm>
          <a:prstGeom prst="rect">
            <a:avLst/>
          </a:prstGeom>
          <a:blipFill rotWithShape="1">
            <a:blip r:embed="rId6" cstate="email">
              <a:extLst>
                <a:ext uri="{28A0092B-C50C-407E-A947-70E740481C1C}">
                  <a14:useLocalDpi xmlns:a14="http://schemas.microsoft.com/office/drawing/2010/main"/>
                </a:ext>
              </a:extLst>
            </a:blip>
            <a:srcRect/>
            <a:stretch>
              <a:fillRect/>
            </a:stretch>
          </a:blipFill>
          <a:ln>
            <a:noFill/>
          </a:ln>
          <a:effectLst>
            <a:outerShdw blurRad="25400" dist="12700" dir="10800000" algn="r" rotWithShape="0">
              <a:prstClr val="black">
                <a:alpha val="40000"/>
              </a:prstClr>
            </a:outerShdw>
          </a:effectLst>
        </p:spPr>
      </p:pic>
    </p:spTree>
    <p:extLst>
      <p:ext uri="{BB962C8B-B14F-4D97-AF65-F5344CB8AC3E}">
        <p14:creationId xmlns:p14="http://schemas.microsoft.com/office/powerpoint/2010/main" val="42479799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0-#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900" decel="100000" fill="hold"/>
                                        <p:tgtEl>
                                          <p:spTgt spid="1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900" decel="100000" fill="hold"/>
                                        <p:tgtEl>
                                          <p:spTgt spid="18"/>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ackground Image">
            <a:extLst>
              <a:ext uri="{FF2B5EF4-FFF2-40B4-BE49-F238E27FC236}">
                <a16:creationId xmlns:a16="http://schemas.microsoft.com/office/drawing/2014/main" id="{09CA3B4A-1A85-4E0F-8583-61C239865ED3}"/>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a:ext>
            </a:extLst>
          </a:blip>
          <a:stretch>
            <a:fillRect/>
          </a:stretch>
        </p:blipFill>
        <p:spPr>
          <a:xfrm flipH="1">
            <a:off x="0" y="1079448"/>
            <a:ext cx="12192000" cy="5111932"/>
          </a:xfrm>
          <a:prstGeom prst="rect">
            <a:avLst/>
          </a:prstGeom>
          <a:effectLst>
            <a:innerShdw blurRad="63500" dist="12700" dir="16200000">
              <a:prstClr val="black">
                <a:alpha val="50000"/>
              </a:prstClr>
            </a:innerShdw>
          </a:effectLst>
        </p:spPr>
      </p:pic>
      <p:sp>
        <p:nvSpPr>
          <p:cNvPr id="2" name="Slide Number Placeholder 1">
            <a:extLst>
              <a:ext uri="{FF2B5EF4-FFF2-40B4-BE49-F238E27FC236}">
                <a16:creationId xmlns:a16="http://schemas.microsoft.com/office/drawing/2014/main" id="{A632C350-8B97-4A51-9AB6-B1CC5F4B025E}"/>
              </a:ext>
            </a:extLst>
          </p:cNvPr>
          <p:cNvSpPr>
            <a:spLocks noGrp="1"/>
          </p:cNvSpPr>
          <p:nvPr>
            <p:ph type="sldNum" sz="quarter" idx="12"/>
          </p:nvPr>
        </p:nvSpPr>
        <p:spPr/>
        <p:txBody>
          <a:bodyPr/>
          <a:lstStyle/>
          <a:p>
            <a:fld id="{50CD95A5-50B9-467D-9167-C36E821FF59E}" type="slidenum">
              <a:rPr lang="en-US" smtClean="0"/>
              <a:pPr/>
              <a:t>11</a:t>
            </a:fld>
            <a:endParaRPr lang="en-US" dirty="0"/>
          </a:p>
        </p:txBody>
      </p:sp>
      <p:sp>
        <p:nvSpPr>
          <p:cNvPr id="7" name="Rounded Rectangle 96">
            <a:extLst>
              <a:ext uri="{FF2B5EF4-FFF2-40B4-BE49-F238E27FC236}">
                <a16:creationId xmlns:a16="http://schemas.microsoft.com/office/drawing/2014/main" id="{692162CE-42F1-4F7B-9699-48C8633A68A3}"/>
              </a:ext>
            </a:extLst>
          </p:cNvPr>
          <p:cNvSpPr/>
          <p:nvPr/>
        </p:nvSpPr>
        <p:spPr>
          <a:xfrm>
            <a:off x="249536" y="1384338"/>
            <a:ext cx="834679" cy="4571727"/>
          </a:xfrm>
          <a:prstGeom prst="roundRect">
            <a:avLst>
              <a:gd name="adj" fmla="val 15636"/>
            </a:avLst>
          </a:prstGeom>
          <a:solidFill>
            <a:srgbClr val="16BA9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S</a:t>
            </a:r>
          </a:p>
          <a:p>
            <a:pPr algn="ct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E</a:t>
            </a:r>
          </a:p>
          <a:p>
            <a:pPr algn="ct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C</a:t>
            </a:r>
          </a:p>
          <a:p>
            <a:pPr algn="ct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U</a:t>
            </a:r>
          </a:p>
          <a:p>
            <a:pPr algn="ct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R</a:t>
            </a:r>
          </a:p>
          <a:p>
            <a:pPr algn="ct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I</a:t>
            </a:r>
          </a:p>
          <a:p>
            <a:pPr algn="ct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T</a:t>
            </a:r>
          </a:p>
          <a:p>
            <a:pPr algn="ct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Y</a:t>
            </a:r>
          </a:p>
        </p:txBody>
      </p:sp>
      <p:sp>
        <p:nvSpPr>
          <p:cNvPr id="8" name="Rounded Rectangle 96">
            <a:extLst>
              <a:ext uri="{FF2B5EF4-FFF2-40B4-BE49-F238E27FC236}">
                <a16:creationId xmlns:a16="http://schemas.microsoft.com/office/drawing/2014/main" id="{175EF355-3DB9-4836-984D-82980A898A98}"/>
              </a:ext>
            </a:extLst>
          </p:cNvPr>
          <p:cNvSpPr/>
          <p:nvPr/>
        </p:nvSpPr>
        <p:spPr>
          <a:xfrm>
            <a:off x="11129051" y="1384338"/>
            <a:ext cx="834679" cy="4530437"/>
          </a:xfrm>
          <a:prstGeom prst="roundRect">
            <a:avLst>
              <a:gd name="adj" fmla="val 15636"/>
            </a:avLst>
          </a:prstGeom>
          <a:solidFill>
            <a:srgbClr val="16BA9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N</a:t>
            </a:r>
            <a:b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b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E</a:t>
            </a:r>
            <a:b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b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T</a:t>
            </a:r>
            <a:b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b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W</a:t>
            </a:r>
            <a:b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b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O</a:t>
            </a:r>
            <a:b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b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R</a:t>
            </a:r>
            <a:b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br>
            <a:r>
              <a:rPr lang="en-US" sz="2800" b="1" dirty="0">
                <a:solidFill>
                  <a:schemeClr val="bg1"/>
                </a:solidFill>
                <a:effectLst>
                  <a:outerShdw blurRad="50800" dist="38100" dir="2700000" algn="tl" rotWithShape="0">
                    <a:prstClr val="black">
                      <a:alpha val="40000"/>
                    </a:prstClr>
                  </a:outerShdw>
                </a:effectLst>
                <a:latin typeface="Lato" panose="020F0502020204030203" pitchFamily="34" charset="0"/>
              </a:rPr>
              <a:t>K</a:t>
            </a:r>
          </a:p>
        </p:txBody>
      </p:sp>
      <p:sp>
        <p:nvSpPr>
          <p:cNvPr id="10" name="Dot Points">
            <a:extLst>
              <a:ext uri="{FF2B5EF4-FFF2-40B4-BE49-F238E27FC236}">
                <a16:creationId xmlns:a16="http://schemas.microsoft.com/office/drawing/2014/main" id="{8423CF5B-B42E-453A-A56B-FE2AF25A4E48}"/>
              </a:ext>
            </a:extLst>
          </p:cNvPr>
          <p:cNvSpPr/>
          <p:nvPr/>
        </p:nvSpPr>
        <p:spPr>
          <a:xfrm>
            <a:off x="7541078" y="4509244"/>
            <a:ext cx="3315232" cy="1545694"/>
          </a:xfrm>
          <a:prstGeom prst="rect">
            <a:avLst/>
          </a:prstGeom>
          <a:gradFill flip="none" rotWithShape="1">
            <a:gsLst>
              <a:gs pos="100000">
                <a:srgbClr val="005C44">
                  <a:alpha val="0"/>
                </a:srgbClr>
              </a:gs>
              <a:gs pos="0">
                <a:srgbClr val="005C44"/>
              </a:gs>
            </a:gsLst>
            <a:path path="circle">
              <a:fillToRect l="50000" t="50000" r="50000" b="50000"/>
            </a:path>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180000">
              <a:spcAft>
                <a:spcPts val="600"/>
              </a:spcAft>
              <a:buFont typeface="Arial" panose="020B0604020202020204" pitchFamily="34" charset="0"/>
              <a:buChar char="•"/>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Public Cloud (AWS, Azure, Google) </a:t>
            </a:r>
          </a:p>
          <a:p>
            <a:pPr marL="285750" indent="-180000">
              <a:spcAft>
                <a:spcPts val="600"/>
              </a:spcAft>
              <a:buFont typeface="Arial" panose="020B0604020202020204" pitchFamily="34" charset="0"/>
              <a:buChar char="•"/>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Various IaaS CSPs</a:t>
            </a:r>
          </a:p>
          <a:p>
            <a:pPr marL="285750" indent="-180000">
              <a:spcAft>
                <a:spcPts val="600"/>
              </a:spcAft>
              <a:buFont typeface="Arial" panose="020B0604020202020204" pitchFamily="34" charset="0"/>
              <a:buChar char="•"/>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SaaS (O365, </a:t>
            </a:r>
            <a:r>
              <a:rPr lang="en-US" sz="1400" dirty="0" err="1">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GSuite</a:t>
            </a: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SFDC)</a:t>
            </a:r>
          </a:p>
        </p:txBody>
      </p:sp>
      <p:sp>
        <p:nvSpPr>
          <p:cNvPr id="11" name="Arrow: Left-Right 10">
            <a:extLst>
              <a:ext uri="{FF2B5EF4-FFF2-40B4-BE49-F238E27FC236}">
                <a16:creationId xmlns:a16="http://schemas.microsoft.com/office/drawing/2014/main" id="{6F20DF6B-9539-45E4-9544-F2CCA5B20C57}"/>
              </a:ext>
            </a:extLst>
          </p:cNvPr>
          <p:cNvSpPr/>
          <p:nvPr/>
        </p:nvSpPr>
        <p:spPr>
          <a:xfrm>
            <a:off x="4897754" y="4827847"/>
            <a:ext cx="2396492" cy="704850"/>
          </a:xfrm>
          <a:prstGeom prst="leftRightArrow">
            <a:avLst>
              <a:gd name="adj1" fmla="val 50000"/>
              <a:gd name="adj2" fmla="val 50000"/>
            </a:avLst>
          </a:prstGeom>
          <a:gradFill>
            <a:gsLst>
              <a:gs pos="0">
                <a:srgbClr val="00B086"/>
              </a:gs>
              <a:gs pos="50000">
                <a:srgbClr val="008263"/>
              </a:gs>
              <a:gs pos="100000">
                <a:srgbClr val="00A47D"/>
              </a:gs>
            </a:gsLst>
            <a:lin ang="5400000" scaled="1"/>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t Points">
            <a:extLst>
              <a:ext uri="{FF2B5EF4-FFF2-40B4-BE49-F238E27FC236}">
                <a16:creationId xmlns:a16="http://schemas.microsoft.com/office/drawing/2014/main" id="{6B8DCECD-CAE5-4E95-882B-1077A682F588}"/>
              </a:ext>
            </a:extLst>
          </p:cNvPr>
          <p:cNvSpPr/>
          <p:nvPr/>
        </p:nvSpPr>
        <p:spPr>
          <a:xfrm>
            <a:off x="1539943" y="4509244"/>
            <a:ext cx="3095359" cy="1545694"/>
          </a:xfrm>
          <a:prstGeom prst="rect">
            <a:avLst/>
          </a:prstGeom>
          <a:gradFill flip="none" rotWithShape="1">
            <a:gsLst>
              <a:gs pos="100000">
                <a:srgbClr val="005C44">
                  <a:alpha val="0"/>
                </a:srgbClr>
              </a:gs>
              <a:gs pos="0">
                <a:srgbClr val="005C44"/>
              </a:gs>
            </a:gsLst>
            <a:path path="circle">
              <a:fillToRect l="50000" t="50000" r="50000" b="50000"/>
            </a:path>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180000">
              <a:spcAft>
                <a:spcPts val="600"/>
              </a:spcAft>
              <a:buFont typeface="Arial" panose="020B0604020202020204" pitchFamily="34" charset="0"/>
              <a:buChar char="•"/>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HPE Software Defined</a:t>
            </a:r>
          </a:p>
          <a:p>
            <a:pPr marL="285750" indent="-180000">
              <a:spcAft>
                <a:spcPts val="600"/>
              </a:spcAft>
              <a:buFont typeface="Arial" panose="020B0604020202020204" pitchFamily="34" charset="0"/>
              <a:buChar char="•"/>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Compute/Storage Tools</a:t>
            </a:r>
          </a:p>
          <a:p>
            <a:pPr marL="285750" indent="-180000">
              <a:spcAft>
                <a:spcPts val="600"/>
              </a:spcAft>
              <a:buFont typeface="Arial" panose="020B0604020202020204" pitchFamily="34" charset="0"/>
              <a:buChar char="•"/>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Open, support any path or multiple paths in efficient way</a:t>
            </a:r>
          </a:p>
        </p:txBody>
      </p:sp>
      <p:sp>
        <p:nvSpPr>
          <p:cNvPr id="12" name="TextBox 11">
            <a:extLst>
              <a:ext uri="{FF2B5EF4-FFF2-40B4-BE49-F238E27FC236}">
                <a16:creationId xmlns:a16="http://schemas.microsoft.com/office/drawing/2014/main" id="{A898783F-7DE1-49F6-BC67-932436B36C35}"/>
              </a:ext>
            </a:extLst>
          </p:cNvPr>
          <p:cNvSpPr txBox="1"/>
          <p:nvPr/>
        </p:nvSpPr>
        <p:spPr>
          <a:xfrm>
            <a:off x="5312569" y="4448126"/>
            <a:ext cx="1566862" cy="461665"/>
          </a:xfrm>
          <a:prstGeom prst="rect">
            <a:avLst/>
          </a:prstGeom>
          <a:noFill/>
        </p:spPr>
        <p:txBody>
          <a:bodyPr wrap="square" rtlCol="0">
            <a:spAutoFit/>
          </a:bodyPr>
          <a:lstStyle/>
          <a:p>
            <a:pPr algn="ctr"/>
            <a:r>
              <a:rPr lang="en-US" sz="2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Hybrid</a:t>
            </a:r>
            <a:endParaRPr lang="en-US" sz="28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CAC9B01B-6D3E-41A6-BFFA-D7110EF58CCB}"/>
              </a:ext>
            </a:extLst>
          </p:cNvPr>
          <p:cNvSpPr txBox="1"/>
          <p:nvPr/>
        </p:nvSpPr>
        <p:spPr>
          <a:xfrm>
            <a:off x="5312569" y="5450354"/>
            <a:ext cx="1566862" cy="461665"/>
          </a:xfrm>
          <a:prstGeom prst="rect">
            <a:avLst/>
          </a:prstGeom>
          <a:noFill/>
        </p:spPr>
        <p:txBody>
          <a:bodyPr wrap="square" rtlCol="0">
            <a:spAutoFit/>
          </a:bodyPr>
          <a:lstStyle/>
          <a:p>
            <a:pPr algn="ctr"/>
            <a:r>
              <a:rPr lang="en-US" sz="2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Fluid</a:t>
            </a:r>
            <a:endParaRPr lang="en-US" sz="28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Straight Arrow Connector 20" hidden="1">
            <a:extLst>
              <a:ext uri="{FF2B5EF4-FFF2-40B4-BE49-F238E27FC236}">
                <a16:creationId xmlns:a16="http://schemas.microsoft.com/office/drawing/2014/main" id="{E51AD821-EB6C-4E51-A827-ED028136BBB3}"/>
              </a:ext>
            </a:extLst>
          </p:cNvPr>
          <p:cNvCxnSpPr>
            <a:cxnSpLocks/>
            <a:endCxn id="16" idx="0"/>
          </p:cNvCxnSpPr>
          <p:nvPr/>
        </p:nvCxnSpPr>
        <p:spPr>
          <a:xfrm flipH="1">
            <a:off x="1913646" y="2231218"/>
            <a:ext cx="1830432" cy="830515"/>
          </a:xfrm>
          <a:prstGeom prst="straightConnector1">
            <a:avLst/>
          </a:prstGeom>
          <a:ln w="38100">
            <a:solidFill>
              <a:srgbClr val="09555B"/>
            </a:solidFill>
            <a:tailEnd type="triangle"/>
          </a:ln>
          <a:effectLst>
            <a:glow rad="25400">
              <a:srgbClr val="16BA93">
                <a:alpha val="40000"/>
              </a:srgbClr>
            </a:glow>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hidden="1">
            <a:extLst>
              <a:ext uri="{FF2B5EF4-FFF2-40B4-BE49-F238E27FC236}">
                <a16:creationId xmlns:a16="http://schemas.microsoft.com/office/drawing/2014/main" id="{A71C6080-244C-496D-B50E-14ACFF660F2A}"/>
              </a:ext>
            </a:extLst>
          </p:cNvPr>
          <p:cNvCxnSpPr>
            <a:cxnSpLocks/>
            <a:endCxn id="15" idx="0"/>
          </p:cNvCxnSpPr>
          <p:nvPr/>
        </p:nvCxnSpPr>
        <p:spPr>
          <a:xfrm flipH="1">
            <a:off x="3205601" y="2312364"/>
            <a:ext cx="765632" cy="760039"/>
          </a:xfrm>
          <a:prstGeom prst="straightConnector1">
            <a:avLst/>
          </a:prstGeom>
          <a:ln w="38100">
            <a:solidFill>
              <a:srgbClr val="09555B"/>
            </a:solidFill>
            <a:tailEnd type="triangle"/>
          </a:ln>
          <a:effectLst>
            <a:glow rad="25400">
              <a:srgbClr val="16BA93">
                <a:alpha val="40000"/>
              </a:srgbClr>
            </a:glow>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hidden="1">
            <a:extLst>
              <a:ext uri="{FF2B5EF4-FFF2-40B4-BE49-F238E27FC236}">
                <a16:creationId xmlns:a16="http://schemas.microsoft.com/office/drawing/2014/main" id="{C9E45617-67C4-4106-A576-D59EA1CB8C62}"/>
              </a:ext>
            </a:extLst>
          </p:cNvPr>
          <p:cNvCxnSpPr>
            <a:cxnSpLocks/>
            <a:endCxn id="19" idx="0"/>
          </p:cNvCxnSpPr>
          <p:nvPr/>
        </p:nvCxnSpPr>
        <p:spPr>
          <a:xfrm flipH="1">
            <a:off x="4490705" y="2261750"/>
            <a:ext cx="106176" cy="810653"/>
          </a:xfrm>
          <a:prstGeom prst="straightConnector1">
            <a:avLst/>
          </a:prstGeom>
          <a:ln w="38100">
            <a:solidFill>
              <a:srgbClr val="09555B"/>
            </a:solidFill>
            <a:tailEnd type="triangle"/>
          </a:ln>
          <a:effectLst>
            <a:glow rad="25400">
              <a:srgbClr val="16BA93">
                <a:alpha val="40000"/>
              </a:srgbClr>
            </a:glow>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hidden="1">
            <a:extLst>
              <a:ext uri="{FF2B5EF4-FFF2-40B4-BE49-F238E27FC236}">
                <a16:creationId xmlns:a16="http://schemas.microsoft.com/office/drawing/2014/main" id="{CAE16354-5E73-4AF3-AD23-F0CA4C6AB5D4}"/>
              </a:ext>
            </a:extLst>
          </p:cNvPr>
          <p:cNvCxnSpPr>
            <a:cxnSpLocks/>
          </p:cNvCxnSpPr>
          <p:nvPr/>
        </p:nvCxnSpPr>
        <p:spPr>
          <a:xfrm>
            <a:off x="8759200" y="1852539"/>
            <a:ext cx="1473070" cy="837512"/>
          </a:xfrm>
          <a:prstGeom prst="straightConnector1">
            <a:avLst/>
          </a:prstGeom>
          <a:ln w="38100">
            <a:solidFill>
              <a:srgbClr val="09555B"/>
            </a:solidFill>
            <a:tailEnd type="triangle"/>
          </a:ln>
          <a:effectLst>
            <a:glow rad="25400">
              <a:srgbClr val="16BA93">
                <a:alpha val="40000"/>
              </a:srgbClr>
            </a:glow>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hidden="1">
            <a:extLst>
              <a:ext uri="{FF2B5EF4-FFF2-40B4-BE49-F238E27FC236}">
                <a16:creationId xmlns:a16="http://schemas.microsoft.com/office/drawing/2014/main" id="{47DFCC9E-55EA-4FBF-A322-6E699A242377}"/>
              </a:ext>
            </a:extLst>
          </p:cNvPr>
          <p:cNvCxnSpPr>
            <a:cxnSpLocks/>
          </p:cNvCxnSpPr>
          <p:nvPr/>
        </p:nvCxnSpPr>
        <p:spPr>
          <a:xfrm>
            <a:off x="8098971" y="1934482"/>
            <a:ext cx="660229" cy="731603"/>
          </a:xfrm>
          <a:prstGeom prst="straightConnector1">
            <a:avLst/>
          </a:prstGeom>
          <a:ln w="38100">
            <a:solidFill>
              <a:srgbClr val="09555B"/>
            </a:solidFill>
            <a:tailEnd type="triangle"/>
          </a:ln>
          <a:effectLst>
            <a:glow rad="25400">
              <a:srgbClr val="16BA93">
                <a:alpha val="40000"/>
              </a:srgbClr>
            </a:glow>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hidden="1">
            <a:extLst>
              <a:ext uri="{FF2B5EF4-FFF2-40B4-BE49-F238E27FC236}">
                <a16:creationId xmlns:a16="http://schemas.microsoft.com/office/drawing/2014/main" id="{6C3FC8EC-F917-4E64-89C8-146D18238838}"/>
              </a:ext>
            </a:extLst>
          </p:cNvPr>
          <p:cNvCxnSpPr>
            <a:cxnSpLocks/>
          </p:cNvCxnSpPr>
          <p:nvPr/>
        </p:nvCxnSpPr>
        <p:spPr>
          <a:xfrm>
            <a:off x="6961502" y="1868135"/>
            <a:ext cx="332744" cy="869748"/>
          </a:xfrm>
          <a:prstGeom prst="straightConnector1">
            <a:avLst/>
          </a:prstGeom>
          <a:ln w="38100">
            <a:solidFill>
              <a:srgbClr val="09555B"/>
            </a:solidFill>
            <a:tailEnd type="triangle"/>
          </a:ln>
          <a:effectLst>
            <a:glow rad="25400">
              <a:srgbClr val="16BA93">
                <a:alpha val="40000"/>
              </a:srgbClr>
            </a:glow>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hidden="1">
            <a:extLst>
              <a:ext uri="{FF2B5EF4-FFF2-40B4-BE49-F238E27FC236}">
                <a16:creationId xmlns:a16="http://schemas.microsoft.com/office/drawing/2014/main" id="{46E04E00-42E8-4DD6-BC9A-1894D8A6B453}"/>
              </a:ext>
            </a:extLst>
          </p:cNvPr>
          <p:cNvCxnSpPr>
            <a:cxnSpLocks/>
            <a:endCxn id="31" idx="0"/>
          </p:cNvCxnSpPr>
          <p:nvPr/>
        </p:nvCxnSpPr>
        <p:spPr>
          <a:xfrm>
            <a:off x="5792905" y="2238913"/>
            <a:ext cx="155351" cy="833490"/>
          </a:xfrm>
          <a:prstGeom prst="straightConnector1">
            <a:avLst/>
          </a:prstGeom>
          <a:ln w="38100">
            <a:solidFill>
              <a:srgbClr val="09555B"/>
            </a:solidFill>
            <a:tailEnd type="triangle"/>
          </a:ln>
          <a:effectLst>
            <a:glow rad="25400">
              <a:srgbClr val="16BA93">
                <a:alpha val="40000"/>
              </a:srgbClr>
            </a:glow>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
        <p:nvSpPr>
          <p:cNvPr id="44" name="Vertical Line">
            <a:extLst>
              <a:ext uri="{FF2B5EF4-FFF2-40B4-BE49-F238E27FC236}">
                <a16:creationId xmlns:a16="http://schemas.microsoft.com/office/drawing/2014/main" id="{1764136C-9695-4117-BE27-2778B008AEB3}"/>
              </a:ext>
            </a:extLst>
          </p:cNvPr>
          <p:cNvSpPr/>
          <p:nvPr/>
        </p:nvSpPr>
        <p:spPr>
          <a:xfrm>
            <a:off x="8764145" y="2611173"/>
            <a:ext cx="45719" cy="500554"/>
          </a:xfrm>
          <a:prstGeom prst="rect">
            <a:avLst/>
          </a:prstGeom>
          <a:solidFill>
            <a:srgbClr val="16B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Vertical Line">
            <a:extLst>
              <a:ext uri="{FF2B5EF4-FFF2-40B4-BE49-F238E27FC236}">
                <a16:creationId xmlns:a16="http://schemas.microsoft.com/office/drawing/2014/main" id="{D2544409-5C70-4027-8EC9-9044BCD39265}"/>
              </a:ext>
            </a:extLst>
          </p:cNvPr>
          <p:cNvSpPr/>
          <p:nvPr/>
        </p:nvSpPr>
        <p:spPr>
          <a:xfrm>
            <a:off x="7430994" y="2602994"/>
            <a:ext cx="45719" cy="500554"/>
          </a:xfrm>
          <a:prstGeom prst="rect">
            <a:avLst/>
          </a:prstGeom>
          <a:solidFill>
            <a:srgbClr val="16B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Vertical Line">
            <a:extLst>
              <a:ext uri="{FF2B5EF4-FFF2-40B4-BE49-F238E27FC236}">
                <a16:creationId xmlns:a16="http://schemas.microsoft.com/office/drawing/2014/main" id="{57C6B570-CD9E-4D87-9D98-52B9DFA928B6}"/>
              </a:ext>
            </a:extLst>
          </p:cNvPr>
          <p:cNvSpPr/>
          <p:nvPr/>
        </p:nvSpPr>
        <p:spPr>
          <a:xfrm>
            <a:off x="5903537" y="2586585"/>
            <a:ext cx="45719" cy="500554"/>
          </a:xfrm>
          <a:prstGeom prst="rect">
            <a:avLst/>
          </a:prstGeom>
          <a:solidFill>
            <a:srgbClr val="16B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Vertical Line">
            <a:extLst>
              <a:ext uri="{FF2B5EF4-FFF2-40B4-BE49-F238E27FC236}">
                <a16:creationId xmlns:a16="http://schemas.microsoft.com/office/drawing/2014/main" id="{682204E6-B135-49AA-85C3-E1C98B020706}"/>
              </a:ext>
            </a:extLst>
          </p:cNvPr>
          <p:cNvSpPr/>
          <p:nvPr/>
        </p:nvSpPr>
        <p:spPr>
          <a:xfrm>
            <a:off x="4467845" y="2611163"/>
            <a:ext cx="45719" cy="500554"/>
          </a:xfrm>
          <a:prstGeom prst="rect">
            <a:avLst/>
          </a:prstGeom>
          <a:solidFill>
            <a:srgbClr val="16B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Vertical Line">
            <a:extLst>
              <a:ext uri="{FF2B5EF4-FFF2-40B4-BE49-F238E27FC236}">
                <a16:creationId xmlns:a16="http://schemas.microsoft.com/office/drawing/2014/main" id="{249E4A67-566D-4A72-84E3-6B8D7A55DC70}"/>
              </a:ext>
            </a:extLst>
          </p:cNvPr>
          <p:cNvSpPr/>
          <p:nvPr/>
        </p:nvSpPr>
        <p:spPr>
          <a:xfrm>
            <a:off x="3182741" y="2598871"/>
            <a:ext cx="45719" cy="500554"/>
          </a:xfrm>
          <a:prstGeom prst="rect">
            <a:avLst/>
          </a:prstGeom>
          <a:solidFill>
            <a:srgbClr val="16B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Vertical Line">
            <a:extLst>
              <a:ext uri="{FF2B5EF4-FFF2-40B4-BE49-F238E27FC236}">
                <a16:creationId xmlns:a16="http://schemas.microsoft.com/office/drawing/2014/main" id="{7A823D2D-6B2C-482B-933E-E42A5BDC9FED}"/>
              </a:ext>
            </a:extLst>
          </p:cNvPr>
          <p:cNvSpPr/>
          <p:nvPr/>
        </p:nvSpPr>
        <p:spPr>
          <a:xfrm>
            <a:off x="1886645" y="2576012"/>
            <a:ext cx="45719" cy="500554"/>
          </a:xfrm>
          <a:prstGeom prst="rect">
            <a:avLst/>
          </a:prstGeom>
          <a:solidFill>
            <a:srgbClr val="16B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Horizontal Line">
            <a:extLst>
              <a:ext uri="{FF2B5EF4-FFF2-40B4-BE49-F238E27FC236}">
                <a16:creationId xmlns:a16="http://schemas.microsoft.com/office/drawing/2014/main" id="{751AF6DD-B8E5-4B2B-8116-26354E79AD06}"/>
              </a:ext>
            </a:extLst>
          </p:cNvPr>
          <p:cNvSpPr/>
          <p:nvPr/>
        </p:nvSpPr>
        <p:spPr>
          <a:xfrm>
            <a:off x="1886645" y="2557858"/>
            <a:ext cx="8336964" cy="54000"/>
          </a:xfrm>
          <a:prstGeom prst="rect">
            <a:avLst/>
          </a:prstGeom>
          <a:solidFill>
            <a:srgbClr val="16B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Main Vertical Line">
            <a:extLst>
              <a:ext uri="{FF2B5EF4-FFF2-40B4-BE49-F238E27FC236}">
                <a16:creationId xmlns:a16="http://schemas.microsoft.com/office/drawing/2014/main" id="{8124E9A3-614E-4B5C-96EF-ECBD22A55BDB}"/>
              </a:ext>
            </a:extLst>
          </p:cNvPr>
          <p:cNvSpPr/>
          <p:nvPr/>
        </p:nvSpPr>
        <p:spPr>
          <a:xfrm>
            <a:off x="6095999" y="2028514"/>
            <a:ext cx="54000" cy="324000"/>
          </a:xfrm>
          <a:prstGeom prst="rect">
            <a:avLst/>
          </a:prstGeom>
          <a:solidFill>
            <a:srgbClr val="16B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Automation">
            <a:extLst>
              <a:ext uri="{FF2B5EF4-FFF2-40B4-BE49-F238E27FC236}">
                <a16:creationId xmlns:a16="http://schemas.microsoft.com/office/drawing/2014/main" id="{073189A9-900E-4547-86D8-AD4F46E78C49}"/>
              </a:ext>
            </a:extLst>
          </p:cNvPr>
          <p:cNvSpPr/>
          <p:nvPr/>
        </p:nvSpPr>
        <p:spPr>
          <a:xfrm>
            <a:off x="5052223" y="2356914"/>
            <a:ext cx="2087554" cy="401885"/>
          </a:xfrm>
          <a:prstGeom prst="rect">
            <a:avLst/>
          </a:prstGeom>
          <a:solidFill>
            <a:srgbClr val="16BA93"/>
          </a:solidFill>
          <a:ln>
            <a:solidFill>
              <a:srgbClr val="16B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25400" dist="254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Automation</a:t>
            </a:r>
            <a:endParaRPr lang="en-US" sz="1400" dirty="0">
              <a:effectLst>
                <a:outerShdw blurRad="25400" dist="254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4" name="Box - Public Cloud">
            <a:extLst>
              <a:ext uri="{FF2B5EF4-FFF2-40B4-BE49-F238E27FC236}">
                <a16:creationId xmlns:a16="http://schemas.microsoft.com/office/drawing/2014/main" id="{6AF6A851-167A-40F5-B72A-DC8A322E0015}"/>
              </a:ext>
            </a:extLst>
          </p:cNvPr>
          <p:cNvSpPr/>
          <p:nvPr/>
        </p:nvSpPr>
        <p:spPr>
          <a:xfrm>
            <a:off x="9493343" y="3061733"/>
            <a:ext cx="1414810" cy="780998"/>
          </a:xfrm>
          <a:prstGeom prst="roundRect">
            <a:avLst>
              <a:gd name="adj" fmla="val 10814"/>
            </a:avLst>
          </a:prstGeom>
          <a:gradFill flip="none" rotWithShape="1">
            <a:gsLst>
              <a:gs pos="0">
                <a:srgbClr val="00448E"/>
              </a:gs>
              <a:gs pos="17000">
                <a:srgbClr val="002C5C"/>
              </a:gs>
              <a:gs pos="100000">
                <a:srgbClr val="0054B0"/>
              </a:gs>
            </a:gsLst>
            <a:lin ang="5400000" scaled="1"/>
            <a:tileRect/>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80000"/>
              </a:lnSpc>
            </a:pPr>
            <a:r>
              <a:rPr lang="en-US" dirty="0">
                <a:effectLst>
                  <a:outerShdw blurRad="50800" dist="38100" dir="2700000" algn="tl" rotWithShape="0">
                    <a:prstClr val="black">
                      <a:alpha val="40000"/>
                    </a:prstClr>
                  </a:outerShdw>
                </a:effectLst>
              </a:rPr>
              <a:t>Public Cloud</a:t>
            </a:r>
          </a:p>
        </p:txBody>
      </p:sp>
      <p:sp>
        <p:nvSpPr>
          <p:cNvPr id="18" name="Box - AHV">
            <a:extLst>
              <a:ext uri="{FF2B5EF4-FFF2-40B4-BE49-F238E27FC236}">
                <a16:creationId xmlns:a16="http://schemas.microsoft.com/office/drawing/2014/main" id="{10CAD01A-E821-484E-8ED9-AFF5A7177783}"/>
              </a:ext>
            </a:extLst>
          </p:cNvPr>
          <p:cNvSpPr/>
          <p:nvPr/>
        </p:nvSpPr>
        <p:spPr>
          <a:xfrm>
            <a:off x="8273882" y="3081355"/>
            <a:ext cx="1026244" cy="780998"/>
          </a:xfrm>
          <a:prstGeom prst="roundRect">
            <a:avLst>
              <a:gd name="adj" fmla="val 14405"/>
            </a:avLst>
          </a:prstGeom>
          <a:gradFill flip="none" rotWithShape="1">
            <a:gsLst>
              <a:gs pos="0">
                <a:srgbClr val="00448E"/>
              </a:gs>
              <a:gs pos="17000">
                <a:srgbClr val="002C5C"/>
              </a:gs>
              <a:gs pos="100000">
                <a:srgbClr val="0054B0"/>
              </a:gs>
            </a:gsLst>
            <a:lin ang="5400000" scaled="1"/>
            <a:tileRect/>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50800" dist="38100" dir="2700000" algn="tl" rotWithShape="0">
                    <a:prstClr val="black">
                      <a:alpha val="40000"/>
                    </a:prstClr>
                  </a:outerShdw>
                </a:effectLst>
              </a:rPr>
              <a:t>AHV</a:t>
            </a:r>
          </a:p>
        </p:txBody>
      </p:sp>
      <p:sp>
        <p:nvSpPr>
          <p:cNvPr id="17" name="Box - Microsoft">
            <a:extLst>
              <a:ext uri="{FF2B5EF4-FFF2-40B4-BE49-F238E27FC236}">
                <a16:creationId xmlns:a16="http://schemas.microsoft.com/office/drawing/2014/main" id="{D33B4227-95B2-48A9-AEEF-AE3FAA3A3EEB}"/>
              </a:ext>
            </a:extLst>
          </p:cNvPr>
          <p:cNvSpPr/>
          <p:nvPr/>
        </p:nvSpPr>
        <p:spPr>
          <a:xfrm>
            <a:off x="6827044" y="3081355"/>
            <a:ext cx="1253619" cy="780998"/>
          </a:xfrm>
          <a:prstGeom prst="roundRect">
            <a:avLst>
              <a:gd name="adj" fmla="val 13687"/>
            </a:avLst>
          </a:prstGeom>
          <a:gradFill flip="none" rotWithShape="1">
            <a:gsLst>
              <a:gs pos="0">
                <a:srgbClr val="00448E"/>
              </a:gs>
              <a:gs pos="17000">
                <a:srgbClr val="002C5C"/>
              </a:gs>
              <a:gs pos="100000">
                <a:srgbClr val="0054B0"/>
              </a:gs>
            </a:gsLst>
            <a:lin ang="5400000" scaled="1"/>
            <a:tileRect/>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50800" dist="38100" dir="2700000" algn="tl" rotWithShape="0">
                    <a:prstClr val="black">
                      <a:alpha val="40000"/>
                    </a:prstClr>
                  </a:outerShdw>
                </a:effectLst>
              </a:rPr>
              <a:t>Microsoft</a:t>
            </a:r>
          </a:p>
        </p:txBody>
      </p:sp>
      <p:sp>
        <p:nvSpPr>
          <p:cNvPr id="31" name="Box - Containers">
            <a:extLst>
              <a:ext uri="{FF2B5EF4-FFF2-40B4-BE49-F238E27FC236}">
                <a16:creationId xmlns:a16="http://schemas.microsoft.com/office/drawing/2014/main" id="{037F2DB3-0B83-4B1C-84DF-1A662BC8D228}"/>
              </a:ext>
            </a:extLst>
          </p:cNvPr>
          <p:cNvSpPr/>
          <p:nvPr/>
        </p:nvSpPr>
        <p:spPr>
          <a:xfrm>
            <a:off x="5262687" y="3072403"/>
            <a:ext cx="1371138" cy="780998"/>
          </a:xfrm>
          <a:prstGeom prst="roundRect">
            <a:avLst>
              <a:gd name="adj" fmla="val 15123"/>
            </a:avLst>
          </a:prstGeom>
          <a:gradFill flip="none" rotWithShape="1">
            <a:gsLst>
              <a:gs pos="0">
                <a:srgbClr val="00448E"/>
              </a:gs>
              <a:gs pos="17000">
                <a:srgbClr val="002C5C"/>
              </a:gs>
              <a:gs pos="100000">
                <a:srgbClr val="0054B0"/>
              </a:gs>
            </a:gsLst>
            <a:lin ang="5400000" scaled="1"/>
            <a:tileRect/>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50800" dist="38100" dir="2700000" algn="tl" rotWithShape="0">
                    <a:prstClr val="black">
                      <a:alpha val="40000"/>
                    </a:prstClr>
                  </a:outerShdw>
                </a:effectLst>
              </a:rPr>
              <a:t>Containers</a:t>
            </a:r>
          </a:p>
        </p:txBody>
      </p:sp>
      <p:sp>
        <p:nvSpPr>
          <p:cNvPr id="19" name="Box - Red Hat">
            <a:extLst>
              <a:ext uri="{FF2B5EF4-FFF2-40B4-BE49-F238E27FC236}">
                <a16:creationId xmlns:a16="http://schemas.microsoft.com/office/drawing/2014/main" id="{81E18A30-69CD-45B2-9AEA-B06D49ABFB52}"/>
              </a:ext>
            </a:extLst>
          </p:cNvPr>
          <p:cNvSpPr/>
          <p:nvPr/>
        </p:nvSpPr>
        <p:spPr>
          <a:xfrm>
            <a:off x="3911941" y="3072403"/>
            <a:ext cx="1157527" cy="780998"/>
          </a:xfrm>
          <a:prstGeom prst="roundRect">
            <a:avLst>
              <a:gd name="adj" fmla="val 15124"/>
            </a:avLst>
          </a:prstGeom>
          <a:gradFill flip="none" rotWithShape="1">
            <a:gsLst>
              <a:gs pos="0">
                <a:srgbClr val="00448E"/>
              </a:gs>
              <a:gs pos="17000">
                <a:srgbClr val="002C5C"/>
              </a:gs>
              <a:gs pos="100000">
                <a:srgbClr val="0054B0"/>
              </a:gs>
            </a:gsLst>
            <a:lin ang="5400000" scaled="1"/>
            <a:tileRect/>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50800" dist="38100" dir="2700000" algn="tl" rotWithShape="0">
                    <a:prstClr val="black">
                      <a:alpha val="40000"/>
                    </a:prstClr>
                  </a:outerShdw>
                </a:effectLst>
              </a:rPr>
              <a:t>Red Hat</a:t>
            </a:r>
          </a:p>
        </p:txBody>
      </p:sp>
      <p:sp>
        <p:nvSpPr>
          <p:cNvPr id="15" name="Box - Citrix">
            <a:extLst>
              <a:ext uri="{FF2B5EF4-FFF2-40B4-BE49-F238E27FC236}">
                <a16:creationId xmlns:a16="http://schemas.microsoft.com/office/drawing/2014/main" id="{56046700-7A84-4993-9083-860BB5850744}"/>
              </a:ext>
            </a:extLst>
          </p:cNvPr>
          <p:cNvSpPr/>
          <p:nvPr/>
        </p:nvSpPr>
        <p:spPr>
          <a:xfrm>
            <a:off x="2692479" y="3072403"/>
            <a:ext cx="1026243" cy="780998"/>
          </a:xfrm>
          <a:prstGeom prst="roundRect">
            <a:avLst>
              <a:gd name="adj" fmla="val 17278"/>
            </a:avLst>
          </a:prstGeom>
          <a:gradFill flip="none" rotWithShape="1">
            <a:gsLst>
              <a:gs pos="0">
                <a:srgbClr val="00448E"/>
              </a:gs>
              <a:gs pos="17000">
                <a:srgbClr val="002C5C"/>
              </a:gs>
              <a:gs pos="100000">
                <a:srgbClr val="0054B0"/>
              </a:gs>
            </a:gsLst>
            <a:lin ang="5400000" scaled="1"/>
            <a:tileRect/>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50800" dist="38100" dir="2700000" algn="tl" rotWithShape="0">
                    <a:prstClr val="black">
                      <a:alpha val="40000"/>
                    </a:prstClr>
                  </a:outerShdw>
                </a:effectLst>
              </a:rPr>
              <a:t>Citrix</a:t>
            </a:r>
          </a:p>
        </p:txBody>
      </p:sp>
      <p:sp>
        <p:nvSpPr>
          <p:cNvPr id="16" name="Box - VMWare">
            <a:extLst>
              <a:ext uri="{FF2B5EF4-FFF2-40B4-BE49-F238E27FC236}">
                <a16:creationId xmlns:a16="http://schemas.microsoft.com/office/drawing/2014/main" id="{BF6F2723-4A41-4CED-81E8-2840E1F6AE66}"/>
              </a:ext>
            </a:extLst>
          </p:cNvPr>
          <p:cNvSpPr/>
          <p:nvPr/>
        </p:nvSpPr>
        <p:spPr>
          <a:xfrm>
            <a:off x="1328031" y="3061733"/>
            <a:ext cx="1171229" cy="780998"/>
          </a:xfrm>
          <a:prstGeom prst="roundRect">
            <a:avLst>
              <a:gd name="adj" fmla="val 17278"/>
            </a:avLst>
          </a:prstGeom>
          <a:gradFill flip="none" rotWithShape="1">
            <a:gsLst>
              <a:gs pos="0">
                <a:srgbClr val="00448E"/>
              </a:gs>
              <a:gs pos="17000">
                <a:srgbClr val="002C5C"/>
              </a:gs>
              <a:gs pos="100000">
                <a:srgbClr val="0054B0"/>
              </a:gs>
            </a:gsLst>
            <a:lin ang="5400000" scaled="1"/>
            <a:tileRect/>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ffectLst>
                  <a:outerShdw blurRad="50800" dist="38100" dir="2700000" algn="tl" rotWithShape="0">
                    <a:prstClr val="black">
                      <a:alpha val="40000"/>
                    </a:prstClr>
                  </a:outerShdw>
                </a:effectLst>
              </a:rPr>
              <a:t>VMWare</a:t>
            </a:r>
            <a:endParaRPr lang="en-US" dirty="0">
              <a:effectLst>
                <a:outerShdw blurRad="50800" dist="38100" dir="2700000" algn="tl" rotWithShape="0">
                  <a:prstClr val="black">
                    <a:alpha val="40000"/>
                  </a:prstClr>
                </a:outerShdw>
              </a:effectLst>
            </a:endParaRPr>
          </a:p>
        </p:txBody>
      </p:sp>
      <p:sp>
        <p:nvSpPr>
          <p:cNvPr id="6" name="Diagram Title">
            <a:extLst>
              <a:ext uri="{FF2B5EF4-FFF2-40B4-BE49-F238E27FC236}">
                <a16:creationId xmlns:a16="http://schemas.microsoft.com/office/drawing/2014/main" id="{CC2C3FA1-3CFE-44B7-8C34-953A7A41AD1D}"/>
              </a:ext>
            </a:extLst>
          </p:cNvPr>
          <p:cNvSpPr/>
          <p:nvPr/>
        </p:nvSpPr>
        <p:spPr>
          <a:xfrm>
            <a:off x="3363334" y="1523889"/>
            <a:ext cx="5465331" cy="493405"/>
          </a:xfrm>
          <a:prstGeom prst="roundRect">
            <a:avLst>
              <a:gd name="adj" fmla="val 50000"/>
            </a:avLst>
          </a:prstGeom>
          <a:gradFill flip="none" rotWithShape="1">
            <a:gsLst>
              <a:gs pos="0">
                <a:srgbClr val="00448E"/>
              </a:gs>
              <a:gs pos="25000">
                <a:srgbClr val="001F41"/>
              </a:gs>
              <a:gs pos="100000">
                <a:srgbClr val="0054B0"/>
              </a:gs>
            </a:gsLst>
            <a:lin ang="5400000" scaled="1"/>
            <a:tileRect/>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50800" dist="38100" dir="2700000" algn="tl" rotWithShape="0">
                    <a:prstClr val="black">
                      <a:alpha val="40000"/>
                    </a:prstClr>
                  </a:outerShdw>
                </a:effectLst>
              </a:rPr>
              <a:t>Software Defined Data Center</a:t>
            </a:r>
          </a:p>
        </p:txBody>
      </p:sp>
      <p:sp>
        <p:nvSpPr>
          <p:cNvPr id="3" name="Title">
            <a:extLst>
              <a:ext uri="{FF2B5EF4-FFF2-40B4-BE49-F238E27FC236}">
                <a16:creationId xmlns:a16="http://schemas.microsoft.com/office/drawing/2014/main" id="{9DF9B506-FD55-43A7-A601-ECF5D601F760}"/>
              </a:ext>
            </a:extLst>
          </p:cNvPr>
          <p:cNvSpPr/>
          <p:nvPr/>
        </p:nvSpPr>
        <p:spPr>
          <a:xfrm>
            <a:off x="576000" y="288000"/>
            <a:ext cx="10180607" cy="584775"/>
          </a:xfrm>
          <a:prstGeom prst="rect">
            <a:avLst/>
          </a:prstGeom>
        </p:spPr>
        <p:txBody>
          <a:bodyPr wrap="none">
            <a:spAutoFit/>
          </a:bodyPr>
          <a:lstStyle/>
          <a:p>
            <a:r>
              <a:rPr lang="en-AU"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CPP SDDC – How do we enable a Hybrid Approach?</a:t>
            </a:r>
          </a:p>
        </p:txBody>
      </p:sp>
      <p:sp>
        <p:nvSpPr>
          <p:cNvPr id="46" name="Vertical Line">
            <a:extLst>
              <a:ext uri="{FF2B5EF4-FFF2-40B4-BE49-F238E27FC236}">
                <a16:creationId xmlns:a16="http://schemas.microsoft.com/office/drawing/2014/main" id="{6BFC09B1-E3FC-4BAE-B9A2-4DABAB86893A}"/>
              </a:ext>
            </a:extLst>
          </p:cNvPr>
          <p:cNvSpPr/>
          <p:nvPr/>
        </p:nvSpPr>
        <p:spPr>
          <a:xfrm>
            <a:off x="10177889" y="2561179"/>
            <a:ext cx="45719" cy="500554"/>
          </a:xfrm>
          <a:prstGeom prst="rect">
            <a:avLst/>
          </a:prstGeom>
          <a:solidFill>
            <a:srgbClr val="16B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2872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6" presetClass="entr" presetSubtype="3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1000"/>
                                        <p:tgtEl>
                                          <p:spTgt spid="5"/>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childTnLst>
                          </p:cTn>
                        </p:par>
                        <p:par>
                          <p:cTn id="28" fill="hold">
                            <p:stCondLst>
                              <p:cond delay="3500"/>
                            </p:stCondLst>
                            <p:childTnLst>
                              <p:par>
                                <p:cTn id="29" presetID="2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4000"/>
                            </p:stCondLst>
                            <p:childTnLst>
                              <p:par>
                                <p:cTn id="33" presetID="22" presetClass="entr" presetSubtype="1"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up)">
                                      <p:cBhvr>
                                        <p:cTn id="35" dur="500"/>
                                        <p:tgtEl>
                                          <p:spTgt spid="38"/>
                                        </p:tgtEl>
                                      </p:cBhvr>
                                    </p:animEffect>
                                  </p:childTnLst>
                                </p:cTn>
                              </p:par>
                            </p:childTnLst>
                          </p:cTn>
                        </p:par>
                        <p:par>
                          <p:cTn id="36" fill="hold">
                            <p:stCondLst>
                              <p:cond delay="4500"/>
                            </p:stCondLst>
                            <p:childTnLst>
                              <p:par>
                                <p:cTn id="37" presetID="22" presetClass="entr" presetSubtype="1"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childTnLst>
                          </p:cTn>
                        </p:par>
                        <p:par>
                          <p:cTn id="40" fill="hold">
                            <p:stCondLst>
                              <p:cond delay="5000"/>
                            </p:stCondLst>
                            <p:childTnLst>
                              <p:par>
                                <p:cTn id="41" presetID="22" presetClass="entr" presetSubtype="1"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up)">
                                      <p:cBhvr>
                                        <p:cTn id="43" dur="500"/>
                                        <p:tgtEl>
                                          <p:spTgt spid="40"/>
                                        </p:tgtEl>
                                      </p:cBhvr>
                                    </p:animEffect>
                                  </p:childTnLst>
                                </p:cTn>
                              </p:par>
                            </p:childTnLst>
                          </p:cTn>
                        </p:par>
                        <p:par>
                          <p:cTn id="44" fill="hold">
                            <p:stCondLst>
                              <p:cond delay="5500"/>
                            </p:stCondLst>
                            <p:childTnLst>
                              <p:par>
                                <p:cTn id="45" presetID="22" presetClass="entr" presetSubtype="1"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up)">
                                      <p:cBhvr>
                                        <p:cTn id="47" dur="500"/>
                                        <p:tgtEl>
                                          <p:spTgt spid="31"/>
                                        </p:tgtEl>
                                      </p:cBhvr>
                                    </p:animEffect>
                                  </p:childTnLst>
                                </p:cTn>
                              </p:par>
                            </p:childTnLst>
                          </p:cTn>
                        </p:par>
                        <p:par>
                          <p:cTn id="48" fill="hold">
                            <p:stCondLst>
                              <p:cond delay="6000"/>
                            </p:stCondLst>
                            <p:childTnLst>
                              <p:par>
                                <p:cTn id="49" presetID="22" presetClass="entr" presetSubtype="1"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up)">
                                      <p:cBhvr>
                                        <p:cTn id="51" dur="500"/>
                                        <p:tgtEl>
                                          <p:spTgt spid="42"/>
                                        </p:tgtEl>
                                      </p:cBhvr>
                                    </p:animEffect>
                                  </p:childTnLst>
                                </p:cTn>
                              </p:par>
                            </p:childTnLst>
                          </p:cTn>
                        </p:par>
                        <p:par>
                          <p:cTn id="52" fill="hold">
                            <p:stCondLst>
                              <p:cond delay="6500"/>
                            </p:stCondLst>
                            <p:childTnLst>
                              <p:par>
                                <p:cTn id="53" presetID="22" presetClass="entr" presetSubtype="1"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up)">
                                      <p:cBhvr>
                                        <p:cTn id="55" dur="500"/>
                                        <p:tgtEl>
                                          <p:spTgt spid="17"/>
                                        </p:tgtEl>
                                      </p:cBhvr>
                                    </p:animEffect>
                                  </p:childTnLst>
                                </p:cTn>
                              </p:par>
                            </p:childTnLst>
                          </p:cTn>
                        </p:par>
                        <p:par>
                          <p:cTn id="56" fill="hold">
                            <p:stCondLst>
                              <p:cond delay="7000"/>
                            </p:stCondLst>
                            <p:childTnLst>
                              <p:par>
                                <p:cTn id="57" presetID="22" presetClass="entr" presetSubtype="1"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up)">
                                      <p:cBhvr>
                                        <p:cTn id="59" dur="500"/>
                                        <p:tgtEl>
                                          <p:spTgt spid="44"/>
                                        </p:tgtEl>
                                      </p:cBhvr>
                                    </p:animEffect>
                                  </p:childTnLst>
                                </p:cTn>
                              </p:par>
                            </p:childTnLst>
                          </p:cTn>
                        </p:par>
                        <p:par>
                          <p:cTn id="60" fill="hold">
                            <p:stCondLst>
                              <p:cond delay="7500"/>
                            </p:stCondLst>
                            <p:childTnLst>
                              <p:par>
                                <p:cTn id="61" presetID="22" presetClass="entr" presetSubtype="1"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up)">
                                      <p:cBhvr>
                                        <p:cTn id="63" dur="500"/>
                                        <p:tgtEl>
                                          <p:spTgt spid="18"/>
                                        </p:tgtEl>
                                      </p:cBhvr>
                                    </p:animEffect>
                                  </p:childTnLst>
                                </p:cTn>
                              </p:par>
                            </p:childTnLst>
                          </p:cTn>
                        </p:par>
                        <p:par>
                          <p:cTn id="64" fill="hold">
                            <p:stCondLst>
                              <p:cond delay="8000"/>
                            </p:stCondLst>
                            <p:childTnLst>
                              <p:par>
                                <p:cTn id="65" presetID="22" presetClass="entr" presetSubtype="1"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up)">
                                      <p:cBhvr>
                                        <p:cTn id="67" dur="500"/>
                                        <p:tgtEl>
                                          <p:spTgt spid="46"/>
                                        </p:tgtEl>
                                      </p:cBhvr>
                                    </p:animEffect>
                                  </p:childTnLst>
                                </p:cTn>
                              </p:par>
                            </p:childTnLst>
                          </p:cTn>
                        </p:par>
                        <p:par>
                          <p:cTn id="68" fill="hold">
                            <p:stCondLst>
                              <p:cond delay="8500"/>
                            </p:stCondLst>
                            <p:childTnLst>
                              <p:par>
                                <p:cTn id="69" presetID="22" presetClass="entr" presetSubtype="1"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up)">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2" grpId="0" animBg="1"/>
      <p:bldP spid="40" grpId="0" animBg="1"/>
      <p:bldP spid="38" grpId="0" animBg="1"/>
      <p:bldP spid="36" grpId="0" animBg="1"/>
      <p:bldP spid="30" grpId="0" animBg="1"/>
      <p:bldP spid="5" grpId="0" animBg="1"/>
      <p:bldP spid="20" grpId="0" animBg="1"/>
      <p:bldP spid="27" grpId="0" animBg="1"/>
      <p:bldP spid="14" grpId="0" animBg="1"/>
      <p:bldP spid="18" grpId="0" animBg="1"/>
      <p:bldP spid="17" grpId="0" animBg="1"/>
      <p:bldP spid="31" grpId="0" animBg="1"/>
      <p:bldP spid="19" grpId="0" animBg="1"/>
      <p:bldP spid="15" grpId="0" animBg="1"/>
      <p:bldP spid="16"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ckground Photo">
            <a:extLst>
              <a:ext uri="{FF2B5EF4-FFF2-40B4-BE49-F238E27FC236}">
                <a16:creationId xmlns:a16="http://schemas.microsoft.com/office/drawing/2014/main" id="{A45EA063-B98B-4557-B1A7-70A93193CA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0" y="1067416"/>
            <a:ext cx="12192000" cy="5111932"/>
          </a:xfrm>
          <a:prstGeom prst="rect">
            <a:avLst/>
          </a:prstGeom>
          <a:effectLst>
            <a:innerShdw blurRad="63500" dist="12700" dir="16200000">
              <a:prstClr val="black">
                <a:alpha val="50000"/>
              </a:prstClr>
            </a:innerShdw>
          </a:effectLst>
        </p:spPr>
      </p:pic>
      <p:sp>
        <p:nvSpPr>
          <p:cNvPr id="6" name="Slide Number Placeholder 5">
            <a:extLst>
              <a:ext uri="{FF2B5EF4-FFF2-40B4-BE49-F238E27FC236}">
                <a16:creationId xmlns:a16="http://schemas.microsoft.com/office/drawing/2014/main" id="{E2F94B4D-C942-4823-BA6F-001C05B8A000}"/>
              </a:ext>
            </a:extLst>
          </p:cNvPr>
          <p:cNvSpPr>
            <a:spLocks noGrp="1"/>
          </p:cNvSpPr>
          <p:nvPr>
            <p:ph type="sldNum" sz="quarter" idx="12"/>
          </p:nvPr>
        </p:nvSpPr>
        <p:spPr>
          <a:xfrm>
            <a:off x="576000" y="6444598"/>
            <a:ext cx="566989" cy="217886"/>
          </a:xfrm>
        </p:spPr>
        <p:txBody>
          <a:bodyPr/>
          <a:lstStyle/>
          <a:p>
            <a:fld id="{50CD95A5-50B9-467D-9167-C36E821FF59E}" type="slidenum">
              <a:rPr lang="en-US" smtClean="0"/>
              <a:pPr/>
              <a:t>12</a:t>
            </a:fld>
            <a:endParaRPr lang="en-US" dirty="0"/>
          </a:p>
        </p:txBody>
      </p:sp>
      <p:graphicFrame>
        <p:nvGraphicFramePr>
          <p:cNvPr id="7" name="Diagram 6">
            <a:extLst>
              <a:ext uri="{FF2B5EF4-FFF2-40B4-BE49-F238E27FC236}">
                <a16:creationId xmlns:a16="http://schemas.microsoft.com/office/drawing/2014/main" id="{6B298ABE-4D04-4326-994D-776F76AB2B1C}"/>
              </a:ext>
            </a:extLst>
          </p:cNvPr>
          <p:cNvGraphicFramePr/>
          <p:nvPr>
            <p:extLst>
              <p:ext uri="{D42A27DB-BD31-4B8C-83A1-F6EECF244321}">
                <p14:modId xmlns:p14="http://schemas.microsoft.com/office/powerpoint/2010/main" val="2190104189"/>
              </p:ext>
            </p:extLst>
          </p:nvPr>
        </p:nvGraphicFramePr>
        <p:xfrm>
          <a:off x="408197" y="1063852"/>
          <a:ext cx="11375606" cy="5146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hoto 2">
            <a:extLst>
              <a:ext uri="{FF2B5EF4-FFF2-40B4-BE49-F238E27FC236}">
                <a16:creationId xmlns:a16="http://schemas.microsoft.com/office/drawing/2014/main" id="{EE18FAD8-209F-46F2-AC8C-40261A5AB919}"/>
              </a:ext>
            </a:extLst>
          </p:cNvPr>
          <p:cNvSpPr/>
          <p:nvPr/>
        </p:nvSpPr>
        <p:spPr>
          <a:xfrm>
            <a:off x="3327912" y="2306321"/>
            <a:ext cx="2625848" cy="1793354"/>
          </a:xfrm>
          <a:prstGeom prst="rect">
            <a:avLst/>
          </a:prstGeom>
          <a:blipFill rotWithShape="1">
            <a:blip r:embed="rId8"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 name="Title">
            <a:extLst>
              <a:ext uri="{FF2B5EF4-FFF2-40B4-BE49-F238E27FC236}">
                <a16:creationId xmlns:a16="http://schemas.microsoft.com/office/drawing/2014/main" id="{B25B5673-61BC-4F07-81ED-65C0BA2B6731}"/>
              </a:ext>
            </a:extLst>
          </p:cNvPr>
          <p:cNvSpPr/>
          <p:nvPr/>
        </p:nvSpPr>
        <p:spPr>
          <a:xfrm>
            <a:off x="684000" y="288000"/>
            <a:ext cx="5389424" cy="584775"/>
          </a:xfrm>
          <a:prstGeom prst="rect">
            <a:avLst/>
          </a:prstGeom>
        </p:spPr>
        <p:txBody>
          <a:bodyPr wrap="none">
            <a:spAutoFit/>
          </a:bodyPr>
          <a:lstStyle/>
          <a:p>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Primary Solution Practices</a:t>
            </a:r>
          </a:p>
        </p:txBody>
      </p:sp>
    </p:spTree>
    <p:extLst>
      <p:ext uri="{BB962C8B-B14F-4D97-AF65-F5344CB8AC3E}">
        <p14:creationId xmlns:p14="http://schemas.microsoft.com/office/powerpoint/2010/main" val="849016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3424BFC2-33B7-4D25-BB9E-60F4AADDC2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0" y="1079448"/>
            <a:ext cx="12192000" cy="5111932"/>
          </a:xfrm>
          <a:prstGeom prst="rect">
            <a:avLst/>
          </a:prstGeom>
          <a:effectLst>
            <a:innerShdw blurRad="63500" dist="12700" dir="16200000">
              <a:prstClr val="black">
                <a:alpha val="50000"/>
              </a:prstClr>
            </a:innerShdw>
          </a:effectLst>
        </p:spPr>
      </p:pic>
      <p:sp>
        <p:nvSpPr>
          <p:cNvPr id="6" name="Slide Number Placeholder 5">
            <a:extLst>
              <a:ext uri="{FF2B5EF4-FFF2-40B4-BE49-F238E27FC236}">
                <a16:creationId xmlns:a16="http://schemas.microsoft.com/office/drawing/2014/main" id="{E2F94B4D-C942-4823-BA6F-001C05B8A000}"/>
              </a:ext>
            </a:extLst>
          </p:cNvPr>
          <p:cNvSpPr>
            <a:spLocks noGrp="1"/>
          </p:cNvSpPr>
          <p:nvPr>
            <p:ph type="sldNum" sz="quarter" idx="12"/>
          </p:nvPr>
        </p:nvSpPr>
        <p:spPr/>
        <p:txBody>
          <a:bodyPr/>
          <a:lstStyle/>
          <a:p>
            <a:fld id="{50CD95A5-50B9-467D-9167-C36E821FF59E}" type="slidenum">
              <a:rPr lang="en-US" smtClean="0"/>
              <a:pPr/>
              <a:t>13</a:t>
            </a:fld>
            <a:endParaRPr lang="en-US" dirty="0"/>
          </a:p>
        </p:txBody>
      </p:sp>
      <p:sp>
        <p:nvSpPr>
          <p:cNvPr id="4" name="Date Placeholder 3">
            <a:extLst>
              <a:ext uri="{FF2B5EF4-FFF2-40B4-BE49-F238E27FC236}">
                <a16:creationId xmlns:a16="http://schemas.microsoft.com/office/drawing/2014/main" id="{CFDA839E-6222-449B-9E78-A1DA3AAD4157}"/>
              </a:ext>
            </a:extLst>
          </p:cNvPr>
          <p:cNvSpPr>
            <a:spLocks noGrp="1"/>
          </p:cNvSpPr>
          <p:nvPr>
            <p:ph type="dt" sz="half" idx="10"/>
          </p:nvPr>
        </p:nvSpPr>
        <p:spPr>
          <a:xfrm>
            <a:off x="4513847" y="6444598"/>
            <a:ext cx="3164306" cy="217887"/>
          </a:xfrm>
          <a:prstGeom prst="rect">
            <a:avLst/>
          </a:prstGeom>
        </p:spPr>
        <p:txBody>
          <a:bodyPr/>
          <a:lstStyle/>
          <a:p>
            <a:r>
              <a:rPr lang="en-US" i="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Source:  Accenture Study of 2,000 C-Level Executives</a:t>
            </a:r>
          </a:p>
        </p:txBody>
      </p:sp>
      <p:sp>
        <p:nvSpPr>
          <p:cNvPr id="8" name="TextBox 7">
            <a:extLst>
              <a:ext uri="{FF2B5EF4-FFF2-40B4-BE49-F238E27FC236}">
                <a16:creationId xmlns:a16="http://schemas.microsoft.com/office/drawing/2014/main" id="{582A8F36-47D9-4C20-923C-51FE148DDBE5}"/>
              </a:ext>
            </a:extLst>
          </p:cNvPr>
          <p:cNvSpPr txBox="1"/>
          <p:nvPr/>
        </p:nvSpPr>
        <p:spPr>
          <a:xfrm>
            <a:off x="573341" y="1810181"/>
            <a:ext cx="7123288" cy="639149"/>
          </a:xfrm>
          <a:prstGeom prst="rect">
            <a:avLst/>
          </a:prstGeom>
          <a:noFill/>
          <a:effectLst>
            <a:outerShdw blurRad="25400" dist="25400" dir="2700000" algn="tl" rotWithShape="0">
              <a:prstClr val="black">
                <a:alpha val="40000"/>
              </a:prstClr>
            </a:outerShdw>
          </a:effectLst>
        </p:spPr>
        <p:txBody>
          <a:bodyPr wrap="square" rtlCol="0">
            <a:spAutoFit/>
          </a:bodyPr>
          <a:lstStyle>
            <a:defPPr>
              <a:defRPr lang="en-US"/>
            </a:defPPr>
            <a:lvl1pPr algn="ctr">
              <a:spcAft>
                <a:spcPts val="600"/>
              </a:spcAft>
              <a:defRPr sz="2800">
                <a:solidFill>
                  <a:srgbClr val="01795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nSpc>
                <a:spcPct val="80000"/>
              </a:lnSpc>
            </a:pPr>
            <a:r>
              <a:rPr lang="en-US" sz="2200" dirty="0">
                <a:solidFill>
                  <a:schemeClr val="bg1"/>
                </a:solidFill>
              </a:rPr>
              <a:t>Data intelligence will fuel the future of business.</a:t>
            </a:r>
            <a:br>
              <a:rPr lang="en-US" sz="2200" dirty="0">
                <a:solidFill>
                  <a:schemeClr val="bg1"/>
                </a:solidFill>
              </a:rPr>
            </a:br>
            <a:r>
              <a:rPr lang="en-US" sz="2200" dirty="0">
                <a:solidFill>
                  <a:schemeClr val="bg1"/>
                </a:solidFill>
              </a:rPr>
              <a:t>Where does your company stand?</a:t>
            </a:r>
          </a:p>
        </p:txBody>
      </p:sp>
      <p:sp>
        <p:nvSpPr>
          <p:cNvPr id="11" name="TextBox 10">
            <a:extLst>
              <a:ext uri="{FF2B5EF4-FFF2-40B4-BE49-F238E27FC236}">
                <a16:creationId xmlns:a16="http://schemas.microsoft.com/office/drawing/2014/main" id="{0AD34CDC-C265-4284-BE08-905162AA37B4}"/>
              </a:ext>
            </a:extLst>
          </p:cNvPr>
          <p:cNvSpPr txBox="1"/>
          <p:nvPr/>
        </p:nvSpPr>
        <p:spPr>
          <a:xfrm>
            <a:off x="698537" y="2746616"/>
            <a:ext cx="2321390" cy="2138199"/>
          </a:xfrm>
          <a:prstGeom prst="rect">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80000" tIns="252000" rIns="252000" bIns="36000" rtlCol="0" anchor="t" anchorCtr="1">
            <a:noAutofit/>
          </a:bodyPr>
          <a:lstStyle>
            <a:defPPr>
              <a:defRPr lang="en-US"/>
            </a:defPPr>
            <a:lvl1pPr>
              <a:spcAft>
                <a:spcPts val="600"/>
              </a:spcAft>
              <a:defRPr>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ctr"/>
            <a:r>
              <a:rPr lang="en-US" sz="2200" dirty="0"/>
              <a:t>3 out of 4</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business executives believe that their organizations will fail in the next five years without a successful AI initiative.</a:t>
            </a:r>
          </a:p>
          <a:p>
            <a:endParaRPr lang="en-US" dirty="0"/>
          </a:p>
        </p:txBody>
      </p:sp>
      <p:sp>
        <p:nvSpPr>
          <p:cNvPr id="12" name="TextBox 11">
            <a:extLst>
              <a:ext uri="{FF2B5EF4-FFF2-40B4-BE49-F238E27FC236}">
                <a16:creationId xmlns:a16="http://schemas.microsoft.com/office/drawing/2014/main" id="{0DE10F77-DA87-41E6-B647-BA0A0FA6BBCD}"/>
              </a:ext>
            </a:extLst>
          </p:cNvPr>
          <p:cNvSpPr txBox="1"/>
          <p:nvPr/>
        </p:nvSpPr>
        <p:spPr>
          <a:xfrm>
            <a:off x="573341" y="5177119"/>
            <a:ext cx="7528655" cy="590931"/>
          </a:xfrm>
          <a:prstGeom prst="rect">
            <a:avLst/>
          </a:prstGeom>
          <a:noFill/>
          <a:effectLst>
            <a:outerShdw blurRad="25400" dist="25400" dir="2700000" algn="tl" rotWithShape="0">
              <a:prstClr val="black">
                <a:alpha val="40000"/>
              </a:prstClr>
            </a:outerShdw>
          </a:effectLst>
        </p:spPr>
        <p:txBody>
          <a:bodyPr wrap="square" rtlCol="0">
            <a:spAutoFit/>
          </a:bodyPr>
          <a:lstStyle/>
          <a:p>
            <a:pPr algn="ctr">
              <a:lnSpc>
                <a:spcPct val="90000"/>
              </a:lnSpc>
            </a:pPr>
            <a:r>
              <a:rPr lang="en-US" b="1"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Success in the Data Intelligence Market Comes Down</a:t>
            </a:r>
            <a:br>
              <a:rPr lang="en-US" b="1"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b="1"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to a Straightforward Mathematical Equation.  </a:t>
            </a:r>
          </a:p>
        </p:txBody>
      </p:sp>
      <p:sp>
        <p:nvSpPr>
          <p:cNvPr id="13" name="TextBox 12">
            <a:extLst>
              <a:ext uri="{FF2B5EF4-FFF2-40B4-BE49-F238E27FC236}">
                <a16:creationId xmlns:a16="http://schemas.microsoft.com/office/drawing/2014/main" id="{EF2D21B2-EFF9-4A8E-B071-539D8C8BFB20}"/>
              </a:ext>
            </a:extLst>
          </p:cNvPr>
          <p:cNvSpPr txBox="1"/>
          <p:nvPr/>
        </p:nvSpPr>
        <p:spPr>
          <a:xfrm>
            <a:off x="3207312" y="2746624"/>
            <a:ext cx="2228959" cy="2138191"/>
          </a:xfrm>
          <a:prstGeom prst="rect">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80000" tIns="252000" rIns="252000" bIns="36000" rtlCol="0" anchor="t" anchorCtr="1">
            <a:noAutofit/>
          </a:bodyPr>
          <a:lstStyle>
            <a:defPPr>
              <a:defRPr lang="en-US"/>
            </a:defPPr>
            <a:lvl1pPr algn="ctr">
              <a:spcAft>
                <a:spcPts val="600"/>
              </a:spcAft>
              <a:defRPr sz="200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sz="2200" dirty="0"/>
              <a:t>500+</a:t>
            </a:r>
          </a:p>
          <a:p>
            <a:r>
              <a:rPr lang="en-US" sz="1400" dirty="0">
                <a:latin typeface="Open Sans" panose="020B0606030504020204" pitchFamily="34" charset="0"/>
                <a:ea typeface="Open Sans" panose="020B0606030504020204" pitchFamily="34" charset="0"/>
                <a:cs typeface="Open Sans" panose="020B0606030504020204" pitchFamily="34" charset="0"/>
              </a:rPr>
              <a:t>Business &amp; technical choices that need to be made with every AI initiative</a:t>
            </a:r>
          </a:p>
          <a:p>
            <a:endParaRPr lang="en-US" dirty="0"/>
          </a:p>
        </p:txBody>
      </p:sp>
      <p:sp>
        <p:nvSpPr>
          <p:cNvPr id="14" name="TextBox 13">
            <a:extLst>
              <a:ext uri="{FF2B5EF4-FFF2-40B4-BE49-F238E27FC236}">
                <a16:creationId xmlns:a16="http://schemas.microsoft.com/office/drawing/2014/main" id="{5B659D05-D657-42B1-BDDC-59975E408B69}"/>
              </a:ext>
            </a:extLst>
          </p:cNvPr>
          <p:cNvSpPr txBox="1"/>
          <p:nvPr/>
        </p:nvSpPr>
        <p:spPr>
          <a:xfrm>
            <a:off x="5616751" y="2746614"/>
            <a:ext cx="2228959" cy="2138191"/>
          </a:xfrm>
          <a:prstGeom prst="rect">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80000" tIns="252000" rIns="252000" bIns="36000" rtlCol="0" anchor="t" anchorCtr="1">
            <a:noAutofit/>
          </a:bodyPr>
          <a:lstStyle>
            <a:defPPr>
              <a:defRPr lang="en-US"/>
            </a:defPPr>
            <a:lvl1pPr algn="ctr">
              <a:spcAft>
                <a:spcPts val="600"/>
              </a:spcAft>
              <a:defRPr sz="240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sz="2200" dirty="0"/>
              <a:t>4 out of 5 AI </a:t>
            </a:r>
          </a:p>
          <a:p>
            <a:r>
              <a:rPr lang="en-US" sz="1400" dirty="0">
                <a:latin typeface="Open Sans" panose="020B0606030504020204" pitchFamily="34" charset="0"/>
                <a:ea typeface="Open Sans" panose="020B0606030504020204" pitchFamily="34" charset="0"/>
                <a:cs typeface="Open Sans" panose="020B0606030504020204" pitchFamily="34" charset="0"/>
              </a:rPr>
              <a:t>Initiatives under development fail to launch.</a:t>
            </a:r>
          </a:p>
          <a:p>
            <a:endParaRPr lang="en-US" dirty="0"/>
          </a:p>
        </p:txBody>
      </p:sp>
      <p:sp>
        <p:nvSpPr>
          <p:cNvPr id="2" name="Title">
            <a:extLst>
              <a:ext uri="{FF2B5EF4-FFF2-40B4-BE49-F238E27FC236}">
                <a16:creationId xmlns:a16="http://schemas.microsoft.com/office/drawing/2014/main" id="{B25B5673-61BC-4F07-81ED-65C0BA2B6731}"/>
              </a:ext>
            </a:extLst>
          </p:cNvPr>
          <p:cNvSpPr/>
          <p:nvPr/>
        </p:nvSpPr>
        <p:spPr>
          <a:xfrm>
            <a:off x="648000" y="288000"/>
            <a:ext cx="2979149" cy="584775"/>
          </a:xfrm>
          <a:prstGeom prst="rect">
            <a:avLst/>
          </a:prstGeom>
        </p:spPr>
        <p:txBody>
          <a:bodyPr wrap="none">
            <a:spAutoFit/>
          </a:bodyPr>
          <a:lstStyle/>
          <a:p>
            <a:pPr lvl="0"/>
            <a:r>
              <a:rPr lang="en-US" sz="3200" dirty="0">
                <a:solidFill>
                  <a:schemeClr val="bg1"/>
                </a:solidFill>
              </a:rPr>
              <a:t>Data Intelligence</a:t>
            </a:r>
          </a:p>
        </p:txBody>
      </p:sp>
      <p:sp>
        <p:nvSpPr>
          <p:cNvPr id="16" name="Photo">
            <a:extLst>
              <a:ext uri="{FF2B5EF4-FFF2-40B4-BE49-F238E27FC236}">
                <a16:creationId xmlns:a16="http://schemas.microsoft.com/office/drawing/2014/main" id="{D03C7202-83C2-49F3-B045-14406A3802D7}"/>
              </a:ext>
            </a:extLst>
          </p:cNvPr>
          <p:cNvSpPr/>
          <p:nvPr/>
        </p:nvSpPr>
        <p:spPr>
          <a:xfrm>
            <a:off x="8395166" y="1079448"/>
            <a:ext cx="3799337" cy="5111932"/>
          </a:xfrm>
          <a:prstGeom prst="rect">
            <a:avLst/>
          </a:prstGeom>
          <a:blipFill rotWithShape="1">
            <a:blip r:embed="rId3" cstate="email">
              <a:extLst>
                <a:ext uri="{28A0092B-C50C-407E-A947-70E740481C1C}">
                  <a14:useLocalDpi xmlns:a14="http://schemas.microsoft.com/office/drawing/2010/main"/>
                </a:ext>
              </a:extLst>
            </a:blip>
            <a:srcRect/>
            <a:stretch>
              <a:fillRect/>
            </a:stretch>
          </a:blipFill>
          <a:ln>
            <a:noFill/>
          </a:ln>
          <a:effectLst>
            <a:outerShdw blurRad="38100" dist="12700" dir="10800000" algn="r"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199163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D68BB53-BAE1-4925-912B-011D32C32B0A}"/>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1076941"/>
            <a:ext cx="12192000" cy="5111932"/>
          </a:xfrm>
          <a:prstGeom prst="rect">
            <a:avLst/>
          </a:prstGeom>
          <a:effectLst>
            <a:innerShdw blurRad="63500" dist="12700" dir="16200000">
              <a:prstClr val="black">
                <a:alpha val="50000"/>
              </a:prstClr>
            </a:innerShdw>
          </a:effectLst>
        </p:spPr>
      </p:pic>
      <p:sp>
        <p:nvSpPr>
          <p:cNvPr id="2" name="Slide Number Placeholder 1">
            <a:extLst>
              <a:ext uri="{FF2B5EF4-FFF2-40B4-BE49-F238E27FC236}">
                <a16:creationId xmlns:a16="http://schemas.microsoft.com/office/drawing/2014/main" id="{F0E72F6D-59BF-4E4E-8E16-4A9836504771}"/>
              </a:ext>
            </a:extLst>
          </p:cNvPr>
          <p:cNvSpPr>
            <a:spLocks noGrp="1"/>
          </p:cNvSpPr>
          <p:nvPr>
            <p:ph type="sldNum" sz="quarter" idx="12"/>
          </p:nvPr>
        </p:nvSpPr>
        <p:spPr>
          <a:prstGeom prst="rect">
            <a:avLst/>
          </a:prstGeom>
        </p:spPr>
        <p:txBody>
          <a:bodyPr vert="horz" lIns="0" tIns="45720" rIns="91440" bIns="45720" rtlCol="0" anchor="ctr"/>
          <a:lstStyle>
            <a:defPPr>
              <a:defRPr lang="en-US"/>
            </a:defPPr>
            <a:lvl1pPr marL="0" algn="l" defTabSz="914400" rtl="0" eaLnBrk="1" latinLnBrk="0" hangingPunct="1">
              <a:defRPr sz="9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D95A5-50B9-467D-9167-C36E821FF59E}" type="slidenum">
              <a:rPr lang="en-US" smtClean="0">
                <a:solidFill>
                  <a:srgbClr val="003570"/>
                </a:solidFill>
              </a:rPr>
              <a:pPr/>
              <a:t>14</a:t>
            </a:fld>
            <a:endParaRPr lang="en-US" dirty="0">
              <a:solidFill>
                <a:srgbClr val="003570"/>
              </a:solidFill>
            </a:endParaRPr>
          </a:p>
        </p:txBody>
      </p:sp>
      <p:sp>
        <p:nvSpPr>
          <p:cNvPr id="3" name="Date Placeholder 2">
            <a:extLst>
              <a:ext uri="{FF2B5EF4-FFF2-40B4-BE49-F238E27FC236}">
                <a16:creationId xmlns:a16="http://schemas.microsoft.com/office/drawing/2014/main" id="{697E9709-3ED7-47ED-9FB3-6FBAEFF5F1D5}"/>
              </a:ext>
            </a:extLst>
          </p:cNvPr>
          <p:cNvSpPr>
            <a:spLocks noGrp="1"/>
          </p:cNvSpPr>
          <p:nvPr>
            <p:ph type="dt" sz="half" idx="10"/>
          </p:nvPr>
        </p:nvSpPr>
        <p:spPr>
          <a:prstGeom prst="rect">
            <a:avLst/>
          </a:prstGeom>
        </p:spPr>
        <p:txBody>
          <a:bodyPr anchor="ctr"/>
          <a:lstStyle>
            <a:defPPr>
              <a:defRPr lang="en-US"/>
            </a:defPPr>
            <a:lvl1pPr marL="0" algn="r" defTabSz="914400" rtl="0" eaLnBrk="1" latinLnBrk="0" hangingPunct="1">
              <a:defRPr sz="9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E6CF9D-A594-4F19-B5FB-B2333060039E}" type="datetime1">
              <a:rPr lang="en-US" smtClean="0"/>
              <a:pPr/>
              <a:t>10/10/2020</a:t>
            </a:fld>
            <a:endParaRPr lang="en-US" dirty="0"/>
          </a:p>
        </p:txBody>
      </p:sp>
      <p:sp>
        <p:nvSpPr>
          <p:cNvPr id="6" name="TextBox 5">
            <a:extLst>
              <a:ext uri="{FF2B5EF4-FFF2-40B4-BE49-F238E27FC236}">
                <a16:creationId xmlns:a16="http://schemas.microsoft.com/office/drawing/2014/main" id="{A54C7A8B-1D73-4D43-A393-06D38B5979B5}"/>
              </a:ext>
            </a:extLst>
          </p:cNvPr>
          <p:cNvSpPr txBox="1"/>
          <p:nvPr/>
        </p:nvSpPr>
        <p:spPr>
          <a:xfrm>
            <a:off x="4726887" y="2077402"/>
            <a:ext cx="2359713" cy="2580323"/>
          </a:xfrm>
          <a:prstGeom prst="roundRect">
            <a:avLst>
              <a:gd name="adj" fmla="val 6172"/>
            </a:avLst>
          </a:prstGeom>
          <a:gradFill flip="none" rotWithShape="1">
            <a:gsLst>
              <a:gs pos="0">
                <a:srgbClr val="001F41"/>
              </a:gs>
              <a:gs pos="100000">
                <a:srgbClr val="0054B0"/>
              </a:gs>
            </a:gsLst>
            <a:lin ang="5400000" scaled="1"/>
            <a:tileRect/>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effectLst>
                  <a:outerShdw blurRad="50800" dist="38100" dir="2700000" algn="tl" rotWithShape="0">
                    <a:prstClr val="black">
                      <a:alpha val="4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latin typeface="Open Sans" panose="020B0606030504020204" pitchFamily="34" charset="0"/>
                <a:ea typeface="Open Sans" panose="020B0606030504020204" pitchFamily="34" charset="0"/>
                <a:cs typeface="Open Sans" panose="020B0606030504020204" pitchFamily="34" charset="0"/>
              </a:rPr>
              <a:t>(3x5)</a:t>
            </a:r>
          </a:p>
          <a:p>
            <a:r>
              <a:rPr lang="en-US" sz="2400" dirty="0">
                <a:latin typeface="Open Sans" panose="020B0606030504020204" pitchFamily="34" charset="0"/>
                <a:ea typeface="Open Sans" panose="020B0606030504020204" pitchFamily="34" charset="0"/>
                <a:cs typeface="Open Sans" panose="020B0606030504020204" pitchFamily="34" charset="0"/>
              </a:rPr>
              <a:t>x</a:t>
            </a:r>
          </a:p>
          <a:p>
            <a:r>
              <a:rPr lang="en-US" sz="2400" dirty="0">
                <a:latin typeface="Open Sans" panose="020B0606030504020204" pitchFamily="34" charset="0"/>
                <a:ea typeface="Open Sans" panose="020B0606030504020204" pitchFamily="34" charset="0"/>
                <a:cs typeface="Open Sans" panose="020B0606030504020204" pitchFamily="34" charset="0"/>
              </a:rPr>
              <a:t>300</a:t>
            </a:r>
          </a:p>
          <a:p>
            <a:r>
              <a:rPr lang="en-US" sz="2400" dirty="0">
                <a:latin typeface="Open Sans" panose="020B0606030504020204" pitchFamily="34" charset="0"/>
                <a:ea typeface="Open Sans" panose="020B0606030504020204" pitchFamily="34" charset="0"/>
                <a:cs typeface="Open Sans" panose="020B0606030504020204" pitchFamily="34" charset="0"/>
              </a:rPr>
              <a:t>=</a:t>
            </a:r>
          </a:p>
          <a:p>
            <a:r>
              <a:rPr lang="en-US" sz="2800" b="1" dirty="0">
                <a:latin typeface="Open Sans" panose="020B0606030504020204" pitchFamily="34" charset="0"/>
                <a:ea typeface="Open Sans" panose="020B0606030504020204" pitchFamily="34" charset="0"/>
                <a:cs typeface="Open Sans" panose="020B0606030504020204" pitchFamily="34" charset="0"/>
              </a:rPr>
              <a:t>4500</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a:extLst>
              <a:ext uri="{FF2B5EF4-FFF2-40B4-BE49-F238E27FC236}">
                <a16:creationId xmlns:a16="http://schemas.microsoft.com/office/drawing/2014/main" id="{62C49818-0109-4C14-B9DF-4FFEAAB59303}"/>
              </a:ext>
            </a:extLst>
          </p:cNvPr>
          <p:cNvSpPr/>
          <p:nvPr/>
        </p:nvSpPr>
        <p:spPr>
          <a:xfrm>
            <a:off x="648000" y="288000"/>
            <a:ext cx="2296847" cy="584775"/>
          </a:xfrm>
          <a:prstGeom prst="rect">
            <a:avLst/>
          </a:prstGeom>
        </p:spPr>
        <p:txBody>
          <a:bodyPr wrap="none">
            <a:spAutoFit/>
          </a:bodyPr>
          <a:lstStyle/>
          <a:p>
            <a:pPr lvl="0"/>
            <a:r>
              <a:rPr lang="en-US" sz="3200" dirty="0">
                <a:solidFill>
                  <a:schemeClr val="bg1"/>
                </a:solidFill>
              </a:rPr>
              <a:t>Do the Math</a:t>
            </a:r>
          </a:p>
        </p:txBody>
      </p:sp>
      <p:sp>
        <p:nvSpPr>
          <p:cNvPr id="8" name="TextBox 7">
            <a:extLst>
              <a:ext uri="{FF2B5EF4-FFF2-40B4-BE49-F238E27FC236}">
                <a16:creationId xmlns:a16="http://schemas.microsoft.com/office/drawing/2014/main" id="{69107DE3-3CF7-4BE1-8A7C-1F1DE5E6FC55}"/>
              </a:ext>
            </a:extLst>
          </p:cNvPr>
          <p:cNvSpPr txBox="1"/>
          <p:nvPr/>
        </p:nvSpPr>
        <p:spPr>
          <a:xfrm>
            <a:off x="1084937" y="5520286"/>
            <a:ext cx="10266141" cy="400110"/>
          </a:xfrm>
          <a:prstGeom prst="rect">
            <a:avLst/>
          </a:prstGeom>
          <a:noFill/>
          <a:effectLst>
            <a:outerShdw blurRad="25400" dist="12700" dir="2700000" algn="tl" rotWithShape="0">
              <a:prstClr val="black">
                <a:alpha val="40000"/>
              </a:prstClr>
            </a:outerShdw>
          </a:effectLst>
        </p:spPr>
        <p:txBody>
          <a:bodyPr wrap="square" rtlCol="0">
            <a:spAutoFit/>
          </a:bodyPr>
          <a:lstStyle/>
          <a:p>
            <a:pPr algn="ctr"/>
            <a:r>
              <a:rPr lang="en-US" sz="2000" b="1" i="1" dirty="0">
                <a:solidFill>
                  <a:srgbClr val="B4E2CD"/>
                </a:solidFill>
                <a:latin typeface="Open Sans" panose="020B0606030504020204" pitchFamily="34" charset="0"/>
                <a:ea typeface="Open Sans" panose="020B0606030504020204" pitchFamily="34" charset="0"/>
                <a:cs typeface="Open Sans" panose="020B0606030504020204" pitchFamily="34" charset="0"/>
              </a:rPr>
              <a:t>Many AI Initiatives fail to launch or launch and fail because of this equation</a:t>
            </a:r>
          </a:p>
        </p:txBody>
      </p:sp>
      <p:sp>
        <p:nvSpPr>
          <p:cNvPr id="9" name="TextBox 8">
            <a:extLst>
              <a:ext uri="{FF2B5EF4-FFF2-40B4-BE49-F238E27FC236}">
                <a16:creationId xmlns:a16="http://schemas.microsoft.com/office/drawing/2014/main" id="{1DDF782C-7FA2-43E1-A70F-8290A9F36CEC}"/>
              </a:ext>
            </a:extLst>
          </p:cNvPr>
          <p:cNvSpPr txBox="1"/>
          <p:nvPr/>
        </p:nvSpPr>
        <p:spPr>
          <a:xfrm>
            <a:off x="7867650" y="1742265"/>
            <a:ext cx="3638550" cy="3416320"/>
          </a:xfrm>
          <a:prstGeom prst="rect">
            <a:avLst/>
          </a:prstGeom>
          <a:noFill/>
          <a:effectLst/>
        </p:spPr>
        <p:txBody>
          <a:bodyPr wrap="square" rtlCol="0">
            <a:spAutoFit/>
          </a:bodyPr>
          <a:lstStyle>
            <a:defPPr>
              <a:defRPr lang="en-US"/>
            </a:defPPr>
            <a:lvl1pPr marL="180000" indent="-180000">
              <a:spcAft>
                <a:spcPts val="1200"/>
              </a:spcAft>
              <a:buFont typeface="Arial" panose="020B0604020202020204" pitchFamily="34" charset="0"/>
              <a:buChar cha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effectLst>
                  <a:outerShdw blurRad="50800" dist="38100" dir="2700000" algn="tl" rotWithShape="0">
                    <a:prstClr val="black">
                      <a:alpha val="40000"/>
                    </a:prstClr>
                  </a:outerShdw>
                </a:effectLst>
              </a:rPr>
              <a:t>Need to have </a:t>
            </a:r>
            <a:r>
              <a:rPr lang="en-US" b="1" dirty="0">
                <a:effectLst>
                  <a:outerShdw blurRad="50800" dist="38100" dir="2700000" algn="tl" rotWithShape="0">
                    <a:prstClr val="black">
                      <a:alpha val="40000"/>
                    </a:prstClr>
                  </a:outerShdw>
                </a:effectLst>
              </a:rPr>
              <a:t>15</a:t>
            </a:r>
            <a:r>
              <a:rPr lang="en-US" dirty="0">
                <a:effectLst>
                  <a:outerShdw blurRad="50800" dist="38100" dir="2700000" algn="tl" rotWithShape="0">
                    <a:prstClr val="black">
                      <a:alpha val="40000"/>
                    </a:prstClr>
                  </a:outerShdw>
                </a:effectLst>
              </a:rPr>
              <a:t> initiatives to have </a:t>
            </a:r>
            <a:r>
              <a:rPr lang="en-US" b="1" dirty="0">
                <a:effectLst>
                  <a:outerShdw blurRad="50800" dist="38100" dir="2700000" algn="tl" rotWithShape="0">
                    <a:prstClr val="black">
                      <a:alpha val="40000"/>
                    </a:prstClr>
                  </a:outerShdw>
                </a:effectLst>
              </a:rPr>
              <a:t>3</a:t>
            </a:r>
            <a:r>
              <a:rPr lang="en-US" dirty="0">
                <a:effectLst>
                  <a:outerShdw blurRad="50800" dist="38100" dir="2700000" algn="tl" rotWithShape="0">
                    <a:prstClr val="black">
                      <a:alpha val="40000"/>
                    </a:prstClr>
                  </a:outerShdw>
                </a:effectLst>
              </a:rPr>
              <a:t> successful ones if </a:t>
            </a:r>
            <a:r>
              <a:rPr lang="en-US" b="1" dirty="0">
                <a:effectLst>
                  <a:outerShdw blurRad="50800" dist="38100" dir="2700000" algn="tl" rotWithShape="0">
                    <a:prstClr val="black">
                      <a:alpha val="40000"/>
                    </a:prstClr>
                  </a:outerShdw>
                </a:effectLst>
              </a:rPr>
              <a:t>80%</a:t>
            </a:r>
            <a:r>
              <a:rPr lang="en-US" dirty="0">
                <a:effectLst>
                  <a:outerShdw blurRad="50800" dist="38100" dir="2700000" algn="tl" rotWithShape="0">
                    <a:prstClr val="black">
                      <a:alpha val="40000"/>
                    </a:prstClr>
                  </a:outerShdw>
                </a:effectLst>
              </a:rPr>
              <a:t> fail.</a:t>
            </a:r>
          </a:p>
          <a:p>
            <a:r>
              <a:rPr lang="en-US" dirty="0">
                <a:effectLst>
                  <a:outerShdw blurRad="50800" dist="38100" dir="2700000" algn="tl" rotWithShape="0">
                    <a:prstClr val="black">
                      <a:alpha val="40000"/>
                    </a:prstClr>
                  </a:outerShdw>
                </a:effectLst>
              </a:rPr>
              <a:t>15 initiatives times 300 choices (conservative).</a:t>
            </a:r>
          </a:p>
          <a:p>
            <a:r>
              <a:rPr lang="en-US" b="1" dirty="0">
                <a:effectLst>
                  <a:outerShdw blurRad="50800" dist="38100" dir="2700000" algn="tl" rotWithShape="0">
                    <a:prstClr val="black">
                      <a:alpha val="40000"/>
                    </a:prstClr>
                  </a:outerShdw>
                </a:effectLst>
              </a:rPr>
              <a:t>4,500</a:t>
            </a:r>
            <a:r>
              <a:rPr lang="en-US" dirty="0">
                <a:effectLst>
                  <a:outerShdw blurRad="50800" dist="38100" dir="2700000" algn="tl" rotWithShape="0">
                    <a:prstClr val="black">
                      <a:alpha val="40000"/>
                    </a:prstClr>
                  </a:outerShdw>
                </a:effectLst>
              </a:rPr>
              <a:t> decisions (small and large) need to be made.</a:t>
            </a:r>
          </a:p>
          <a:p>
            <a:r>
              <a:rPr lang="en-US" dirty="0">
                <a:effectLst>
                  <a:outerShdw blurRad="50800" dist="38100" dir="2700000" algn="tl" rotWithShape="0">
                    <a:prstClr val="black">
                      <a:alpha val="40000"/>
                    </a:prstClr>
                  </a:outerShdw>
                </a:effectLst>
              </a:rPr>
              <a:t>It’s the reason why we are doing what we are doing.</a:t>
            </a:r>
          </a:p>
          <a:p>
            <a:r>
              <a:rPr lang="en-US" dirty="0">
                <a:effectLst>
                  <a:outerShdw blurRad="50800" dist="38100" dir="2700000" algn="tl" rotWithShape="0">
                    <a:prstClr val="black">
                      <a:alpha val="40000"/>
                    </a:prstClr>
                  </a:outerShdw>
                </a:effectLst>
              </a:rPr>
              <a:t>Need to improve your stats and ratios or costs will skyrocket (human, technology expenses).</a:t>
            </a:r>
          </a:p>
        </p:txBody>
      </p:sp>
      <p:sp>
        <p:nvSpPr>
          <p:cNvPr id="10" name="Rectangle 9">
            <a:extLst>
              <a:ext uri="{FF2B5EF4-FFF2-40B4-BE49-F238E27FC236}">
                <a16:creationId xmlns:a16="http://schemas.microsoft.com/office/drawing/2014/main" id="{C1C4659F-8EC1-415B-8E44-373550DEE484}"/>
              </a:ext>
            </a:extLst>
          </p:cNvPr>
          <p:cNvSpPr/>
          <p:nvPr/>
        </p:nvSpPr>
        <p:spPr>
          <a:xfrm>
            <a:off x="685801" y="1742265"/>
            <a:ext cx="3638550" cy="2369880"/>
          </a:xfrm>
          <a:prstGeom prst="rect">
            <a:avLst/>
          </a:prstGeom>
          <a:noFill/>
          <a:effectLst/>
        </p:spPr>
        <p:txBody>
          <a:bodyPr wrap="square" rtlCol="0">
            <a:spAutoFit/>
          </a:bodyPr>
          <a:lstStyle/>
          <a:p>
            <a:pPr marL="180000" indent="-180000">
              <a:spcAft>
                <a:spcPts val="1200"/>
              </a:spcAft>
              <a:buFont typeface="Arial" panose="020B0604020202020204" pitchFamily="34" charset="0"/>
              <a:buChar char="•"/>
            </a:pPr>
            <a:r>
              <a:rPr lang="en-US" sz="1600" b="1"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3 out of 4 </a:t>
            </a: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 level Executives believe they will need </a:t>
            </a:r>
            <a:r>
              <a:rPr lang="en-US" sz="1600" b="1"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multiple</a:t>
            </a: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AI Initiatives to survive over the next 3 years.</a:t>
            </a:r>
          </a:p>
          <a:p>
            <a:pPr marL="180000" indent="-180000">
              <a:spcAft>
                <a:spcPts val="1200"/>
              </a:spcAft>
              <a:buFont typeface="Arial" panose="020B0604020202020204" pitchFamily="34" charset="0"/>
              <a:buChar char="•"/>
            </a:pPr>
            <a:r>
              <a:rPr lang="en-US" sz="1600" b="1"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Up to 80% </a:t>
            </a: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all AI initiatives fail to deliver value to the organization.</a:t>
            </a:r>
          </a:p>
          <a:p>
            <a:pPr marL="180000" indent="-180000">
              <a:spcAft>
                <a:spcPts val="1200"/>
              </a:spcAft>
              <a:buFont typeface="Arial" panose="020B0604020202020204" pitchFamily="34" charset="0"/>
              <a:buChar char="•"/>
            </a:pP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Hundreds  (if not thousands) of choices at multiple points.</a:t>
            </a:r>
          </a:p>
        </p:txBody>
      </p:sp>
    </p:spTree>
    <p:extLst>
      <p:ext uri="{BB962C8B-B14F-4D97-AF65-F5344CB8AC3E}">
        <p14:creationId xmlns:p14="http://schemas.microsoft.com/office/powerpoint/2010/main" val="32828899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fade">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AED1A92D-5AA8-4309-8CA5-DCE5E79EF4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0" y="1079448"/>
            <a:ext cx="12192000" cy="5111932"/>
          </a:xfrm>
          <a:prstGeom prst="rect">
            <a:avLst/>
          </a:prstGeom>
          <a:effectLst>
            <a:innerShdw blurRad="63500" dist="12700" dir="16200000">
              <a:prstClr val="black">
                <a:alpha val="50000"/>
              </a:prstClr>
            </a:innerShdw>
          </a:effectLst>
        </p:spPr>
      </p:pic>
      <p:sp>
        <p:nvSpPr>
          <p:cNvPr id="6" name="Slide Number Placeholder 5">
            <a:extLst>
              <a:ext uri="{FF2B5EF4-FFF2-40B4-BE49-F238E27FC236}">
                <a16:creationId xmlns:a16="http://schemas.microsoft.com/office/drawing/2014/main" id="{E2F94B4D-C942-4823-BA6F-001C05B8A000}"/>
              </a:ext>
            </a:extLst>
          </p:cNvPr>
          <p:cNvSpPr>
            <a:spLocks noGrp="1"/>
          </p:cNvSpPr>
          <p:nvPr>
            <p:ph type="sldNum" sz="quarter" idx="12"/>
          </p:nvPr>
        </p:nvSpPr>
        <p:spPr/>
        <p:txBody>
          <a:bodyPr/>
          <a:lstStyle/>
          <a:p>
            <a:fld id="{50CD95A5-50B9-467D-9167-C36E821FF59E}" type="slidenum">
              <a:rPr lang="en-US" smtClean="0"/>
              <a:pPr/>
              <a:t>15</a:t>
            </a:fld>
            <a:endParaRPr lang="en-US" dirty="0"/>
          </a:p>
        </p:txBody>
      </p:sp>
      <p:sp>
        <p:nvSpPr>
          <p:cNvPr id="4" name="Date Placeholder 3">
            <a:extLst>
              <a:ext uri="{FF2B5EF4-FFF2-40B4-BE49-F238E27FC236}">
                <a16:creationId xmlns:a16="http://schemas.microsoft.com/office/drawing/2014/main" id="{CFDA839E-6222-449B-9E78-A1DA3AAD4157}"/>
              </a:ext>
            </a:extLst>
          </p:cNvPr>
          <p:cNvSpPr>
            <a:spLocks noGrp="1"/>
          </p:cNvSpPr>
          <p:nvPr>
            <p:ph type="dt" sz="half" idx="10"/>
          </p:nvPr>
        </p:nvSpPr>
        <p:spPr>
          <a:prstGeom prst="rect">
            <a:avLst/>
          </a:prstGeom>
        </p:spPr>
        <p:txBody>
          <a:bodyPr/>
          <a:lstStyle/>
          <a:p>
            <a:fld id="{9283CAC5-0735-46E6-A999-86938F283463}" type="datetime1">
              <a:rPr lang="en-US" smtClean="0"/>
              <a:t>10/10/2020</a:t>
            </a:fld>
            <a:r>
              <a:rPr lang="en-US" dirty="0"/>
              <a:t> -</a:t>
            </a:r>
          </a:p>
        </p:txBody>
      </p:sp>
      <p:sp>
        <p:nvSpPr>
          <p:cNvPr id="8" name="TextBox 7">
            <a:extLst>
              <a:ext uri="{FF2B5EF4-FFF2-40B4-BE49-F238E27FC236}">
                <a16:creationId xmlns:a16="http://schemas.microsoft.com/office/drawing/2014/main" id="{582A8F36-47D9-4C20-923C-51FE148DDBE5}"/>
              </a:ext>
            </a:extLst>
          </p:cNvPr>
          <p:cNvSpPr txBox="1"/>
          <p:nvPr/>
        </p:nvSpPr>
        <p:spPr>
          <a:xfrm>
            <a:off x="684000" y="1544210"/>
            <a:ext cx="7245404" cy="1015663"/>
          </a:xfrm>
          <a:prstGeom prst="rect">
            <a:avLst/>
          </a:prstGeom>
          <a:noFill/>
        </p:spPr>
        <p:txBody>
          <a:bodyPr wrap="square" rtlCol="0">
            <a:spAutoFit/>
          </a:bodyPr>
          <a:lstStyle/>
          <a:p>
            <a:r>
              <a:rPr lang="en-US" sz="2000" b="1" dirty="0">
                <a:solidFill>
                  <a:schemeClr val="bg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Edge to Cloud Solutions to transform legacy warehouses/environments utilizing today’s most innovative data intelligence solutions.</a:t>
            </a:r>
          </a:p>
        </p:txBody>
      </p:sp>
      <p:graphicFrame>
        <p:nvGraphicFramePr>
          <p:cNvPr id="3" name="Diagram 2">
            <a:extLst>
              <a:ext uri="{FF2B5EF4-FFF2-40B4-BE49-F238E27FC236}">
                <a16:creationId xmlns:a16="http://schemas.microsoft.com/office/drawing/2014/main" id="{5E02A034-FE53-4DBF-A6D7-FA6C42F5657E}"/>
              </a:ext>
            </a:extLst>
          </p:cNvPr>
          <p:cNvGraphicFramePr/>
          <p:nvPr>
            <p:extLst>
              <p:ext uri="{D42A27DB-BD31-4B8C-83A1-F6EECF244321}">
                <p14:modId xmlns:p14="http://schemas.microsoft.com/office/powerpoint/2010/main" val="2055126477"/>
              </p:ext>
            </p:extLst>
          </p:nvPr>
        </p:nvGraphicFramePr>
        <p:xfrm>
          <a:off x="594391" y="2972214"/>
          <a:ext cx="11003217" cy="3149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a:extLst>
              <a:ext uri="{FF2B5EF4-FFF2-40B4-BE49-F238E27FC236}">
                <a16:creationId xmlns:a16="http://schemas.microsoft.com/office/drawing/2014/main" id="{DEEA17BF-7A8F-4896-AA39-7D6E6CD82876}"/>
              </a:ext>
            </a:extLst>
          </p:cNvPr>
          <p:cNvSpPr/>
          <p:nvPr/>
        </p:nvSpPr>
        <p:spPr>
          <a:xfrm>
            <a:off x="684000" y="288000"/>
            <a:ext cx="6088333" cy="584775"/>
          </a:xfrm>
          <a:prstGeom prst="rect">
            <a:avLst/>
          </a:prstGeom>
        </p:spPr>
        <p:txBody>
          <a:bodyPr wrap="none">
            <a:spAutoFit/>
          </a:bodyPr>
          <a:lstStyle/>
          <a:p>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CPP Data Intelligence Practice</a:t>
            </a:r>
          </a:p>
        </p:txBody>
      </p:sp>
      <p:sp>
        <p:nvSpPr>
          <p:cNvPr id="13" name="Rectangle 12">
            <a:extLst>
              <a:ext uri="{FF2B5EF4-FFF2-40B4-BE49-F238E27FC236}">
                <a16:creationId xmlns:a16="http://schemas.microsoft.com/office/drawing/2014/main" id="{486837EC-18F7-40D1-877D-E3A6BF8D0E7B}"/>
              </a:ext>
            </a:extLst>
          </p:cNvPr>
          <p:cNvSpPr/>
          <p:nvPr/>
        </p:nvSpPr>
        <p:spPr>
          <a:xfrm>
            <a:off x="8505164" y="114600"/>
            <a:ext cx="3686836" cy="2540230"/>
          </a:xfrm>
          <a:prstGeom prst="rect">
            <a:avLst/>
          </a:prstGeom>
          <a:blipFill rotWithShape="1">
            <a:blip r:embed="rId8" cstate="email">
              <a:extLst>
                <a:ext uri="{28A0092B-C50C-407E-A947-70E740481C1C}">
                  <a14:useLocalDpi xmlns:a14="http://schemas.microsoft.com/office/drawing/2010/main"/>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6093518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graphicEl>
                                              <a:dgm id="{4214094C-7029-448E-9F93-8CBFCD6788B4}"/>
                                            </p:graphicEl>
                                          </p:spTgt>
                                        </p:tgtEl>
                                        <p:attrNameLst>
                                          <p:attrName>style.visibility</p:attrName>
                                        </p:attrNameLst>
                                      </p:cBhvr>
                                      <p:to>
                                        <p:strVal val="visible"/>
                                      </p:to>
                                    </p:set>
                                    <p:animEffect transition="in" filter="wipe(left)">
                                      <p:cBhvr>
                                        <p:cTn id="17" dur="500"/>
                                        <p:tgtEl>
                                          <p:spTgt spid="3">
                                            <p:graphicEl>
                                              <a:dgm id="{4214094C-7029-448E-9F93-8CBFCD6788B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450B7943-E6A2-4FD9-A21C-64248799815A}"/>
                                            </p:graphicEl>
                                          </p:spTgt>
                                        </p:tgtEl>
                                        <p:attrNameLst>
                                          <p:attrName>style.visibility</p:attrName>
                                        </p:attrNameLst>
                                      </p:cBhvr>
                                      <p:to>
                                        <p:strVal val="visible"/>
                                      </p:to>
                                    </p:set>
                                    <p:animEffect transition="in" filter="fade">
                                      <p:cBhvr>
                                        <p:cTn id="22" dur="500"/>
                                        <p:tgtEl>
                                          <p:spTgt spid="3">
                                            <p:graphicEl>
                                              <a:dgm id="{450B7943-E6A2-4FD9-A21C-64248799815A}"/>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graphicEl>
                                              <a:dgm id="{9C36073C-9EEC-4664-84CD-36BCE44F1C1A}"/>
                                            </p:graphicEl>
                                          </p:spTgt>
                                        </p:tgtEl>
                                        <p:attrNameLst>
                                          <p:attrName>style.visibility</p:attrName>
                                        </p:attrNameLst>
                                      </p:cBhvr>
                                      <p:to>
                                        <p:strVal val="visible"/>
                                      </p:to>
                                    </p:set>
                                    <p:animEffect transition="in" filter="fade">
                                      <p:cBhvr>
                                        <p:cTn id="25" dur="500"/>
                                        <p:tgtEl>
                                          <p:spTgt spid="3">
                                            <p:graphicEl>
                                              <a:dgm id="{9C36073C-9EEC-4664-84CD-36BCE44F1C1A}"/>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graphicEl>
                                              <a:dgm id="{D75C16B1-190F-4533-8D8B-5B05D2EACD05}"/>
                                            </p:graphicEl>
                                          </p:spTgt>
                                        </p:tgtEl>
                                        <p:attrNameLst>
                                          <p:attrName>style.visibility</p:attrName>
                                        </p:attrNameLst>
                                      </p:cBhvr>
                                      <p:to>
                                        <p:strVal val="visible"/>
                                      </p:to>
                                    </p:set>
                                    <p:animEffect transition="in" filter="fade">
                                      <p:cBhvr>
                                        <p:cTn id="30" dur="500"/>
                                        <p:tgtEl>
                                          <p:spTgt spid="3">
                                            <p:graphicEl>
                                              <a:dgm id="{D75C16B1-190F-4533-8D8B-5B05D2EACD05}"/>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graphicEl>
                                              <a:dgm id="{FD71A033-8C63-4991-AC99-2A891EC947FE}"/>
                                            </p:graphicEl>
                                          </p:spTgt>
                                        </p:tgtEl>
                                        <p:attrNameLst>
                                          <p:attrName>style.visibility</p:attrName>
                                        </p:attrNameLst>
                                      </p:cBhvr>
                                      <p:to>
                                        <p:strVal val="visible"/>
                                      </p:to>
                                    </p:set>
                                    <p:animEffect transition="in" filter="fade">
                                      <p:cBhvr>
                                        <p:cTn id="33" dur="500"/>
                                        <p:tgtEl>
                                          <p:spTgt spid="3">
                                            <p:graphicEl>
                                              <a:dgm id="{FD71A033-8C63-4991-AC99-2A891EC947FE}"/>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graphicEl>
                                              <a:dgm id="{0096749A-6923-4FBE-96F5-0DD59B05F957}"/>
                                            </p:graphicEl>
                                          </p:spTgt>
                                        </p:tgtEl>
                                        <p:attrNameLst>
                                          <p:attrName>style.visibility</p:attrName>
                                        </p:attrNameLst>
                                      </p:cBhvr>
                                      <p:to>
                                        <p:strVal val="visible"/>
                                      </p:to>
                                    </p:set>
                                    <p:animEffect transition="in" filter="fade">
                                      <p:cBhvr>
                                        <p:cTn id="38" dur="500"/>
                                        <p:tgtEl>
                                          <p:spTgt spid="3">
                                            <p:graphicEl>
                                              <a:dgm id="{0096749A-6923-4FBE-96F5-0DD59B05F957}"/>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graphicEl>
                                              <a:dgm id="{F7BA1A06-E388-4441-B1A4-309A5DF1A06E}"/>
                                            </p:graphicEl>
                                          </p:spTgt>
                                        </p:tgtEl>
                                        <p:attrNameLst>
                                          <p:attrName>style.visibility</p:attrName>
                                        </p:attrNameLst>
                                      </p:cBhvr>
                                      <p:to>
                                        <p:strVal val="visible"/>
                                      </p:to>
                                    </p:set>
                                    <p:animEffect transition="in" filter="fade">
                                      <p:cBhvr>
                                        <p:cTn id="41" dur="500"/>
                                        <p:tgtEl>
                                          <p:spTgt spid="3">
                                            <p:graphicEl>
                                              <a:dgm id="{F7BA1A06-E388-4441-B1A4-309A5DF1A06E}"/>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graphicEl>
                                              <a:dgm id="{73B25DEC-3A0E-42B6-956B-4554FC786CF6}"/>
                                            </p:graphicEl>
                                          </p:spTgt>
                                        </p:tgtEl>
                                        <p:attrNameLst>
                                          <p:attrName>style.visibility</p:attrName>
                                        </p:attrNameLst>
                                      </p:cBhvr>
                                      <p:to>
                                        <p:strVal val="visible"/>
                                      </p:to>
                                    </p:set>
                                    <p:animEffect transition="in" filter="fade">
                                      <p:cBhvr>
                                        <p:cTn id="46" dur="500"/>
                                        <p:tgtEl>
                                          <p:spTgt spid="3">
                                            <p:graphicEl>
                                              <a:dgm id="{73B25DEC-3A0E-42B6-956B-4554FC786CF6}"/>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graphicEl>
                                              <a:dgm id="{BA1FE5CA-8337-431B-A253-4036BC2799D3}"/>
                                            </p:graphicEl>
                                          </p:spTgt>
                                        </p:tgtEl>
                                        <p:attrNameLst>
                                          <p:attrName>style.visibility</p:attrName>
                                        </p:attrNameLst>
                                      </p:cBhvr>
                                      <p:to>
                                        <p:strVal val="visible"/>
                                      </p:to>
                                    </p:set>
                                    <p:animEffect transition="in" filter="fade">
                                      <p:cBhvr>
                                        <p:cTn id="49" dur="500"/>
                                        <p:tgtEl>
                                          <p:spTgt spid="3">
                                            <p:graphicEl>
                                              <a:dgm id="{BA1FE5CA-8337-431B-A253-4036BC2799D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graphicEl>
                                              <a:dgm id="{B0ACA383-9927-4147-9AB0-4F8CA81E009A}"/>
                                            </p:graphicEl>
                                          </p:spTgt>
                                        </p:tgtEl>
                                        <p:attrNameLst>
                                          <p:attrName>style.visibility</p:attrName>
                                        </p:attrNameLst>
                                      </p:cBhvr>
                                      <p:to>
                                        <p:strVal val="visible"/>
                                      </p:to>
                                    </p:set>
                                    <p:animEffect transition="in" filter="fade">
                                      <p:cBhvr>
                                        <p:cTn id="54" dur="500"/>
                                        <p:tgtEl>
                                          <p:spTgt spid="3">
                                            <p:graphicEl>
                                              <a:dgm id="{B0ACA383-9927-4147-9AB0-4F8CA81E009A}"/>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graphicEl>
                                              <a:dgm id="{721317CE-DDA3-4B34-A160-03AEBBC230C7}"/>
                                            </p:graphicEl>
                                          </p:spTgt>
                                        </p:tgtEl>
                                        <p:attrNameLst>
                                          <p:attrName>style.visibility</p:attrName>
                                        </p:attrNameLst>
                                      </p:cBhvr>
                                      <p:to>
                                        <p:strVal val="visible"/>
                                      </p:to>
                                    </p:set>
                                    <p:animEffect transition="in" filter="fade">
                                      <p:cBhvr>
                                        <p:cTn id="57" dur="500"/>
                                        <p:tgtEl>
                                          <p:spTgt spid="3">
                                            <p:graphicEl>
                                              <a:dgm id="{721317CE-DDA3-4B34-A160-03AEBBC230C7}"/>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graphicEl>
                                              <a:dgm id="{5BC0CA72-7303-46F4-9C52-EF5170DD0C24}"/>
                                            </p:graphicEl>
                                          </p:spTgt>
                                        </p:tgtEl>
                                        <p:attrNameLst>
                                          <p:attrName>style.visibility</p:attrName>
                                        </p:attrNameLst>
                                      </p:cBhvr>
                                      <p:to>
                                        <p:strVal val="visible"/>
                                      </p:to>
                                    </p:set>
                                    <p:animEffect transition="in" filter="fade">
                                      <p:cBhvr>
                                        <p:cTn id="62" dur="500"/>
                                        <p:tgtEl>
                                          <p:spTgt spid="3">
                                            <p:graphicEl>
                                              <a:dgm id="{5BC0CA72-7303-46F4-9C52-EF5170DD0C24}"/>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
                                            <p:graphicEl>
                                              <a:dgm id="{0F64A655-9486-4F1E-8728-473A65F5A180}"/>
                                            </p:graphicEl>
                                          </p:spTgt>
                                        </p:tgtEl>
                                        <p:attrNameLst>
                                          <p:attrName>style.visibility</p:attrName>
                                        </p:attrNameLst>
                                      </p:cBhvr>
                                      <p:to>
                                        <p:strVal val="visible"/>
                                      </p:to>
                                    </p:set>
                                    <p:animEffect transition="in" filter="fade">
                                      <p:cBhvr>
                                        <p:cTn id="65" dur="500"/>
                                        <p:tgtEl>
                                          <p:spTgt spid="3">
                                            <p:graphicEl>
                                              <a:dgm id="{0F64A655-9486-4F1E-8728-473A65F5A180}"/>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graphicEl>
                                              <a:dgm id="{E2195BE7-54DA-4672-A4FA-C12288565E9F}"/>
                                            </p:graphicEl>
                                          </p:spTgt>
                                        </p:tgtEl>
                                        <p:attrNameLst>
                                          <p:attrName>style.visibility</p:attrName>
                                        </p:attrNameLst>
                                      </p:cBhvr>
                                      <p:to>
                                        <p:strVal val="visible"/>
                                      </p:to>
                                    </p:set>
                                    <p:animEffect transition="in" filter="fade">
                                      <p:cBhvr>
                                        <p:cTn id="70" dur="500"/>
                                        <p:tgtEl>
                                          <p:spTgt spid="3">
                                            <p:graphicEl>
                                              <a:dgm id="{E2195BE7-54DA-4672-A4FA-C12288565E9F}"/>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
                                            <p:graphicEl>
                                              <a:dgm id="{5C690119-B49E-45BF-9F8D-F4D8DC318FB2}"/>
                                            </p:graphicEl>
                                          </p:spTgt>
                                        </p:tgtEl>
                                        <p:attrNameLst>
                                          <p:attrName>style.visibility</p:attrName>
                                        </p:attrNameLst>
                                      </p:cBhvr>
                                      <p:to>
                                        <p:strVal val="visible"/>
                                      </p:to>
                                    </p:set>
                                    <p:animEffect transition="in" filter="fade">
                                      <p:cBhvr>
                                        <p:cTn id="73" dur="500"/>
                                        <p:tgtEl>
                                          <p:spTgt spid="3">
                                            <p:graphicEl>
                                              <a:dgm id="{5C690119-B49E-45BF-9F8D-F4D8DC318FB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3"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B1B9B8EC-85C9-42A8-B938-948278D835E5}"/>
              </a:ext>
            </a:extLst>
          </p:cNvPr>
          <p:cNvGraphicFramePr>
            <a:graphicFrameLocks noGrp="1"/>
          </p:cNvGraphicFramePr>
          <p:nvPr>
            <p:extLst>
              <p:ext uri="{D42A27DB-BD31-4B8C-83A1-F6EECF244321}">
                <p14:modId xmlns:p14="http://schemas.microsoft.com/office/powerpoint/2010/main" val="2091404476"/>
              </p:ext>
            </p:extLst>
          </p:nvPr>
        </p:nvGraphicFramePr>
        <p:xfrm>
          <a:off x="689430" y="1741996"/>
          <a:ext cx="7412579" cy="3883829"/>
        </p:xfrm>
        <a:graphic>
          <a:graphicData uri="http://schemas.openxmlformats.org/drawingml/2006/table">
            <a:tbl>
              <a:tblPr bandRow="1">
                <a:tableStyleId>{5C22544A-7EE6-4342-B048-85BDC9FD1C3A}</a:tableStyleId>
              </a:tblPr>
              <a:tblGrid>
                <a:gridCol w="1705938">
                  <a:extLst>
                    <a:ext uri="{9D8B030D-6E8A-4147-A177-3AD203B41FA5}">
                      <a16:colId xmlns:a16="http://schemas.microsoft.com/office/drawing/2014/main" val="3306731121"/>
                    </a:ext>
                  </a:extLst>
                </a:gridCol>
                <a:gridCol w="5706641">
                  <a:extLst>
                    <a:ext uri="{9D8B030D-6E8A-4147-A177-3AD203B41FA5}">
                      <a16:colId xmlns:a16="http://schemas.microsoft.com/office/drawing/2014/main" val="2749594126"/>
                    </a:ext>
                  </a:extLst>
                </a:gridCol>
              </a:tblGrid>
              <a:tr h="1364589">
                <a:tc>
                  <a:txBody>
                    <a:bodyPr/>
                    <a:lstStyle/>
                    <a:p>
                      <a:r>
                        <a:rPr lang="en-US" sz="1600" b="1" dirty="0">
                          <a:solidFill>
                            <a:srgbClr val="007256"/>
                          </a:solidFill>
                          <a:latin typeface="Open Sans" panose="020B0606030504020204" pitchFamily="34" charset="0"/>
                          <a:ea typeface="Open Sans" panose="020B0606030504020204" pitchFamily="34" charset="0"/>
                          <a:cs typeface="Open Sans" panose="020B0606030504020204" pitchFamily="34" charset="0"/>
                        </a:rPr>
                        <a:t>CPP Idea Workshop</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Brainstorming.  Identify a problem or problems we always wanted to address.  Identify the data we have. Goals - Better customer experience, new service or product, better decision making, save money, increase revenue.</a:t>
                      </a:r>
                    </a:p>
                  </a:txBody>
                  <a:tcPr marL="216000" marR="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42979"/>
                  </a:ext>
                </a:extLst>
              </a:tr>
              <a:tr h="1049684">
                <a:tc>
                  <a:txBody>
                    <a:bodyPr/>
                    <a:lstStyle/>
                    <a:p>
                      <a:r>
                        <a:rPr lang="en-US" sz="1600" b="1" dirty="0">
                          <a:solidFill>
                            <a:srgbClr val="007256"/>
                          </a:solidFill>
                          <a:latin typeface="Open Sans" panose="020B0606030504020204" pitchFamily="34" charset="0"/>
                          <a:ea typeface="Open Sans" panose="020B0606030504020204" pitchFamily="34" charset="0"/>
                          <a:cs typeface="Open Sans" panose="020B0606030504020204" pitchFamily="34" charset="0"/>
                        </a:rPr>
                        <a:t>Feasibility Study</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Actually LOOK at the data we have.  Do we have the data elements we need?  Are we missing any data?  Quickly test my algorithm against a small dataset, prove the value. </a:t>
                      </a:r>
                    </a:p>
                  </a:txBody>
                  <a:tcPr marL="216000" marR="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531995"/>
                  </a:ext>
                </a:extLst>
              </a:tr>
              <a:tr h="734778">
                <a:tc>
                  <a:txBody>
                    <a:bodyPr/>
                    <a:lstStyle/>
                    <a:p>
                      <a:r>
                        <a:rPr lang="en-US" sz="1600" b="1" dirty="0">
                          <a:solidFill>
                            <a:srgbClr val="007256"/>
                          </a:solidFill>
                          <a:latin typeface="Open Sans" panose="020B0606030504020204" pitchFamily="34" charset="0"/>
                          <a:ea typeface="Open Sans" panose="020B0606030504020204" pitchFamily="34" charset="0"/>
                          <a:cs typeface="Open Sans" panose="020B0606030504020204" pitchFamily="34" charset="0"/>
                        </a:rPr>
                        <a:t>Proof of Concept</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More formal.  Problem, data, algorithm. Test the model. Validate against a full dataset. Efficacy, performance, scale, value, cost.</a:t>
                      </a:r>
                    </a:p>
                  </a:txBody>
                  <a:tcPr marL="216000" marR="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303111"/>
                  </a:ext>
                </a:extLst>
              </a:tr>
              <a:tr h="734778">
                <a:tc>
                  <a:txBody>
                    <a:bodyPr/>
                    <a:lstStyle/>
                    <a:p>
                      <a:r>
                        <a:rPr lang="en-US" sz="1600" b="1" dirty="0">
                          <a:solidFill>
                            <a:srgbClr val="007256"/>
                          </a:solidFill>
                          <a:latin typeface="Open Sans" panose="020B0606030504020204" pitchFamily="34" charset="0"/>
                          <a:ea typeface="Open Sans" panose="020B0606030504020204" pitchFamily="34" charset="0"/>
                          <a:cs typeface="Open Sans" panose="020B0606030504020204" pitchFamily="34" charset="0"/>
                        </a:rPr>
                        <a:t>Production</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Go into production. Continuous model re-training. Data management. </a:t>
                      </a:r>
                    </a:p>
                  </a:txBody>
                  <a:tcPr marL="216000" marR="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095907"/>
                  </a:ext>
                </a:extLst>
              </a:tr>
            </a:tbl>
          </a:graphicData>
        </a:graphic>
      </p:graphicFrame>
      <p:sp>
        <p:nvSpPr>
          <p:cNvPr id="4" name="Title">
            <a:extLst>
              <a:ext uri="{FF2B5EF4-FFF2-40B4-BE49-F238E27FC236}">
                <a16:creationId xmlns:a16="http://schemas.microsoft.com/office/drawing/2014/main" id="{269E1770-E3D0-4120-8791-406AF1EF344A}"/>
              </a:ext>
            </a:extLst>
          </p:cNvPr>
          <p:cNvSpPr/>
          <p:nvPr/>
        </p:nvSpPr>
        <p:spPr>
          <a:xfrm>
            <a:off x="648000" y="288000"/>
            <a:ext cx="6720879" cy="584775"/>
          </a:xfrm>
          <a:prstGeom prst="rect">
            <a:avLst/>
          </a:prstGeom>
        </p:spPr>
        <p:txBody>
          <a:bodyPr wrap="none">
            <a:spAutoFit/>
          </a:bodyPr>
          <a:lstStyle/>
          <a:p>
            <a:pPr lvl="0"/>
            <a:r>
              <a:rPr lang="en-AU" sz="3200" dirty="0">
                <a:solidFill>
                  <a:schemeClr val="bg1"/>
                </a:solidFill>
              </a:rPr>
              <a:t>How to Get Started on Your DI Journey:</a:t>
            </a:r>
          </a:p>
        </p:txBody>
      </p:sp>
      <p:sp>
        <p:nvSpPr>
          <p:cNvPr id="6" name="Slide Number Placeholder 1">
            <a:extLst>
              <a:ext uri="{FF2B5EF4-FFF2-40B4-BE49-F238E27FC236}">
                <a16:creationId xmlns:a16="http://schemas.microsoft.com/office/drawing/2014/main" id="{86B6E7EC-D567-4D57-AA8A-8F918E201D3D}"/>
              </a:ext>
            </a:extLst>
          </p:cNvPr>
          <p:cNvSpPr>
            <a:spLocks noGrp="1"/>
          </p:cNvSpPr>
          <p:nvPr>
            <p:ph type="sldNum" sz="quarter" idx="12"/>
          </p:nvPr>
        </p:nvSpPr>
        <p:spPr>
          <a:xfrm>
            <a:off x="689429" y="6444598"/>
            <a:ext cx="566989" cy="217886"/>
          </a:xfrm>
          <a:prstGeom prst="rect">
            <a:avLst/>
          </a:prstGeom>
        </p:spPr>
        <p:txBody>
          <a:bodyPr vert="horz" lIns="0" tIns="45720" rIns="91440" bIns="45720" rtlCol="0" anchor="ctr"/>
          <a:lstStyle>
            <a:defPPr>
              <a:defRPr lang="en-US"/>
            </a:defPPr>
            <a:lvl1pPr marL="0" algn="l" defTabSz="914400" rtl="0" eaLnBrk="1" latinLnBrk="0" hangingPunct="1">
              <a:defRPr sz="9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D95A5-50B9-467D-9167-C36E821FF59E}" type="slidenum">
              <a:rPr lang="en-US" smtClean="0">
                <a:solidFill>
                  <a:srgbClr val="003570"/>
                </a:solidFill>
              </a:rPr>
              <a:pPr/>
              <a:t>16</a:t>
            </a:fld>
            <a:endParaRPr lang="en-US" dirty="0">
              <a:solidFill>
                <a:srgbClr val="003570"/>
              </a:solidFill>
            </a:endParaRPr>
          </a:p>
        </p:txBody>
      </p:sp>
      <p:pic>
        <p:nvPicPr>
          <p:cNvPr id="3" name="Picture 2">
            <a:extLst>
              <a:ext uri="{FF2B5EF4-FFF2-40B4-BE49-F238E27FC236}">
                <a16:creationId xmlns:a16="http://schemas.microsoft.com/office/drawing/2014/main" id="{63331C11-E57E-4418-B9C2-A27BC07256F1}"/>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37"/>
          <a:stretch/>
        </p:blipFill>
        <p:spPr>
          <a:xfrm>
            <a:off x="8357190" y="1034829"/>
            <a:ext cx="3853876" cy="5148000"/>
          </a:xfrm>
          <a:prstGeom prst="rect">
            <a:avLst/>
          </a:prstGeom>
        </p:spPr>
      </p:pic>
    </p:spTree>
    <p:extLst>
      <p:ext uri="{BB962C8B-B14F-4D97-AF65-F5344CB8AC3E}">
        <p14:creationId xmlns:p14="http://schemas.microsoft.com/office/powerpoint/2010/main" val="28585317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ckground Photo">
            <a:extLst>
              <a:ext uri="{FF2B5EF4-FFF2-40B4-BE49-F238E27FC236}">
                <a16:creationId xmlns:a16="http://schemas.microsoft.com/office/drawing/2014/main" id="{A45EA063-B98B-4557-B1A7-70A93193CA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0" y="1076941"/>
            <a:ext cx="12192000" cy="5111932"/>
          </a:xfrm>
          <a:prstGeom prst="rect">
            <a:avLst/>
          </a:prstGeom>
          <a:effectLst>
            <a:innerShdw blurRad="63500" dist="12700" dir="16200000">
              <a:prstClr val="black">
                <a:alpha val="50000"/>
              </a:prstClr>
            </a:innerShdw>
          </a:effectLst>
        </p:spPr>
      </p:pic>
      <p:sp>
        <p:nvSpPr>
          <p:cNvPr id="6" name="Slide Number Placeholder 5">
            <a:extLst>
              <a:ext uri="{FF2B5EF4-FFF2-40B4-BE49-F238E27FC236}">
                <a16:creationId xmlns:a16="http://schemas.microsoft.com/office/drawing/2014/main" id="{E2F94B4D-C942-4823-BA6F-001C05B8A000}"/>
              </a:ext>
            </a:extLst>
          </p:cNvPr>
          <p:cNvSpPr>
            <a:spLocks noGrp="1"/>
          </p:cNvSpPr>
          <p:nvPr>
            <p:ph type="sldNum" sz="quarter" idx="12"/>
          </p:nvPr>
        </p:nvSpPr>
        <p:spPr>
          <a:xfrm>
            <a:off x="576000" y="6444598"/>
            <a:ext cx="566989" cy="217886"/>
          </a:xfrm>
        </p:spPr>
        <p:txBody>
          <a:bodyPr/>
          <a:lstStyle/>
          <a:p>
            <a:fld id="{50CD95A5-50B9-467D-9167-C36E821FF59E}" type="slidenum">
              <a:rPr lang="en-US" smtClean="0"/>
              <a:pPr/>
              <a:t>17</a:t>
            </a:fld>
            <a:endParaRPr lang="en-US" dirty="0"/>
          </a:p>
        </p:txBody>
      </p:sp>
      <p:graphicFrame>
        <p:nvGraphicFramePr>
          <p:cNvPr id="7" name="Diagram 6">
            <a:extLst>
              <a:ext uri="{FF2B5EF4-FFF2-40B4-BE49-F238E27FC236}">
                <a16:creationId xmlns:a16="http://schemas.microsoft.com/office/drawing/2014/main" id="{6B298ABE-4D04-4326-994D-776F76AB2B1C}"/>
              </a:ext>
            </a:extLst>
          </p:cNvPr>
          <p:cNvGraphicFramePr/>
          <p:nvPr>
            <p:extLst>
              <p:ext uri="{D42A27DB-BD31-4B8C-83A1-F6EECF244321}">
                <p14:modId xmlns:p14="http://schemas.microsoft.com/office/powerpoint/2010/main" val="3393922630"/>
              </p:ext>
            </p:extLst>
          </p:nvPr>
        </p:nvGraphicFramePr>
        <p:xfrm>
          <a:off x="408197" y="1063852"/>
          <a:ext cx="11375606" cy="5146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a:extLst>
              <a:ext uri="{FF2B5EF4-FFF2-40B4-BE49-F238E27FC236}">
                <a16:creationId xmlns:a16="http://schemas.microsoft.com/office/drawing/2014/main" id="{B25B5673-61BC-4F07-81ED-65C0BA2B6731}"/>
              </a:ext>
            </a:extLst>
          </p:cNvPr>
          <p:cNvSpPr/>
          <p:nvPr/>
        </p:nvSpPr>
        <p:spPr>
          <a:xfrm>
            <a:off x="684000" y="288000"/>
            <a:ext cx="5389424" cy="584775"/>
          </a:xfrm>
          <a:prstGeom prst="rect">
            <a:avLst/>
          </a:prstGeom>
        </p:spPr>
        <p:txBody>
          <a:bodyPr wrap="none">
            <a:spAutoFit/>
          </a:bodyPr>
          <a:lstStyle/>
          <a:p>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Primary Solution Practices</a:t>
            </a:r>
          </a:p>
        </p:txBody>
      </p:sp>
      <p:sp>
        <p:nvSpPr>
          <p:cNvPr id="3" name="Rectangle 2">
            <a:extLst>
              <a:ext uri="{FF2B5EF4-FFF2-40B4-BE49-F238E27FC236}">
                <a16:creationId xmlns:a16="http://schemas.microsoft.com/office/drawing/2014/main" id="{7F3F1AA4-6B0B-4F6D-BA3D-FF0B292DD726}"/>
              </a:ext>
            </a:extLst>
          </p:cNvPr>
          <p:cNvSpPr/>
          <p:nvPr/>
        </p:nvSpPr>
        <p:spPr>
          <a:xfrm flipH="1">
            <a:off x="6229350" y="2281237"/>
            <a:ext cx="2642400" cy="1852613"/>
          </a:xfrm>
          <a:prstGeom prst="rect">
            <a:avLst/>
          </a:prstGeom>
          <a:blipFill rotWithShape="1">
            <a:blip r:embed="rId8" cstate="email">
              <a:alphaModFix/>
              <a:extLst>
                <a:ext uri="{28A0092B-C50C-407E-A947-70E740481C1C}">
                  <a14:useLocalDpi xmlns:a14="http://schemas.microsoft.com/office/drawing/2010/main"/>
                </a:ext>
              </a:extLst>
            </a:blip>
            <a:srcRect/>
            <a:stretch>
              <a:fillRect/>
            </a:stretch>
          </a:blipFill>
          <a:ln>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727562932"/>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ackground Photo">
            <a:extLst>
              <a:ext uri="{FF2B5EF4-FFF2-40B4-BE49-F238E27FC236}">
                <a16:creationId xmlns:a16="http://schemas.microsoft.com/office/drawing/2014/main" id="{B48802DA-AFF9-475C-8230-283A72B0FE01}"/>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a:ext>
            </a:extLst>
          </a:blip>
          <a:stretch>
            <a:fillRect/>
          </a:stretch>
        </p:blipFill>
        <p:spPr>
          <a:xfrm flipH="1">
            <a:off x="0" y="1076941"/>
            <a:ext cx="12192000" cy="5111932"/>
          </a:xfrm>
          <a:prstGeom prst="rect">
            <a:avLst/>
          </a:prstGeom>
          <a:effectLst>
            <a:innerShdw blurRad="63500" dist="12700" dir="16200000">
              <a:prstClr val="black">
                <a:alpha val="50000"/>
              </a:prstClr>
            </a:innerShdw>
          </a:effectLst>
        </p:spPr>
      </p:pic>
      <p:sp>
        <p:nvSpPr>
          <p:cNvPr id="10" name="Rectangle 9">
            <a:extLst>
              <a:ext uri="{FF2B5EF4-FFF2-40B4-BE49-F238E27FC236}">
                <a16:creationId xmlns:a16="http://schemas.microsoft.com/office/drawing/2014/main" id="{68934AC8-10AB-443C-A413-A4719F427F63}"/>
              </a:ext>
            </a:extLst>
          </p:cNvPr>
          <p:cNvSpPr/>
          <p:nvPr/>
        </p:nvSpPr>
        <p:spPr>
          <a:xfrm flipH="1">
            <a:off x="7628908" y="1076941"/>
            <a:ext cx="4562475" cy="5114309"/>
          </a:xfrm>
          <a:prstGeom prst="rect">
            <a:avLst/>
          </a:prstGeom>
          <a:blipFill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12700" dir="10800000" algn="r" rotWithShape="0">
              <a:prstClr val="black">
                <a:alpha val="5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Slide Number Placeholder 5">
            <a:extLst>
              <a:ext uri="{FF2B5EF4-FFF2-40B4-BE49-F238E27FC236}">
                <a16:creationId xmlns:a16="http://schemas.microsoft.com/office/drawing/2014/main" id="{E2F94B4D-C942-4823-BA6F-001C05B8A000}"/>
              </a:ext>
            </a:extLst>
          </p:cNvPr>
          <p:cNvSpPr>
            <a:spLocks noGrp="1"/>
          </p:cNvSpPr>
          <p:nvPr>
            <p:ph type="sldNum" sz="quarter" idx="12"/>
          </p:nvPr>
        </p:nvSpPr>
        <p:spPr/>
        <p:txBody>
          <a:bodyPr/>
          <a:lstStyle/>
          <a:p>
            <a:fld id="{50CD95A5-50B9-467D-9167-C36E821FF59E}" type="slidenum">
              <a:rPr lang="en-US" smtClean="0"/>
              <a:pPr/>
              <a:t>18</a:t>
            </a:fld>
            <a:endParaRPr lang="en-US" dirty="0"/>
          </a:p>
        </p:txBody>
      </p:sp>
      <p:sp>
        <p:nvSpPr>
          <p:cNvPr id="8" name="TextBox 7">
            <a:extLst>
              <a:ext uri="{FF2B5EF4-FFF2-40B4-BE49-F238E27FC236}">
                <a16:creationId xmlns:a16="http://schemas.microsoft.com/office/drawing/2014/main" id="{582A8F36-47D9-4C20-923C-51FE148DDBE5}"/>
              </a:ext>
            </a:extLst>
          </p:cNvPr>
          <p:cNvSpPr txBox="1"/>
          <p:nvPr/>
        </p:nvSpPr>
        <p:spPr>
          <a:xfrm>
            <a:off x="790575" y="1481320"/>
            <a:ext cx="6767354" cy="923330"/>
          </a:xfrm>
          <a:prstGeom prst="rect">
            <a:avLst/>
          </a:prstGeom>
          <a:noFill/>
          <a:effectLst>
            <a:outerShdw blurRad="25400" dist="12700" dir="2700000" algn="tl" rotWithShape="0">
              <a:prstClr val="black">
                <a:alpha val="40000"/>
              </a:prstClr>
            </a:outerShdw>
          </a:effectLst>
        </p:spPr>
        <p:txBody>
          <a:bodyPr wrap="square" lIns="0" rtlCol="0">
            <a:spAutoFit/>
          </a:bodyPr>
          <a:lstStyle>
            <a:defPPr>
              <a:defRPr lang="en-US"/>
            </a:defPPr>
            <a:lvl1pPr algn="ctr">
              <a:spcAft>
                <a:spcPts val="600"/>
              </a:spcAft>
              <a:defRPr sz="2800">
                <a:solidFill>
                  <a:srgbClr val="01795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l"/>
            <a:r>
              <a:rPr lang="en-US" sz="1800" dirty="0">
                <a:solidFill>
                  <a:srgbClr val="B4E2CD"/>
                </a:solidFill>
              </a:rPr>
              <a:t>In July 2020, we received a call from an IT Director at a prominent organization in North Jersey.  He relayed the following message which was received via email:</a:t>
            </a:r>
          </a:p>
        </p:txBody>
      </p:sp>
      <p:sp>
        <p:nvSpPr>
          <p:cNvPr id="11" name="TextBox 10">
            <a:extLst>
              <a:ext uri="{FF2B5EF4-FFF2-40B4-BE49-F238E27FC236}">
                <a16:creationId xmlns:a16="http://schemas.microsoft.com/office/drawing/2014/main" id="{0AD34CDC-C265-4284-BE08-905162AA37B4}"/>
              </a:ext>
            </a:extLst>
          </p:cNvPr>
          <p:cNvSpPr txBox="1"/>
          <p:nvPr/>
        </p:nvSpPr>
        <p:spPr>
          <a:xfrm>
            <a:off x="790575" y="2655295"/>
            <a:ext cx="6200776" cy="3385542"/>
          </a:xfrm>
          <a:prstGeom prst="rect">
            <a:avLst/>
          </a:prstGeom>
          <a:noFill/>
          <a:effectLst>
            <a:outerShdw blurRad="25400" dist="12700" dir="2700000" algn="tl" rotWithShape="0">
              <a:prstClr val="black">
                <a:alpha val="40000"/>
              </a:prstClr>
            </a:outerShdw>
          </a:effectLst>
        </p:spPr>
        <p:txBody>
          <a:bodyPr wrap="square" lIns="0" rtlCol="0">
            <a:spAutoFit/>
          </a:bodyPr>
          <a:lstStyle/>
          <a:p>
            <a:pPr>
              <a:spcAft>
                <a:spcPts val="1200"/>
              </a:spcAft>
            </a:pPr>
            <a:r>
              <a:rPr lang="en-US" sz="1500" i="1" dirty="0">
                <a:solidFill>
                  <a:schemeClr val="bg1"/>
                </a:solidFill>
                <a:latin typeface="Open Sans" panose="020B0606030504020204" pitchFamily="34" charset="0"/>
                <a:ea typeface="Open Sans" panose="020B0606030504020204" pitchFamily="34" charset="0"/>
                <a:cs typeface="Open Sans" panose="020B0606030504020204" pitchFamily="34" charset="0"/>
              </a:rPr>
              <a:t>Good evening.. I have been laying in waiting for 6 months on your network. I have managed to take over your backups and delete them. I have taken over  all of your production and DR systems and encrypted them.  </a:t>
            </a:r>
          </a:p>
          <a:p>
            <a:pPr>
              <a:spcAft>
                <a:spcPts val="1200"/>
              </a:spcAft>
            </a:pPr>
            <a:r>
              <a:rPr lang="en-US" sz="1500" i="1" dirty="0">
                <a:solidFill>
                  <a:schemeClr val="bg1"/>
                </a:solidFill>
                <a:latin typeface="Open Sans" panose="020B0606030504020204" pitchFamily="34" charset="0"/>
                <a:ea typeface="Open Sans" panose="020B0606030504020204" pitchFamily="34" charset="0"/>
                <a:cs typeface="Open Sans" panose="020B0606030504020204" pitchFamily="34" charset="0"/>
              </a:rPr>
              <a:t>Oh yeah those systems in the cloud office 365 etc. I have those too</a:t>
            </a:r>
          </a:p>
          <a:p>
            <a:pPr>
              <a:spcAft>
                <a:spcPts val="1200"/>
              </a:spcAft>
            </a:pPr>
            <a:r>
              <a:rPr lang="en-US" sz="15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If you don’t pay the ransom you will go out of business or need to start from scratch</a:t>
            </a:r>
          </a:p>
          <a:p>
            <a:pPr>
              <a:spcAft>
                <a:spcPts val="1200"/>
              </a:spcAft>
            </a:pPr>
            <a:r>
              <a:rPr lang="en-US" sz="1500" i="1" dirty="0">
                <a:solidFill>
                  <a:schemeClr val="bg1"/>
                </a:solidFill>
                <a:latin typeface="Open Sans" panose="020B0606030504020204" pitchFamily="34" charset="0"/>
                <a:ea typeface="Open Sans" panose="020B0606030504020204" pitchFamily="34" charset="0"/>
                <a:cs typeface="Open Sans" panose="020B0606030504020204" pitchFamily="34" charset="0"/>
              </a:rPr>
              <a:t>If you pay the ransom, we will connect you to our support team  who will work with you through this incident until you get all your systems online.</a:t>
            </a:r>
          </a:p>
          <a:p>
            <a:pPr>
              <a:spcAft>
                <a:spcPts val="1200"/>
              </a:spcAft>
            </a:pPr>
            <a:r>
              <a:rPr lang="en-US" sz="1500" i="1" dirty="0">
                <a:solidFill>
                  <a:schemeClr val="bg1"/>
                </a:solidFill>
                <a:latin typeface="Open Sans" panose="020B0606030504020204" pitchFamily="34" charset="0"/>
                <a:ea typeface="Open Sans" panose="020B0606030504020204" pitchFamily="34" charset="0"/>
                <a:cs typeface="Open Sans" panose="020B0606030504020204" pitchFamily="34" charset="0"/>
              </a:rPr>
              <a:t>Have a great day.. The BAD GUYS.</a:t>
            </a:r>
          </a:p>
          <a:p>
            <a:pPr algn="ctr">
              <a:spcAft>
                <a:spcPts val="600"/>
              </a:spcAft>
            </a:pP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a:extLst>
              <a:ext uri="{FF2B5EF4-FFF2-40B4-BE49-F238E27FC236}">
                <a16:creationId xmlns:a16="http://schemas.microsoft.com/office/drawing/2014/main" id="{11C5A5FD-60B2-42D5-B073-DAB51091440E}"/>
              </a:ext>
            </a:extLst>
          </p:cNvPr>
          <p:cNvSpPr/>
          <p:nvPr/>
        </p:nvSpPr>
        <p:spPr>
          <a:xfrm>
            <a:off x="684000" y="288000"/>
            <a:ext cx="3608680" cy="584775"/>
          </a:xfrm>
          <a:prstGeom prst="rect">
            <a:avLst/>
          </a:prstGeom>
        </p:spPr>
        <p:txBody>
          <a:bodyPr wrap="none">
            <a:spAutoFit/>
          </a:bodyPr>
          <a:lstStyle/>
          <a:p>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Network Security</a:t>
            </a:r>
          </a:p>
        </p:txBody>
      </p:sp>
    </p:spTree>
    <p:extLst>
      <p:ext uri="{BB962C8B-B14F-4D97-AF65-F5344CB8AC3E}">
        <p14:creationId xmlns:p14="http://schemas.microsoft.com/office/powerpoint/2010/main" val="3381145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32A3FE-8BAC-43BB-9A56-632B4E9554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027546">
            <a:off x="1552754" y="1553632"/>
            <a:ext cx="3070800" cy="18155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D9354221-3B41-4B19-98E3-FE66E4421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0846" y="1371599"/>
            <a:ext cx="4944808" cy="143815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AA307E5-AA9A-4178-9834-A856B83409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96570" y="3097633"/>
            <a:ext cx="3087706" cy="1668934"/>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973E894F-D64B-430E-B6E6-59889AC09F0A}"/>
              </a:ext>
            </a:extLst>
          </p:cNvPr>
          <p:cNvGrpSpPr/>
          <p:nvPr/>
        </p:nvGrpSpPr>
        <p:grpSpPr>
          <a:xfrm>
            <a:off x="1752162" y="4972072"/>
            <a:ext cx="4329659" cy="940049"/>
            <a:chOff x="-59225" y="5474286"/>
            <a:chExt cx="6152118" cy="1159590"/>
          </a:xfrm>
        </p:grpSpPr>
        <p:pic>
          <p:nvPicPr>
            <p:cNvPr id="14" name="Picture 13">
              <a:extLst>
                <a:ext uri="{FF2B5EF4-FFF2-40B4-BE49-F238E27FC236}">
                  <a16:creationId xmlns:a16="http://schemas.microsoft.com/office/drawing/2014/main" id="{70F9915F-A818-432A-9495-AD128C622A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225" y="5839672"/>
              <a:ext cx="6152118" cy="794204"/>
            </a:xfrm>
            <a:prstGeom prst="rect">
              <a:avLst/>
            </a:prstGeom>
          </p:spPr>
        </p:pic>
        <p:pic>
          <p:nvPicPr>
            <p:cNvPr id="16" name="Picture 15">
              <a:extLst>
                <a:ext uri="{FF2B5EF4-FFF2-40B4-BE49-F238E27FC236}">
                  <a16:creationId xmlns:a16="http://schemas.microsoft.com/office/drawing/2014/main" id="{570B760C-E650-42CD-8455-80B32B26C8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30934" y="5474286"/>
              <a:ext cx="2971800" cy="361950"/>
            </a:xfrm>
            <a:prstGeom prst="rect">
              <a:avLst/>
            </a:prstGeom>
          </p:spPr>
        </p:pic>
      </p:grpSp>
      <p:pic>
        <p:nvPicPr>
          <p:cNvPr id="19" name="Picture 18">
            <a:extLst>
              <a:ext uri="{FF2B5EF4-FFF2-40B4-BE49-F238E27FC236}">
                <a16:creationId xmlns:a16="http://schemas.microsoft.com/office/drawing/2014/main" id="{904F2200-38C2-4D4A-A913-0C32521EA7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89257" y="2679792"/>
            <a:ext cx="3175366" cy="2455734"/>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10A1505C-122C-4475-985A-F48C6B48A2B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09615" y="4490738"/>
            <a:ext cx="3363173" cy="1490962"/>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E774BC2B-89F4-4068-9736-5DFA24591F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19213" y="3306563"/>
            <a:ext cx="2997517" cy="1460004"/>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9104924A-2F95-4875-8D34-817AB3B658B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876528" y="2215613"/>
            <a:ext cx="2749042" cy="1079196"/>
          </a:xfrm>
          <a:prstGeom prst="rect">
            <a:avLst/>
          </a:prstGeom>
          <a:ln>
            <a:noFill/>
          </a:ln>
          <a:effectLst>
            <a:outerShdw blurRad="292100" dist="139700" dir="2700000" algn="tl" rotWithShape="0">
              <a:srgbClr val="333333">
                <a:alpha val="65000"/>
              </a:srgbClr>
            </a:outerShdw>
          </a:effectLst>
        </p:spPr>
      </p:pic>
      <p:sp>
        <p:nvSpPr>
          <p:cNvPr id="13" name="Title">
            <a:extLst>
              <a:ext uri="{FF2B5EF4-FFF2-40B4-BE49-F238E27FC236}">
                <a16:creationId xmlns:a16="http://schemas.microsoft.com/office/drawing/2014/main" id="{65D815FA-322B-44DE-BAF1-90B1C1E3ECC3}"/>
              </a:ext>
            </a:extLst>
          </p:cNvPr>
          <p:cNvSpPr/>
          <p:nvPr/>
        </p:nvSpPr>
        <p:spPr>
          <a:xfrm>
            <a:off x="684000" y="288000"/>
            <a:ext cx="10298140" cy="523220"/>
          </a:xfrm>
          <a:prstGeom prst="rect">
            <a:avLst/>
          </a:prstGeom>
        </p:spPr>
        <p:txBody>
          <a:bodyPr wrap="none">
            <a:spAutoFit/>
          </a:bodyPr>
          <a:lstStyle/>
          <a:p>
            <a:r>
              <a:rPr lang="en-AU" sz="2800" dirty="0" err="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Randomware</a:t>
            </a:r>
            <a:r>
              <a:rPr lang="en-A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Attacks are Growing Exponentially Every Day</a:t>
            </a:r>
            <a:endParaRPr lang="en-US"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 name="Slide Number Placeholder 5">
            <a:extLst>
              <a:ext uri="{FF2B5EF4-FFF2-40B4-BE49-F238E27FC236}">
                <a16:creationId xmlns:a16="http://schemas.microsoft.com/office/drawing/2014/main" id="{D7A8ED92-F7B2-481D-AECC-EA0FE1CF4205}"/>
              </a:ext>
            </a:extLst>
          </p:cNvPr>
          <p:cNvSpPr>
            <a:spLocks noGrp="1"/>
          </p:cNvSpPr>
          <p:nvPr>
            <p:ph type="sldNum" sz="quarter" idx="12"/>
          </p:nvPr>
        </p:nvSpPr>
        <p:spPr>
          <a:xfrm>
            <a:off x="576000" y="6444598"/>
            <a:ext cx="566989" cy="217886"/>
          </a:xfrm>
        </p:spPr>
        <p:txBody>
          <a:bodyPr/>
          <a:lstStyle/>
          <a:p>
            <a:fld id="{50CD95A5-50B9-467D-9167-C36E821FF59E}" type="slidenum">
              <a:rPr lang="en-US" smtClean="0"/>
              <a:pPr/>
              <a:t>19</a:t>
            </a:fld>
            <a:endParaRPr lang="en-US" dirty="0"/>
          </a:p>
        </p:txBody>
      </p:sp>
    </p:spTree>
    <p:extLst>
      <p:ext uri="{BB962C8B-B14F-4D97-AF65-F5344CB8AC3E}">
        <p14:creationId xmlns:p14="http://schemas.microsoft.com/office/powerpoint/2010/main" val="96228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 calcmode="lin" valueType="num">
                                      <p:cBhvr>
                                        <p:cTn id="17" dur="500" fill="hold"/>
                                        <p:tgtEl>
                                          <p:spTgt spid="17"/>
                                        </p:tgtEl>
                                        <p:attrNameLst>
                                          <p:attrName>style.rotation</p:attrName>
                                        </p:attrNameLst>
                                      </p:cBhvr>
                                      <p:tavLst>
                                        <p:tav tm="0">
                                          <p:val>
                                            <p:fltVal val="90"/>
                                          </p:val>
                                        </p:tav>
                                        <p:tav tm="100000">
                                          <p:val>
                                            <p:fltVal val="0"/>
                                          </p:val>
                                        </p:tav>
                                      </p:tavLst>
                                    </p:anim>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style.rotation</p:attrName>
                                        </p:attrNameLst>
                                      </p:cBhvr>
                                      <p:tavLst>
                                        <p:tav tm="0">
                                          <p:val>
                                            <p:fltVal val="90"/>
                                          </p:val>
                                        </p:tav>
                                        <p:tav tm="100000">
                                          <p:val>
                                            <p:fltVal val="0"/>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90"/>
                                          </p:val>
                                        </p:tav>
                                        <p:tav tm="100000">
                                          <p:val>
                                            <p:fltVal val="0"/>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 calcmode="lin" valueType="num">
                                      <p:cBhvr>
                                        <p:cTn id="41" dur="500" fill="hold"/>
                                        <p:tgtEl>
                                          <p:spTgt spid="19"/>
                                        </p:tgtEl>
                                        <p:attrNameLst>
                                          <p:attrName>style.rotation</p:attrName>
                                        </p:attrNameLst>
                                      </p:cBhvr>
                                      <p:tavLst>
                                        <p:tav tm="0">
                                          <p:val>
                                            <p:fltVal val="90"/>
                                          </p:val>
                                        </p:tav>
                                        <p:tav tm="100000">
                                          <p:val>
                                            <p:fltVal val="0"/>
                                          </p:val>
                                        </p:tav>
                                      </p:tavLst>
                                    </p:anim>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 calcmode="lin" valueType="num">
                                      <p:cBhvr>
                                        <p:cTn id="49" dur="500" fill="hold"/>
                                        <p:tgtEl>
                                          <p:spTgt spid="21"/>
                                        </p:tgtEl>
                                        <p:attrNameLst>
                                          <p:attrName>style.rotation</p:attrName>
                                        </p:attrNameLst>
                                      </p:cBhvr>
                                      <p:tavLst>
                                        <p:tav tm="0">
                                          <p:val>
                                            <p:fltVal val="90"/>
                                          </p:val>
                                        </p:tav>
                                        <p:tav tm="100000">
                                          <p:val>
                                            <p:fltVal val="0"/>
                                          </p:val>
                                        </p:tav>
                                      </p:tavLst>
                                    </p:anim>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 calcmode="lin" valueType="num">
                                      <p:cBhvr>
                                        <p:cTn id="57" dur="500" fill="hold"/>
                                        <p:tgtEl>
                                          <p:spTgt spid="23"/>
                                        </p:tgtEl>
                                        <p:attrNameLst>
                                          <p:attrName>style.rotation</p:attrName>
                                        </p:attrNameLst>
                                      </p:cBhvr>
                                      <p:tavLst>
                                        <p:tav tm="0">
                                          <p:val>
                                            <p:fltVal val="90"/>
                                          </p:val>
                                        </p:tav>
                                        <p:tav tm="100000">
                                          <p:val>
                                            <p:fltVal val="0"/>
                                          </p:val>
                                        </p:tav>
                                      </p:tavLst>
                                    </p:anim>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 calcmode="lin" valueType="num">
                                      <p:cBhvr>
                                        <p:cTn id="65" dur="500" fill="hold"/>
                                        <p:tgtEl>
                                          <p:spTgt spid="25"/>
                                        </p:tgtEl>
                                        <p:attrNameLst>
                                          <p:attrName>style.rotation</p:attrName>
                                        </p:attrNameLst>
                                      </p:cBhvr>
                                      <p:tavLst>
                                        <p:tav tm="0">
                                          <p:val>
                                            <p:fltVal val="90"/>
                                          </p:val>
                                        </p:tav>
                                        <p:tav tm="100000">
                                          <p:val>
                                            <p:fltVal val="0"/>
                                          </p:val>
                                        </p:tav>
                                      </p:tavLst>
                                    </p:anim>
                                    <p:animEffect transition="in" filter="fade">
                                      <p:cBhvr>
                                        <p:cTn id="6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D34BA2-7B51-4D19-AE17-E5569471DC44}"/>
              </a:ext>
            </a:extLst>
          </p:cNvPr>
          <p:cNvSpPr>
            <a:spLocks noGrp="1"/>
          </p:cNvSpPr>
          <p:nvPr>
            <p:ph type="sldNum" sz="quarter" idx="12"/>
          </p:nvPr>
        </p:nvSpPr>
        <p:spPr>
          <a:xfrm>
            <a:off x="576000" y="6444598"/>
            <a:ext cx="566989" cy="217886"/>
          </a:xfrm>
        </p:spPr>
        <p:txBody>
          <a:bodyPr/>
          <a:lstStyle/>
          <a:p>
            <a:fld id="{50CD95A5-50B9-467D-9167-C36E821FF59E}" type="slidenum">
              <a:rPr lang="en-US" smtClean="0"/>
              <a:pPr/>
              <a:t>2</a:t>
            </a:fld>
            <a:endParaRPr lang="en-US" dirty="0"/>
          </a:p>
        </p:txBody>
      </p:sp>
      <p:sp>
        <p:nvSpPr>
          <p:cNvPr id="3" name="Date Placeholder 2">
            <a:extLst>
              <a:ext uri="{FF2B5EF4-FFF2-40B4-BE49-F238E27FC236}">
                <a16:creationId xmlns:a16="http://schemas.microsoft.com/office/drawing/2014/main" id="{58F08696-1959-4C53-8FFC-2C582E4DDBA2}"/>
              </a:ext>
            </a:extLst>
          </p:cNvPr>
          <p:cNvSpPr>
            <a:spLocks noGrp="1"/>
          </p:cNvSpPr>
          <p:nvPr>
            <p:ph type="dt" sz="half" idx="10"/>
          </p:nvPr>
        </p:nvSpPr>
        <p:spPr/>
        <p:txBody>
          <a:bodyPr/>
          <a:lstStyle/>
          <a:p>
            <a:fld id="{58FE1800-7437-4753-BED1-C8E110F02082}" type="datetime1">
              <a:rPr lang="en-US" smtClean="0"/>
              <a:t>10/10/2020</a:t>
            </a:fld>
            <a:r>
              <a:rPr lang="en-US" dirty="0"/>
              <a:t> </a:t>
            </a:r>
          </a:p>
        </p:txBody>
      </p:sp>
      <p:sp>
        <p:nvSpPr>
          <p:cNvPr id="5" name="Information">
            <a:extLst>
              <a:ext uri="{FF2B5EF4-FFF2-40B4-BE49-F238E27FC236}">
                <a16:creationId xmlns:a16="http://schemas.microsoft.com/office/drawing/2014/main" id="{C9600438-31F1-4B44-B349-36C6B43AEC1E}"/>
              </a:ext>
            </a:extLst>
          </p:cNvPr>
          <p:cNvSpPr txBox="1"/>
          <p:nvPr/>
        </p:nvSpPr>
        <p:spPr>
          <a:xfrm>
            <a:off x="576000" y="1863997"/>
            <a:ext cx="6304359" cy="329320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b="1" dirty="0">
                <a:latin typeface="Open Sans" panose="020B0606030504020204" pitchFamily="34" charset="0"/>
                <a:ea typeface="Open Sans" panose="020B0606030504020204" pitchFamily="34" charset="0"/>
                <a:cs typeface="Open Sans" panose="020B0606030504020204" pitchFamily="34" charset="0"/>
              </a:rPr>
              <a:t>Who is CPP Associates?</a:t>
            </a:r>
          </a:p>
          <a:p>
            <a:pPr marL="285750" indent="-285750">
              <a:spcAft>
                <a:spcPts val="600"/>
              </a:spcAft>
              <a:buFont typeface="Arial" panose="020B0604020202020204" pitchFamily="34" charset="0"/>
              <a:buChar char="•"/>
            </a:pPr>
            <a:r>
              <a:rPr lang="en-US" sz="2400" b="1" dirty="0">
                <a:latin typeface="Open Sans" panose="020B0606030504020204" pitchFamily="34" charset="0"/>
                <a:ea typeface="Open Sans" panose="020B0606030504020204" pitchFamily="34" charset="0"/>
                <a:cs typeface="Open Sans" panose="020B0606030504020204" pitchFamily="34" charset="0"/>
              </a:rPr>
              <a:t>Four Primary Practice Areas:</a:t>
            </a:r>
          </a:p>
          <a:p>
            <a:pPr marL="742950" lvl="1" indent="-285750">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Infrastructure/Networking Solutions</a:t>
            </a:r>
          </a:p>
          <a:p>
            <a:pPr marL="742950" lvl="1" indent="-285750">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Data Intelligence Solutions</a:t>
            </a:r>
          </a:p>
          <a:p>
            <a:pPr marL="742950" lvl="1" indent="-285750">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Network Security Solutions</a:t>
            </a:r>
          </a:p>
          <a:p>
            <a:pPr marL="742950" lvl="1" indent="-285750">
              <a:spcAft>
                <a:spcPts val="12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Managed Services</a:t>
            </a:r>
          </a:p>
          <a:p>
            <a:pPr marL="285750" indent="-285750">
              <a:spcAft>
                <a:spcPts val="600"/>
              </a:spcAft>
              <a:buFont typeface="Arial" panose="020B0604020202020204" pitchFamily="34" charset="0"/>
              <a:buChar char="•"/>
            </a:pPr>
            <a:r>
              <a:rPr lang="en-US" sz="2400" b="1" dirty="0">
                <a:latin typeface="Open Sans" panose="020B0606030504020204" pitchFamily="34" charset="0"/>
                <a:ea typeface="Open Sans" panose="020B0606030504020204" pitchFamily="34" charset="0"/>
                <a:cs typeface="Open Sans" panose="020B0606030504020204" pitchFamily="34" charset="0"/>
              </a:rPr>
              <a:t>Next Steps</a:t>
            </a:r>
          </a:p>
        </p:txBody>
      </p:sp>
      <p:pic>
        <p:nvPicPr>
          <p:cNvPr id="14" name="Decoration">
            <a:extLst>
              <a:ext uri="{FF2B5EF4-FFF2-40B4-BE49-F238E27FC236}">
                <a16:creationId xmlns:a16="http://schemas.microsoft.com/office/drawing/2014/main" id="{DAB8FCBD-8DA7-404D-ADC8-8490D980B9F1}"/>
              </a:ext>
            </a:extLst>
          </p:cNvPr>
          <p:cNvPicPr>
            <a:picLocks noChangeAspect="1"/>
          </p:cNvPicPr>
          <p:nvPr/>
        </p:nvPicPr>
        <p:blipFill rotWithShape="1">
          <a:blip r:embed="rId2" cstate="email">
            <a:alphaModFix amt="50000"/>
            <a:extLst>
              <a:ext uri="{28A0092B-C50C-407E-A947-70E740481C1C}">
                <a14:useLocalDpi xmlns:a14="http://schemas.microsoft.com/office/drawing/2010/main"/>
              </a:ext>
            </a:extLst>
          </a:blip>
          <a:srcRect/>
          <a:stretch/>
        </p:blipFill>
        <p:spPr>
          <a:xfrm>
            <a:off x="9363525" y="1079999"/>
            <a:ext cx="2828475" cy="5120775"/>
          </a:xfrm>
          <a:prstGeom prst="rect">
            <a:avLst/>
          </a:prstGeom>
        </p:spPr>
      </p:pic>
      <p:sp>
        <p:nvSpPr>
          <p:cNvPr id="6" name="Header  Background">
            <a:extLst>
              <a:ext uri="{FF2B5EF4-FFF2-40B4-BE49-F238E27FC236}">
                <a16:creationId xmlns:a16="http://schemas.microsoft.com/office/drawing/2014/main" id="{10B2AAFE-0116-46AC-8984-E01AE1477D39}"/>
              </a:ext>
            </a:extLst>
          </p:cNvPr>
          <p:cNvSpPr/>
          <p:nvPr/>
        </p:nvSpPr>
        <p:spPr>
          <a:xfrm>
            <a:off x="-3443" y="0"/>
            <a:ext cx="12195443" cy="1080000"/>
          </a:xfrm>
          <a:prstGeom prst="rect">
            <a:avLst/>
          </a:prstGeom>
          <a:solidFill>
            <a:srgbClr val="0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a:extLst>
              <a:ext uri="{FF2B5EF4-FFF2-40B4-BE49-F238E27FC236}">
                <a16:creationId xmlns:a16="http://schemas.microsoft.com/office/drawing/2014/main" id="{21A925FD-7416-43C2-A58C-C3B7EC70BD15}"/>
              </a:ext>
            </a:extLst>
          </p:cNvPr>
          <p:cNvSpPr/>
          <p:nvPr/>
        </p:nvSpPr>
        <p:spPr>
          <a:xfrm>
            <a:off x="576000" y="288000"/>
            <a:ext cx="6212085" cy="584775"/>
          </a:xfrm>
          <a:prstGeom prst="rect">
            <a:avLst/>
          </a:prstGeom>
        </p:spPr>
        <p:txBody>
          <a:bodyPr wrap="none">
            <a:spAutoFit/>
          </a:bodyPr>
          <a:lstStyle/>
          <a:p>
            <a:r>
              <a:rPr lang="en-AU" sz="32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Here’s What We’ll Cover Today:</a:t>
            </a:r>
          </a:p>
        </p:txBody>
      </p:sp>
      <p:sp>
        <p:nvSpPr>
          <p:cNvPr id="8" name="Top Border">
            <a:extLst>
              <a:ext uri="{FF2B5EF4-FFF2-40B4-BE49-F238E27FC236}">
                <a16:creationId xmlns:a16="http://schemas.microsoft.com/office/drawing/2014/main" id="{76276E9B-30F6-4E0B-B3AC-D4B318A665CB}"/>
              </a:ext>
            </a:extLst>
          </p:cNvPr>
          <p:cNvSpPr/>
          <p:nvPr/>
        </p:nvSpPr>
        <p:spPr>
          <a:xfrm>
            <a:off x="0" y="-308"/>
            <a:ext cx="12192000" cy="72000"/>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550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ackground Image">
            <a:extLst>
              <a:ext uri="{FF2B5EF4-FFF2-40B4-BE49-F238E27FC236}">
                <a16:creationId xmlns:a16="http://schemas.microsoft.com/office/drawing/2014/main" id="{392FBFD0-40E4-4563-929B-94048EA19A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79448"/>
            <a:ext cx="12192000" cy="5111932"/>
          </a:xfrm>
          <a:prstGeom prst="rect">
            <a:avLst/>
          </a:prstGeom>
          <a:effectLst>
            <a:innerShdw blurRad="63500" dist="12700" dir="16200000">
              <a:prstClr val="black">
                <a:alpha val="50000"/>
              </a:prstClr>
            </a:innerShdw>
          </a:effectLst>
        </p:spPr>
      </p:pic>
      <p:sp>
        <p:nvSpPr>
          <p:cNvPr id="2" name="Slide Number Placeholder 1">
            <a:extLst>
              <a:ext uri="{FF2B5EF4-FFF2-40B4-BE49-F238E27FC236}">
                <a16:creationId xmlns:a16="http://schemas.microsoft.com/office/drawing/2014/main" id="{55391CD2-DD1E-44C7-A493-B8FC8E3AAEB5}"/>
              </a:ext>
            </a:extLst>
          </p:cNvPr>
          <p:cNvSpPr>
            <a:spLocks noGrp="1"/>
          </p:cNvSpPr>
          <p:nvPr>
            <p:ph type="sldNum" sz="quarter" idx="12"/>
          </p:nvPr>
        </p:nvSpPr>
        <p:spPr/>
        <p:txBody>
          <a:bodyPr/>
          <a:lstStyle/>
          <a:p>
            <a:fld id="{50CD95A5-50B9-467D-9167-C36E821FF59E}" type="slidenum">
              <a:rPr lang="en-US" smtClean="0"/>
              <a:pPr/>
              <a:t>20</a:t>
            </a:fld>
            <a:endParaRPr lang="en-US" dirty="0"/>
          </a:p>
        </p:txBody>
      </p:sp>
      <p:grpSp>
        <p:nvGrpSpPr>
          <p:cNvPr id="17" name="What does the CPP ZTSF Do?">
            <a:extLst>
              <a:ext uri="{FF2B5EF4-FFF2-40B4-BE49-F238E27FC236}">
                <a16:creationId xmlns:a16="http://schemas.microsoft.com/office/drawing/2014/main" id="{CD3182F1-4BCB-4A46-A8C6-260A25EDC390}"/>
              </a:ext>
            </a:extLst>
          </p:cNvPr>
          <p:cNvGrpSpPr/>
          <p:nvPr/>
        </p:nvGrpSpPr>
        <p:grpSpPr>
          <a:xfrm>
            <a:off x="704039" y="1843063"/>
            <a:ext cx="5299719" cy="3792193"/>
            <a:chOff x="704039" y="1843063"/>
            <a:chExt cx="5299719" cy="3792193"/>
          </a:xfrm>
        </p:grpSpPr>
        <p:sp>
          <p:nvSpPr>
            <p:cNvPr id="5" name="Rounded Rectangle 1">
              <a:extLst>
                <a:ext uri="{FF2B5EF4-FFF2-40B4-BE49-F238E27FC236}">
                  <a16:creationId xmlns:a16="http://schemas.microsoft.com/office/drawing/2014/main" id="{167B8393-D887-4931-852E-3CCAE6750F37}"/>
                </a:ext>
              </a:extLst>
            </p:cNvPr>
            <p:cNvSpPr/>
            <p:nvPr/>
          </p:nvSpPr>
          <p:spPr>
            <a:xfrm>
              <a:off x="709850" y="1843063"/>
              <a:ext cx="5293908" cy="3792193"/>
            </a:xfrm>
            <a:prstGeom prst="roundRect">
              <a:avLst>
                <a:gd name="adj" fmla="val 5334"/>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188000" tIns="432000" rIns="288000" bIns="36000" rtlCol="0" anchor="t" anchorCtr="0">
              <a:noAutofit/>
            </a:bodyPr>
            <a:lstStyle/>
            <a:p>
              <a:pPr>
                <a:spcAft>
                  <a:spcPts val="1200"/>
                </a:spcAft>
              </a:pPr>
              <a:r>
                <a:rPr lang="en-AU"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What does the CPP ZTSF Do?</a:t>
              </a:r>
            </a:p>
            <a:p>
              <a:pPr marL="28575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Least privilege model of access using proven solutions</a:t>
              </a:r>
            </a:p>
            <a:p>
              <a:pPr marL="28575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Leverage industry leading analytics that go beyond traditional signatures</a:t>
              </a:r>
            </a:p>
            <a:p>
              <a:pPr marL="28575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Provide future-ready, visionary products that can protect on multiple fronts </a:t>
              </a:r>
            </a:p>
            <a:p>
              <a:pPr marL="28575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Extend the border of the infrastructure to anywhere</a:t>
              </a:r>
            </a:p>
            <a:p>
              <a:pPr>
                <a:spcAft>
                  <a:spcPts val="600"/>
                </a:spcAft>
              </a:pPr>
              <a:endPar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spcAft>
                  <a:spcPts val="600"/>
                </a:spcAft>
              </a:pPr>
              <a:endPar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12" name="Group 11">
              <a:extLst>
                <a:ext uri="{FF2B5EF4-FFF2-40B4-BE49-F238E27FC236}">
                  <a16:creationId xmlns:a16="http://schemas.microsoft.com/office/drawing/2014/main" id="{340144E3-EB61-4A86-AC98-46FA8197F8DB}"/>
                </a:ext>
              </a:extLst>
            </p:cNvPr>
            <p:cNvGrpSpPr/>
            <p:nvPr/>
          </p:nvGrpSpPr>
          <p:grpSpPr>
            <a:xfrm>
              <a:off x="704039" y="2328307"/>
              <a:ext cx="1008000" cy="1008000"/>
              <a:chOff x="6394990" y="2328307"/>
              <a:chExt cx="1008000" cy="1008000"/>
            </a:xfrm>
          </p:grpSpPr>
          <p:sp>
            <p:nvSpPr>
              <p:cNvPr id="10" name="Icon 1 Background">
                <a:extLst>
                  <a:ext uri="{FF2B5EF4-FFF2-40B4-BE49-F238E27FC236}">
                    <a16:creationId xmlns:a16="http://schemas.microsoft.com/office/drawing/2014/main" id="{F7022BD0-1C71-4CB9-B49B-0D8DC682A680}"/>
                  </a:ext>
                </a:extLst>
              </p:cNvPr>
              <p:cNvSpPr/>
              <p:nvPr/>
            </p:nvSpPr>
            <p:spPr>
              <a:xfrm>
                <a:off x="6394990" y="2328307"/>
                <a:ext cx="1008000" cy="1008000"/>
              </a:xfrm>
              <a:prstGeom prst="flowChartDelay">
                <a:avLst/>
              </a:prstGeom>
              <a:gradFill flip="none" rotWithShape="1">
                <a:gsLst>
                  <a:gs pos="19000">
                    <a:srgbClr val="001F41"/>
                  </a:gs>
                  <a:gs pos="100000">
                    <a:srgbClr val="00357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4" name="Picture 13">
                <a:extLst>
                  <a:ext uri="{FF2B5EF4-FFF2-40B4-BE49-F238E27FC236}">
                    <a16:creationId xmlns:a16="http://schemas.microsoft.com/office/drawing/2014/main" id="{13221AA1-52BD-4A61-B0C1-221603681162}"/>
                  </a:ext>
                </a:extLst>
              </p:cNvPr>
              <p:cNvPicPr>
                <a:picLocks noChangeAspect="1"/>
              </p:cNvPicPr>
              <p:nvPr/>
            </p:nvPicPr>
            <p:blipFill>
              <a:blip r:embed="rId4"/>
              <a:stretch>
                <a:fillRect/>
              </a:stretch>
            </p:blipFill>
            <p:spPr>
              <a:xfrm>
                <a:off x="6583217" y="2473751"/>
                <a:ext cx="496000" cy="691115"/>
              </a:xfrm>
              <a:prstGeom prst="rect">
                <a:avLst/>
              </a:prstGeom>
              <a:effectLst>
                <a:outerShdw blurRad="38100" dist="25400" dir="2700000" algn="tl" rotWithShape="0">
                  <a:prstClr val="black">
                    <a:alpha val="40000"/>
                  </a:prstClr>
                </a:outerShdw>
              </a:effectLst>
            </p:spPr>
          </p:pic>
        </p:grpSp>
      </p:grpSp>
      <p:grpSp>
        <p:nvGrpSpPr>
          <p:cNvPr id="19" name="CPP Zero-Trust">
            <a:extLst>
              <a:ext uri="{FF2B5EF4-FFF2-40B4-BE49-F238E27FC236}">
                <a16:creationId xmlns:a16="http://schemas.microsoft.com/office/drawing/2014/main" id="{B78F504B-1D89-4040-8D87-338617C7359A}"/>
              </a:ext>
            </a:extLst>
          </p:cNvPr>
          <p:cNvGrpSpPr/>
          <p:nvPr/>
        </p:nvGrpSpPr>
        <p:grpSpPr>
          <a:xfrm>
            <a:off x="684000" y="1843063"/>
            <a:ext cx="5319758" cy="3792193"/>
            <a:chOff x="684000" y="1843063"/>
            <a:chExt cx="5319758" cy="3792193"/>
          </a:xfrm>
        </p:grpSpPr>
        <p:sp>
          <p:nvSpPr>
            <p:cNvPr id="23" name="Rounded Rectangle 1">
              <a:extLst>
                <a:ext uri="{FF2B5EF4-FFF2-40B4-BE49-F238E27FC236}">
                  <a16:creationId xmlns:a16="http://schemas.microsoft.com/office/drawing/2014/main" id="{A48905D8-FFBA-4F03-B6F0-2A93320CD33D}"/>
                </a:ext>
              </a:extLst>
            </p:cNvPr>
            <p:cNvSpPr/>
            <p:nvPr/>
          </p:nvSpPr>
          <p:spPr>
            <a:xfrm>
              <a:off x="697443" y="1843063"/>
              <a:ext cx="5306315" cy="3792193"/>
            </a:xfrm>
            <a:prstGeom prst="roundRect">
              <a:avLst>
                <a:gd name="adj" fmla="val 6045"/>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152000" tIns="432000" rIns="324000" bIns="36000" rtlCol="0" anchor="t" anchorCtr="0">
              <a:noAutofit/>
            </a:bodyPr>
            <a:lstStyle/>
            <a:p>
              <a:pPr>
                <a:spcAft>
                  <a:spcPts val="1200"/>
                </a:spcAft>
              </a:pPr>
              <a:r>
                <a:rPr lang="en-AU"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What is the CPP Zero-Trust Security Fabric?</a:t>
              </a:r>
            </a:p>
            <a:p>
              <a:pPr>
                <a:spcAft>
                  <a:spcPts val="1200"/>
                </a:spcAft>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Collection of industry leading solutions To form a blanket of protection around the entire infrastructure, transparent to operations </a:t>
              </a:r>
            </a:p>
          </p:txBody>
        </p:sp>
        <p:grpSp>
          <p:nvGrpSpPr>
            <p:cNvPr id="18" name="Group 17">
              <a:extLst>
                <a:ext uri="{FF2B5EF4-FFF2-40B4-BE49-F238E27FC236}">
                  <a16:creationId xmlns:a16="http://schemas.microsoft.com/office/drawing/2014/main" id="{39057F00-2A1E-4E71-A07D-54774AE9EFC3}"/>
                </a:ext>
              </a:extLst>
            </p:cNvPr>
            <p:cNvGrpSpPr/>
            <p:nvPr/>
          </p:nvGrpSpPr>
          <p:grpSpPr>
            <a:xfrm>
              <a:off x="684000" y="2320291"/>
              <a:ext cx="1008000" cy="1008000"/>
              <a:chOff x="684000" y="2320291"/>
              <a:chExt cx="1008000" cy="1008000"/>
            </a:xfrm>
          </p:grpSpPr>
          <p:sp>
            <p:nvSpPr>
              <p:cNvPr id="4" name="Icon 1 Background">
                <a:extLst>
                  <a:ext uri="{FF2B5EF4-FFF2-40B4-BE49-F238E27FC236}">
                    <a16:creationId xmlns:a16="http://schemas.microsoft.com/office/drawing/2014/main" id="{F1B160E5-C54F-4452-A4F6-12EBCB5B0573}"/>
                  </a:ext>
                </a:extLst>
              </p:cNvPr>
              <p:cNvSpPr/>
              <p:nvPr/>
            </p:nvSpPr>
            <p:spPr>
              <a:xfrm>
                <a:off x="684000" y="2320291"/>
                <a:ext cx="1008000" cy="1008000"/>
              </a:xfrm>
              <a:prstGeom prst="flowChartDelay">
                <a:avLst/>
              </a:prstGeom>
              <a:gradFill flip="none" rotWithShape="1">
                <a:gsLst>
                  <a:gs pos="19000">
                    <a:srgbClr val="001F41"/>
                  </a:gs>
                  <a:gs pos="100000">
                    <a:srgbClr val="00357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Icon 1">
                <a:extLst>
                  <a:ext uri="{FF2B5EF4-FFF2-40B4-BE49-F238E27FC236}">
                    <a16:creationId xmlns:a16="http://schemas.microsoft.com/office/drawing/2014/main" id="{E0B7EE0B-8C99-4CBD-B9A3-583A28D458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4572" y="2560451"/>
                <a:ext cx="344104" cy="576000"/>
              </a:xfrm>
              <a:prstGeom prst="rect">
                <a:avLst/>
              </a:prstGeom>
              <a:effectLst>
                <a:outerShdw blurRad="38100" dist="25400" dir="2700000" algn="tl" rotWithShape="0">
                  <a:prstClr val="black">
                    <a:alpha val="40000"/>
                  </a:prstClr>
                </a:outerShdw>
              </a:effectLst>
            </p:spPr>
          </p:pic>
        </p:grpSp>
      </p:grpSp>
      <p:pic>
        <p:nvPicPr>
          <p:cNvPr id="21" name="Photo">
            <a:extLst>
              <a:ext uri="{FF2B5EF4-FFF2-40B4-BE49-F238E27FC236}">
                <a16:creationId xmlns:a16="http://schemas.microsoft.com/office/drawing/2014/main" id="{BC6FBDE7-3780-462C-A428-8F3AC5F5478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74568" y="1079447"/>
            <a:ext cx="5114312" cy="5111933"/>
          </a:xfrm>
          <a:prstGeom prst="rect">
            <a:avLst/>
          </a:prstGeom>
          <a:effectLst>
            <a:outerShdw blurRad="38100" dist="12700" dir="10800000" algn="r" rotWithShape="0">
              <a:prstClr val="black">
                <a:alpha val="40000"/>
              </a:prstClr>
            </a:outerShdw>
          </a:effectLst>
        </p:spPr>
      </p:pic>
      <p:sp>
        <p:nvSpPr>
          <p:cNvPr id="7" name="Title">
            <a:extLst>
              <a:ext uri="{FF2B5EF4-FFF2-40B4-BE49-F238E27FC236}">
                <a16:creationId xmlns:a16="http://schemas.microsoft.com/office/drawing/2014/main" id="{F59539AA-9BA5-40EA-9102-7368516CDCAE}"/>
              </a:ext>
            </a:extLst>
          </p:cNvPr>
          <p:cNvSpPr/>
          <p:nvPr/>
        </p:nvSpPr>
        <p:spPr>
          <a:xfrm>
            <a:off x="684000" y="288000"/>
            <a:ext cx="7484549" cy="584775"/>
          </a:xfrm>
          <a:prstGeom prst="rect">
            <a:avLst/>
          </a:prstGeom>
        </p:spPr>
        <p:txBody>
          <a:bodyPr wrap="none">
            <a:spAutoFit/>
          </a:bodyPr>
          <a:lstStyle/>
          <a:p>
            <a:pPr lvl="0"/>
            <a:r>
              <a:rPr lang="en-AU"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CPP Zero-Trust Security Fabric (ZTSF) </a:t>
            </a:r>
          </a:p>
        </p:txBody>
      </p:sp>
    </p:spTree>
    <p:extLst>
      <p:ext uri="{BB962C8B-B14F-4D97-AF65-F5344CB8AC3E}">
        <p14:creationId xmlns:p14="http://schemas.microsoft.com/office/powerpoint/2010/main" val="4117409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9"/>
                                        </p:tgtEl>
                                        <p:attrNameLst>
                                          <p:attrName>ppt_w</p:attrName>
                                        </p:attrNameLst>
                                      </p:cBhvr>
                                      <p:tavLst>
                                        <p:tav tm="0">
                                          <p:val>
                                            <p:strVal val="ppt_w"/>
                                          </p:val>
                                        </p:tav>
                                        <p:tav tm="100000">
                                          <p:val>
                                            <p:fltVal val="0"/>
                                          </p:val>
                                        </p:tav>
                                      </p:tavLst>
                                    </p:anim>
                                    <p:anim calcmode="lin" valueType="num">
                                      <p:cBhvr>
                                        <p:cTn id="17" dur="500"/>
                                        <p:tgtEl>
                                          <p:spTgt spid="19"/>
                                        </p:tgtEl>
                                        <p:attrNameLst>
                                          <p:attrName>ppt_h</p:attrName>
                                        </p:attrNameLst>
                                      </p:cBhvr>
                                      <p:tavLst>
                                        <p:tav tm="0">
                                          <p:val>
                                            <p:strVal val="ppt_h"/>
                                          </p:val>
                                        </p:tav>
                                        <p:tav tm="100000">
                                          <p:val>
                                            <p:strVal val="ppt_h"/>
                                          </p:val>
                                        </p:tav>
                                      </p:tavLst>
                                    </p:anim>
                                    <p:set>
                                      <p:cBhvr>
                                        <p:cTn id="18" dur="1" fill="hold">
                                          <p:stCondLst>
                                            <p:cond delay="499"/>
                                          </p:stCondLst>
                                        </p:cTn>
                                        <p:tgtEl>
                                          <p:spTgt spid="19"/>
                                        </p:tgtEl>
                                        <p:attrNameLst>
                                          <p:attrName>style.visibility</p:attrName>
                                        </p:attrNameLst>
                                      </p:cBhvr>
                                      <p:to>
                                        <p:strVal val="hidden"/>
                                      </p:to>
                                    </p:set>
                                  </p:childTnLst>
                                </p:cTn>
                              </p:par>
                            </p:childTnLst>
                          </p:cTn>
                        </p:par>
                        <p:par>
                          <p:cTn id="19" fill="hold">
                            <p:stCondLst>
                              <p:cond delay="500"/>
                            </p:stCondLst>
                            <p:childTnLst>
                              <p:par>
                                <p:cTn id="20" presetID="17"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9D565F-7DE8-4B91-B300-4A648CF8531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CD95A5-50B9-467D-9167-C36E821FF59E}" type="slidenum">
              <a:rPr kumimoji="0" lang="en-US" sz="900" b="0"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B28A00E-1549-4DDA-A767-93A3E7C9E7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8602" y="-4160522"/>
            <a:ext cx="7331242" cy="4160522"/>
          </a:xfrm>
          <a:prstGeom prst="rect">
            <a:avLst/>
          </a:prstGeom>
        </p:spPr>
      </p:pic>
      <p:sp>
        <p:nvSpPr>
          <p:cNvPr id="3" name="TextBox 2">
            <a:extLst>
              <a:ext uri="{FF2B5EF4-FFF2-40B4-BE49-F238E27FC236}">
                <a16:creationId xmlns:a16="http://schemas.microsoft.com/office/drawing/2014/main" id="{2D258B11-64CE-4E89-BE43-A3D24FB898C4}"/>
              </a:ext>
            </a:extLst>
          </p:cNvPr>
          <p:cNvSpPr txBox="1"/>
          <p:nvPr/>
        </p:nvSpPr>
        <p:spPr>
          <a:xfrm>
            <a:off x="-3526466" y="-1269100"/>
            <a:ext cx="6181667" cy="646331"/>
          </a:xfrm>
          <a:prstGeom prst="rect">
            <a:avLst/>
          </a:prstGeom>
          <a:noFill/>
        </p:spPr>
        <p:txBody>
          <a:bodyPr wrap="square" rtlCol="0">
            <a:spAutoFit/>
          </a:bodyPr>
          <a:lstStyle/>
          <a:p>
            <a:r>
              <a:rPr lang="en-US" dirty="0"/>
              <a:t>Note to designer:  This graphic needs to be reimagined and redesigned; should build one layer at a time</a:t>
            </a:r>
          </a:p>
        </p:txBody>
      </p:sp>
      <p:sp>
        <p:nvSpPr>
          <p:cNvPr id="11" name="Title">
            <a:extLst>
              <a:ext uri="{FF2B5EF4-FFF2-40B4-BE49-F238E27FC236}">
                <a16:creationId xmlns:a16="http://schemas.microsoft.com/office/drawing/2014/main" id="{B2406F46-9B7D-48D8-B2BF-89C0C5AEDC3E}"/>
              </a:ext>
            </a:extLst>
          </p:cNvPr>
          <p:cNvSpPr/>
          <p:nvPr/>
        </p:nvSpPr>
        <p:spPr>
          <a:xfrm>
            <a:off x="684000" y="288000"/>
            <a:ext cx="7484549" cy="584775"/>
          </a:xfrm>
          <a:prstGeom prst="rect">
            <a:avLst/>
          </a:prstGeom>
        </p:spPr>
        <p:txBody>
          <a:bodyPr wrap="none">
            <a:spAutoFit/>
          </a:bodyPr>
          <a:lstStyle/>
          <a:p>
            <a:r>
              <a:rPr lang="en-AU"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CPP Zero-Trust Security Fabric (ZTSF) </a:t>
            </a:r>
            <a:endPar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Level 6" hidden="1">
            <a:extLst>
              <a:ext uri="{FF2B5EF4-FFF2-40B4-BE49-F238E27FC236}">
                <a16:creationId xmlns:a16="http://schemas.microsoft.com/office/drawing/2014/main" id="{E4BC7961-53F6-4E38-A879-03F8C93BC208}"/>
              </a:ext>
            </a:extLst>
          </p:cNvPr>
          <p:cNvSpPr/>
          <p:nvPr/>
        </p:nvSpPr>
        <p:spPr>
          <a:xfrm>
            <a:off x="1531088" y="1986428"/>
            <a:ext cx="9165265" cy="4189219"/>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129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Perimeter</a:t>
            </a:r>
            <a:br>
              <a:rPr lang="en-AU" sz="18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6" name="Level 5" hidden="1">
            <a:extLst>
              <a:ext uri="{FF2B5EF4-FFF2-40B4-BE49-F238E27FC236}">
                <a16:creationId xmlns:a16="http://schemas.microsoft.com/office/drawing/2014/main" id="{F9165CC4-3B43-4D2F-85C2-8F00C40CB0F7}"/>
              </a:ext>
            </a:extLst>
          </p:cNvPr>
          <p:cNvSpPr/>
          <p:nvPr/>
        </p:nvSpPr>
        <p:spPr>
          <a:xfrm>
            <a:off x="2358602" y="2708798"/>
            <a:ext cx="7510237" cy="3464457"/>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72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Network</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4" name="Level 4" hidden="1">
            <a:extLst>
              <a:ext uri="{FF2B5EF4-FFF2-40B4-BE49-F238E27FC236}">
                <a16:creationId xmlns:a16="http://schemas.microsoft.com/office/drawing/2014/main" id="{1C7F3F8F-2ED7-493E-BDB4-988FC00DB4FA}"/>
              </a:ext>
            </a:extLst>
          </p:cNvPr>
          <p:cNvSpPr/>
          <p:nvPr/>
        </p:nvSpPr>
        <p:spPr>
          <a:xfrm>
            <a:off x="3189380" y="3369517"/>
            <a:ext cx="5848681" cy="2796642"/>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72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Endpoint</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0" name="Level 3" hidden="1">
            <a:extLst>
              <a:ext uri="{FF2B5EF4-FFF2-40B4-BE49-F238E27FC236}">
                <a16:creationId xmlns:a16="http://schemas.microsoft.com/office/drawing/2014/main" id="{C58D4BE1-5BEB-471E-829E-C2F991412047}"/>
              </a:ext>
            </a:extLst>
          </p:cNvPr>
          <p:cNvSpPr/>
          <p:nvPr/>
        </p:nvSpPr>
        <p:spPr>
          <a:xfrm>
            <a:off x="3867703" y="4057310"/>
            <a:ext cx="4492035" cy="2084046"/>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72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16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Application</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16" name="Level 2 - Data Security">
            <a:extLst>
              <a:ext uri="{FF2B5EF4-FFF2-40B4-BE49-F238E27FC236}">
                <a16:creationId xmlns:a16="http://schemas.microsoft.com/office/drawing/2014/main" id="{3B52ADB8-E7D2-4511-A251-91BC58657412}"/>
              </a:ext>
            </a:extLst>
          </p:cNvPr>
          <p:cNvSpPr/>
          <p:nvPr/>
        </p:nvSpPr>
        <p:spPr>
          <a:xfrm>
            <a:off x="1531089" y="1990183"/>
            <a:ext cx="9165264" cy="4189218"/>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7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16000" rtlCol="0" anchor="t" anchorCtr="0">
            <a:noAutofit/>
          </a:bodyPr>
          <a:lstStyle/>
          <a:p>
            <a:pPr algn="ctr">
              <a:lnSpc>
                <a:spcPct val="90000"/>
              </a:lnSpc>
            </a:pP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Data</a:t>
            </a:r>
            <a:b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18" name="Level 1 - Mission Critical Assets">
            <a:extLst>
              <a:ext uri="{FF2B5EF4-FFF2-40B4-BE49-F238E27FC236}">
                <a16:creationId xmlns:a16="http://schemas.microsoft.com/office/drawing/2014/main" id="{A4ED4B67-6A77-45D3-BE72-A596402BB24E}"/>
              </a:ext>
            </a:extLst>
          </p:cNvPr>
          <p:cNvSpPr/>
          <p:nvPr/>
        </p:nvSpPr>
        <p:spPr>
          <a:xfrm>
            <a:off x="5276296" y="5427034"/>
            <a:ext cx="1674849" cy="748614"/>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5C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44000" rtlCol="0" anchor="ctr">
            <a:noAutofit/>
          </a:bodyPr>
          <a:lstStyle/>
          <a:p>
            <a:pPr algn="ctr">
              <a:lnSpc>
                <a:spcPct val="90000"/>
              </a:lnSpc>
            </a:pPr>
            <a: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Mission</a:t>
            </a:r>
            <a:b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Critical Assets</a:t>
            </a:r>
          </a:p>
        </p:txBody>
      </p:sp>
      <p:sp>
        <p:nvSpPr>
          <p:cNvPr id="4" name="TextBox 3" hidden="1">
            <a:extLst>
              <a:ext uri="{FF2B5EF4-FFF2-40B4-BE49-F238E27FC236}">
                <a16:creationId xmlns:a16="http://schemas.microsoft.com/office/drawing/2014/main" id="{A4BFB3D9-3B27-4F4D-B5DC-4A7031D8BB7E}"/>
              </a:ext>
            </a:extLst>
          </p:cNvPr>
          <p:cNvSpPr txBox="1"/>
          <p:nvPr/>
        </p:nvSpPr>
        <p:spPr>
          <a:xfrm>
            <a:off x="5205274" y="2655106"/>
            <a:ext cx="1781453" cy="400110"/>
          </a:xfrm>
          <a:prstGeom prst="rect">
            <a:avLst/>
          </a:prstGeom>
          <a:noFill/>
        </p:spPr>
        <p:txBody>
          <a:bodyPr wrap="square" rtlCol="0">
            <a:spAutoFit/>
          </a:bodyPr>
          <a:lstStyle/>
          <a:p>
            <a:pPr algn="ctr"/>
            <a: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Message Security</a:t>
            </a:r>
            <a:b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(Anti-virus, anti-malware)</a:t>
            </a:r>
          </a:p>
        </p:txBody>
      </p:sp>
      <p:sp>
        <p:nvSpPr>
          <p:cNvPr id="5" name="TextBox 4">
            <a:extLst>
              <a:ext uri="{FF2B5EF4-FFF2-40B4-BE49-F238E27FC236}">
                <a16:creationId xmlns:a16="http://schemas.microsoft.com/office/drawing/2014/main" id="{26715992-26E2-4B84-AED4-319181756183}"/>
              </a:ext>
            </a:extLst>
          </p:cNvPr>
          <p:cNvSpPr txBox="1"/>
          <p:nvPr/>
        </p:nvSpPr>
        <p:spPr>
          <a:xfrm>
            <a:off x="3984859" y="2752007"/>
            <a:ext cx="4649002" cy="1444608"/>
          </a:xfrm>
          <a:prstGeom prst="rect">
            <a:avLst/>
          </a:prstGeom>
          <a:noFill/>
          <a:effectLst/>
        </p:spPr>
        <p:txBody>
          <a:bodyPr wrap="square" numCol="2" spcCol="180000" rtlCol="0">
            <a:noAutofit/>
          </a:bodyPr>
          <a:lstStyle/>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Identity &amp; Access Management</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Enterprise Right Management</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DAR/DIMDIU Protection</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 Wiping Cleansing</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PKI</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 Classification</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 Integrity Monitoring</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Data/Drive Encryption</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DLP</a:t>
            </a:r>
          </a:p>
          <a:p>
            <a:pPr marL="171450" indent="-171450">
              <a:buFont typeface="Arial" panose="020B0604020202020204" pitchFamily="34" charset="0"/>
              <a:buChar char="•"/>
            </a:pPr>
            <a:endParaRPr lang="en-AU" sz="1100" dirty="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endParaRPr lang="en-AU" sz="1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0896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9D565F-7DE8-4B91-B300-4A648CF8531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CD95A5-50B9-467D-9167-C36E821FF59E}" type="slidenum">
              <a:rPr kumimoji="0" lang="en-US" sz="900" b="0"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B28A00E-1549-4DDA-A767-93A3E7C9E7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8602" y="-4160522"/>
            <a:ext cx="7331242" cy="4160522"/>
          </a:xfrm>
          <a:prstGeom prst="rect">
            <a:avLst/>
          </a:prstGeom>
        </p:spPr>
      </p:pic>
      <p:sp>
        <p:nvSpPr>
          <p:cNvPr id="3" name="TextBox 2">
            <a:extLst>
              <a:ext uri="{FF2B5EF4-FFF2-40B4-BE49-F238E27FC236}">
                <a16:creationId xmlns:a16="http://schemas.microsoft.com/office/drawing/2014/main" id="{2D258B11-64CE-4E89-BE43-A3D24FB898C4}"/>
              </a:ext>
            </a:extLst>
          </p:cNvPr>
          <p:cNvSpPr txBox="1"/>
          <p:nvPr/>
        </p:nvSpPr>
        <p:spPr>
          <a:xfrm>
            <a:off x="-3526466" y="-1269100"/>
            <a:ext cx="6181667" cy="646331"/>
          </a:xfrm>
          <a:prstGeom prst="rect">
            <a:avLst/>
          </a:prstGeom>
          <a:noFill/>
        </p:spPr>
        <p:txBody>
          <a:bodyPr wrap="square" rtlCol="0">
            <a:spAutoFit/>
          </a:bodyPr>
          <a:lstStyle/>
          <a:p>
            <a:r>
              <a:rPr lang="en-US" dirty="0"/>
              <a:t>Note to designer:  This graphic needs to be reimagined and redesigned; should build one layer at a time</a:t>
            </a:r>
          </a:p>
        </p:txBody>
      </p:sp>
      <p:sp>
        <p:nvSpPr>
          <p:cNvPr id="11" name="Title">
            <a:extLst>
              <a:ext uri="{FF2B5EF4-FFF2-40B4-BE49-F238E27FC236}">
                <a16:creationId xmlns:a16="http://schemas.microsoft.com/office/drawing/2014/main" id="{B2406F46-9B7D-48D8-B2BF-89C0C5AEDC3E}"/>
              </a:ext>
            </a:extLst>
          </p:cNvPr>
          <p:cNvSpPr/>
          <p:nvPr/>
        </p:nvSpPr>
        <p:spPr>
          <a:xfrm>
            <a:off x="684000" y="288000"/>
            <a:ext cx="7484549" cy="584775"/>
          </a:xfrm>
          <a:prstGeom prst="rect">
            <a:avLst/>
          </a:prstGeom>
        </p:spPr>
        <p:txBody>
          <a:bodyPr wrap="none">
            <a:spAutoFit/>
          </a:bodyPr>
          <a:lstStyle/>
          <a:p>
            <a:r>
              <a:rPr lang="en-AU"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CPP Zero-Trust Security Fabric (ZTSF) </a:t>
            </a:r>
            <a:endPar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Level 6" hidden="1">
            <a:extLst>
              <a:ext uri="{FF2B5EF4-FFF2-40B4-BE49-F238E27FC236}">
                <a16:creationId xmlns:a16="http://schemas.microsoft.com/office/drawing/2014/main" id="{E4BC7961-53F6-4E38-A879-03F8C93BC208}"/>
              </a:ext>
            </a:extLst>
          </p:cNvPr>
          <p:cNvSpPr/>
          <p:nvPr/>
        </p:nvSpPr>
        <p:spPr>
          <a:xfrm>
            <a:off x="1531088" y="1986428"/>
            <a:ext cx="9165265" cy="4189219"/>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129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Perimeter</a:t>
            </a:r>
            <a:br>
              <a:rPr lang="en-AU" sz="18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6" name="Level 5" hidden="1">
            <a:extLst>
              <a:ext uri="{FF2B5EF4-FFF2-40B4-BE49-F238E27FC236}">
                <a16:creationId xmlns:a16="http://schemas.microsoft.com/office/drawing/2014/main" id="{F9165CC4-3B43-4D2F-85C2-8F00C40CB0F7}"/>
              </a:ext>
            </a:extLst>
          </p:cNvPr>
          <p:cNvSpPr/>
          <p:nvPr/>
        </p:nvSpPr>
        <p:spPr>
          <a:xfrm>
            <a:off x="2358602" y="2708798"/>
            <a:ext cx="7510237" cy="3464457"/>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72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Network</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4" name="Level 4" hidden="1">
            <a:extLst>
              <a:ext uri="{FF2B5EF4-FFF2-40B4-BE49-F238E27FC236}">
                <a16:creationId xmlns:a16="http://schemas.microsoft.com/office/drawing/2014/main" id="{1C7F3F8F-2ED7-493E-BDB4-988FC00DB4FA}"/>
              </a:ext>
            </a:extLst>
          </p:cNvPr>
          <p:cNvSpPr/>
          <p:nvPr/>
        </p:nvSpPr>
        <p:spPr>
          <a:xfrm>
            <a:off x="3189380" y="3369517"/>
            <a:ext cx="5848681" cy="2796642"/>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72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Endpoint</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0" name="Level 3">
            <a:extLst>
              <a:ext uri="{FF2B5EF4-FFF2-40B4-BE49-F238E27FC236}">
                <a16:creationId xmlns:a16="http://schemas.microsoft.com/office/drawing/2014/main" id="{C58D4BE1-5BEB-471E-829E-C2F991412047}"/>
              </a:ext>
            </a:extLst>
          </p:cNvPr>
          <p:cNvSpPr/>
          <p:nvPr/>
        </p:nvSpPr>
        <p:spPr>
          <a:xfrm>
            <a:off x="1531089" y="2021075"/>
            <a:ext cx="9129824" cy="4158681"/>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8A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16000" rtlCol="0" anchor="t" anchorCtr="0">
            <a:noAutofit/>
          </a:bodyPr>
          <a:lstStyle/>
          <a:p>
            <a:pPr algn="ctr">
              <a:lnSpc>
                <a:spcPct val="90000"/>
              </a:lnSpc>
            </a:pP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Application</a:t>
            </a:r>
            <a:b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16" name="Level 2">
            <a:extLst>
              <a:ext uri="{FF2B5EF4-FFF2-40B4-BE49-F238E27FC236}">
                <a16:creationId xmlns:a16="http://schemas.microsoft.com/office/drawing/2014/main" id="{3B52ADB8-E7D2-4511-A251-91BC58657412}"/>
              </a:ext>
            </a:extLst>
          </p:cNvPr>
          <p:cNvSpPr/>
          <p:nvPr/>
        </p:nvSpPr>
        <p:spPr>
          <a:xfrm>
            <a:off x="4558503" y="4760971"/>
            <a:ext cx="3110435" cy="1418429"/>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7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16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Data</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18" name="Level 1 - Mission Critical Assets">
            <a:extLst>
              <a:ext uri="{FF2B5EF4-FFF2-40B4-BE49-F238E27FC236}">
                <a16:creationId xmlns:a16="http://schemas.microsoft.com/office/drawing/2014/main" id="{A4ED4B67-6A77-45D3-BE72-A596402BB24E}"/>
              </a:ext>
            </a:extLst>
          </p:cNvPr>
          <p:cNvSpPr/>
          <p:nvPr/>
        </p:nvSpPr>
        <p:spPr>
          <a:xfrm>
            <a:off x="5276296" y="5427034"/>
            <a:ext cx="1674849" cy="748614"/>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5C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44000" rtlCol="0" anchor="ctr">
            <a:noAutofit/>
          </a:bodyPr>
          <a:lstStyle/>
          <a:p>
            <a:pPr algn="ctr">
              <a:lnSpc>
                <a:spcPct val="90000"/>
              </a:lnSpc>
            </a:pPr>
            <a: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Mission</a:t>
            </a:r>
            <a:b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Critical Assets</a:t>
            </a:r>
          </a:p>
        </p:txBody>
      </p:sp>
      <p:sp>
        <p:nvSpPr>
          <p:cNvPr id="4" name="TextBox 3" hidden="1">
            <a:extLst>
              <a:ext uri="{FF2B5EF4-FFF2-40B4-BE49-F238E27FC236}">
                <a16:creationId xmlns:a16="http://schemas.microsoft.com/office/drawing/2014/main" id="{A4BFB3D9-3B27-4F4D-B5DC-4A7031D8BB7E}"/>
              </a:ext>
            </a:extLst>
          </p:cNvPr>
          <p:cNvSpPr txBox="1"/>
          <p:nvPr/>
        </p:nvSpPr>
        <p:spPr>
          <a:xfrm>
            <a:off x="5205274" y="2655106"/>
            <a:ext cx="1781453" cy="400110"/>
          </a:xfrm>
          <a:prstGeom prst="rect">
            <a:avLst/>
          </a:prstGeom>
          <a:noFill/>
        </p:spPr>
        <p:txBody>
          <a:bodyPr wrap="square" rtlCol="0">
            <a:spAutoFit/>
          </a:bodyPr>
          <a:lstStyle/>
          <a:p>
            <a:pPr algn="ctr"/>
            <a: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Message Security</a:t>
            </a:r>
            <a:b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(Anti-virus, anti-malware)</a:t>
            </a:r>
          </a:p>
        </p:txBody>
      </p:sp>
      <p:sp>
        <p:nvSpPr>
          <p:cNvPr id="15" name="TextBox 14">
            <a:extLst>
              <a:ext uri="{FF2B5EF4-FFF2-40B4-BE49-F238E27FC236}">
                <a16:creationId xmlns:a16="http://schemas.microsoft.com/office/drawing/2014/main" id="{B1ED0C94-D9B8-4E83-A296-E1D5EBF205E5}"/>
              </a:ext>
            </a:extLst>
          </p:cNvPr>
          <p:cNvSpPr txBox="1"/>
          <p:nvPr/>
        </p:nvSpPr>
        <p:spPr>
          <a:xfrm>
            <a:off x="4755226" y="2752007"/>
            <a:ext cx="2681548" cy="1993248"/>
          </a:xfrm>
          <a:prstGeom prst="rect">
            <a:avLst/>
          </a:prstGeom>
          <a:noFill/>
          <a:effectLst/>
        </p:spPr>
        <p:txBody>
          <a:bodyPr wrap="square" rtlCol="0">
            <a:noAutofit/>
          </a:bodyPr>
          <a:lstStyle/>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WAF</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Dynamic App Testing</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Database Monitoring/Scanning</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Static App Testing/Code Review</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Database Secure Gateway (Shield) </a:t>
            </a:r>
            <a:endParaRPr lang="en-AU" sz="1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09677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9D565F-7DE8-4B91-B300-4A648CF8531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CD95A5-50B9-467D-9167-C36E821FF59E}" type="slidenum">
              <a:rPr kumimoji="0" lang="en-US" sz="900" b="0"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B28A00E-1549-4DDA-A767-93A3E7C9E7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8602" y="-4160522"/>
            <a:ext cx="7331242" cy="4160522"/>
          </a:xfrm>
          <a:prstGeom prst="rect">
            <a:avLst/>
          </a:prstGeom>
        </p:spPr>
      </p:pic>
      <p:sp>
        <p:nvSpPr>
          <p:cNvPr id="3" name="TextBox 2">
            <a:extLst>
              <a:ext uri="{FF2B5EF4-FFF2-40B4-BE49-F238E27FC236}">
                <a16:creationId xmlns:a16="http://schemas.microsoft.com/office/drawing/2014/main" id="{2D258B11-64CE-4E89-BE43-A3D24FB898C4}"/>
              </a:ext>
            </a:extLst>
          </p:cNvPr>
          <p:cNvSpPr txBox="1"/>
          <p:nvPr/>
        </p:nvSpPr>
        <p:spPr>
          <a:xfrm>
            <a:off x="-3526466" y="-1269100"/>
            <a:ext cx="6181667" cy="646331"/>
          </a:xfrm>
          <a:prstGeom prst="rect">
            <a:avLst/>
          </a:prstGeom>
          <a:noFill/>
        </p:spPr>
        <p:txBody>
          <a:bodyPr wrap="square" rtlCol="0">
            <a:spAutoFit/>
          </a:bodyPr>
          <a:lstStyle/>
          <a:p>
            <a:r>
              <a:rPr lang="en-US" dirty="0"/>
              <a:t>Note to designer:  This graphic needs to be reimagined and redesigned; should build one layer at a time</a:t>
            </a:r>
          </a:p>
        </p:txBody>
      </p:sp>
      <p:sp>
        <p:nvSpPr>
          <p:cNvPr id="11" name="Title">
            <a:extLst>
              <a:ext uri="{FF2B5EF4-FFF2-40B4-BE49-F238E27FC236}">
                <a16:creationId xmlns:a16="http://schemas.microsoft.com/office/drawing/2014/main" id="{B2406F46-9B7D-48D8-B2BF-89C0C5AEDC3E}"/>
              </a:ext>
            </a:extLst>
          </p:cNvPr>
          <p:cNvSpPr/>
          <p:nvPr/>
        </p:nvSpPr>
        <p:spPr>
          <a:xfrm>
            <a:off x="684000" y="288000"/>
            <a:ext cx="7484549" cy="584775"/>
          </a:xfrm>
          <a:prstGeom prst="rect">
            <a:avLst/>
          </a:prstGeom>
        </p:spPr>
        <p:txBody>
          <a:bodyPr wrap="none">
            <a:spAutoFit/>
          </a:bodyPr>
          <a:lstStyle/>
          <a:p>
            <a:r>
              <a:rPr lang="en-AU"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CPP Zero-Trust Security Fabric (ZTSF) </a:t>
            </a:r>
            <a:endPar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Level 6" hidden="1">
            <a:extLst>
              <a:ext uri="{FF2B5EF4-FFF2-40B4-BE49-F238E27FC236}">
                <a16:creationId xmlns:a16="http://schemas.microsoft.com/office/drawing/2014/main" id="{E4BC7961-53F6-4E38-A879-03F8C93BC208}"/>
              </a:ext>
            </a:extLst>
          </p:cNvPr>
          <p:cNvSpPr/>
          <p:nvPr/>
        </p:nvSpPr>
        <p:spPr>
          <a:xfrm>
            <a:off x="1531088" y="1986428"/>
            <a:ext cx="9165265" cy="4189219"/>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129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Perimeter</a:t>
            </a:r>
            <a:br>
              <a:rPr lang="en-AU" sz="18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6" name="Level 5" hidden="1">
            <a:extLst>
              <a:ext uri="{FF2B5EF4-FFF2-40B4-BE49-F238E27FC236}">
                <a16:creationId xmlns:a16="http://schemas.microsoft.com/office/drawing/2014/main" id="{F9165CC4-3B43-4D2F-85C2-8F00C40CB0F7}"/>
              </a:ext>
            </a:extLst>
          </p:cNvPr>
          <p:cNvSpPr/>
          <p:nvPr/>
        </p:nvSpPr>
        <p:spPr>
          <a:xfrm>
            <a:off x="2358602" y="2708798"/>
            <a:ext cx="7510237" cy="3464457"/>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725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Network</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4" name="Level 4">
            <a:extLst>
              <a:ext uri="{FF2B5EF4-FFF2-40B4-BE49-F238E27FC236}">
                <a16:creationId xmlns:a16="http://schemas.microsoft.com/office/drawing/2014/main" id="{1C7F3F8F-2ED7-493E-BDB4-988FC00DB4FA}"/>
              </a:ext>
            </a:extLst>
          </p:cNvPr>
          <p:cNvSpPr/>
          <p:nvPr/>
        </p:nvSpPr>
        <p:spPr>
          <a:xfrm>
            <a:off x="1531088" y="1986465"/>
            <a:ext cx="9129824" cy="4189219"/>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9A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lnSpc>
                <a:spcPct val="90000"/>
              </a:lnSpc>
            </a:pP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Endpoint</a:t>
            </a:r>
            <a:b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5" name="Level 3">
            <a:extLst>
              <a:ext uri="{FF2B5EF4-FFF2-40B4-BE49-F238E27FC236}">
                <a16:creationId xmlns:a16="http://schemas.microsoft.com/office/drawing/2014/main" id="{98030C3E-1A39-46E5-BDDE-10475C8F0F10}"/>
              </a:ext>
            </a:extLst>
          </p:cNvPr>
          <p:cNvSpPr/>
          <p:nvPr/>
        </p:nvSpPr>
        <p:spPr>
          <a:xfrm>
            <a:off x="3867703" y="4057310"/>
            <a:ext cx="4492035" cy="2122446"/>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8A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16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Application</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16" name="Level 2">
            <a:extLst>
              <a:ext uri="{FF2B5EF4-FFF2-40B4-BE49-F238E27FC236}">
                <a16:creationId xmlns:a16="http://schemas.microsoft.com/office/drawing/2014/main" id="{3B52ADB8-E7D2-4511-A251-91BC58657412}"/>
              </a:ext>
            </a:extLst>
          </p:cNvPr>
          <p:cNvSpPr/>
          <p:nvPr/>
        </p:nvSpPr>
        <p:spPr>
          <a:xfrm>
            <a:off x="4558503" y="4751446"/>
            <a:ext cx="3110435" cy="1418429"/>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7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16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Data</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18" name="Level 1 - Mission Critical Assets">
            <a:extLst>
              <a:ext uri="{FF2B5EF4-FFF2-40B4-BE49-F238E27FC236}">
                <a16:creationId xmlns:a16="http://schemas.microsoft.com/office/drawing/2014/main" id="{A4ED4B67-6A77-45D3-BE72-A596402BB24E}"/>
              </a:ext>
            </a:extLst>
          </p:cNvPr>
          <p:cNvSpPr/>
          <p:nvPr/>
        </p:nvSpPr>
        <p:spPr>
          <a:xfrm>
            <a:off x="5276296" y="5427034"/>
            <a:ext cx="1674849" cy="748614"/>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5C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44000" rtlCol="0" anchor="ctr">
            <a:noAutofit/>
          </a:bodyPr>
          <a:lstStyle/>
          <a:p>
            <a:pPr algn="ctr">
              <a:lnSpc>
                <a:spcPct val="90000"/>
              </a:lnSpc>
            </a:pPr>
            <a: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Mission</a:t>
            </a:r>
            <a:b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Critical Assets</a:t>
            </a:r>
          </a:p>
        </p:txBody>
      </p:sp>
      <p:sp>
        <p:nvSpPr>
          <p:cNvPr id="4" name="TextBox 3" hidden="1">
            <a:extLst>
              <a:ext uri="{FF2B5EF4-FFF2-40B4-BE49-F238E27FC236}">
                <a16:creationId xmlns:a16="http://schemas.microsoft.com/office/drawing/2014/main" id="{A4BFB3D9-3B27-4F4D-B5DC-4A7031D8BB7E}"/>
              </a:ext>
            </a:extLst>
          </p:cNvPr>
          <p:cNvSpPr txBox="1"/>
          <p:nvPr/>
        </p:nvSpPr>
        <p:spPr>
          <a:xfrm>
            <a:off x="5205274" y="2655106"/>
            <a:ext cx="1781453" cy="400110"/>
          </a:xfrm>
          <a:prstGeom prst="rect">
            <a:avLst/>
          </a:prstGeom>
          <a:noFill/>
        </p:spPr>
        <p:txBody>
          <a:bodyPr wrap="square" rtlCol="0">
            <a:spAutoFit/>
          </a:bodyPr>
          <a:lstStyle/>
          <a:p>
            <a:pPr algn="ctr"/>
            <a: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Message Security</a:t>
            </a:r>
            <a:b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(Anti-virus, anti-malware)</a:t>
            </a:r>
          </a:p>
        </p:txBody>
      </p:sp>
      <p:sp>
        <p:nvSpPr>
          <p:cNvPr id="6" name="TextBox 5">
            <a:extLst>
              <a:ext uri="{FF2B5EF4-FFF2-40B4-BE49-F238E27FC236}">
                <a16:creationId xmlns:a16="http://schemas.microsoft.com/office/drawing/2014/main" id="{80209E50-E174-418F-9A90-86789ECDD741}"/>
              </a:ext>
            </a:extLst>
          </p:cNvPr>
          <p:cNvSpPr txBox="1"/>
          <p:nvPr/>
        </p:nvSpPr>
        <p:spPr>
          <a:xfrm>
            <a:off x="4302493" y="2588340"/>
            <a:ext cx="4196614" cy="1230859"/>
          </a:xfrm>
          <a:prstGeom prst="rect">
            <a:avLst/>
          </a:prstGeom>
          <a:noFill/>
          <a:effectLst/>
        </p:spPr>
        <p:txBody>
          <a:bodyPr wrap="square" numCol="2" rtlCol="0">
            <a:noAutofit/>
          </a:bodyPr>
          <a:lstStyle/>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End Point Security Enforcement</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Content Security</a:t>
            </a:r>
            <a:b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(anti-virus, anti-malware)</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Host IDS/IPS</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Desktop Firewall</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FDCC Compliance</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Patch Management</a:t>
            </a:r>
          </a:p>
          <a:p>
            <a:pPr marL="171450" indent="-108000">
              <a:spcAft>
                <a:spcPts val="600"/>
              </a:spcAft>
              <a:buFont typeface="Arial" panose="020B0604020202020204" pitchFamily="34" charset="0"/>
              <a:buChar char="•"/>
            </a:pPr>
            <a:r>
              <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DLP</a:t>
            </a:r>
            <a:endParaRPr lang="en-AU" sz="1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8039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9D565F-7DE8-4B91-B300-4A648CF8531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CD95A5-50B9-467D-9167-C36E821FF59E}" type="slidenum">
              <a:rPr kumimoji="0" lang="en-US" sz="900" b="0"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B28A00E-1549-4DDA-A767-93A3E7C9E7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8602" y="-4160522"/>
            <a:ext cx="7331242" cy="4160522"/>
          </a:xfrm>
          <a:prstGeom prst="rect">
            <a:avLst/>
          </a:prstGeom>
        </p:spPr>
      </p:pic>
      <p:sp>
        <p:nvSpPr>
          <p:cNvPr id="3" name="TextBox 2">
            <a:extLst>
              <a:ext uri="{FF2B5EF4-FFF2-40B4-BE49-F238E27FC236}">
                <a16:creationId xmlns:a16="http://schemas.microsoft.com/office/drawing/2014/main" id="{2D258B11-64CE-4E89-BE43-A3D24FB898C4}"/>
              </a:ext>
            </a:extLst>
          </p:cNvPr>
          <p:cNvSpPr txBox="1"/>
          <p:nvPr/>
        </p:nvSpPr>
        <p:spPr>
          <a:xfrm>
            <a:off x="-3526466" y="-1269100"/>
            <a:ext cx="6181667" cy="646331"/>
          </a:xfrm>
          <a:prstGeom prst="rect">
            <a:avLst/>
          </a:prstGeom>
          <a:noFill/>
        </p:spPr>
        <p:txBody>
          <a:bodyPr wrap="square" rtlCol="0">
            <a:spAutoFit/>
          </a:bodyPr>
          <a:lstStyle/>
          <a:p>
            <a:r>
              <a:rPr lang="en-US" dirty="0"/>
              <a:t>Note to designer:  This graphic needs to be reimagined and redesigned; should build one layer at a time</a:t>
            </a:r>
          </a:p>
        </p:txBody>
      </p:sp>
      <p:sp>
        <p:nvSpPr>
          <p:cNvPr id="11" name="Title">
            <a:extLst>
              <a:ext uri="{FF2B5EF4-FFF2-40B4-BE49-F238E27FC236}">
                <a16:creationId xmlns:a16="http://schemas.microsoft.com/office/drawing/2014/main" id="{B2406F46-9B7D-48D8-B2BF-89C0C5AEDC3E}"/>
              </a:ext>
            </a:extLst>
          </p:cNvPr>
          <p:cNvSpPr/>
          <p:nvPr/>
        </p:nvSpPr>
        <p:spPr>
          <a:xfrm>
            <a:off x="684000" y="288000"/>
            <a:ext cx="7484549" cy="584775"/>
          </a:xfrm>
          <a:prstGeom prst="rect">
            <a:avLst/>
          </a:prstGeom>
        </p:spPr>
        <p:txBody>
          <a:bodyPr wrap="none">
            <a:spAutoFit/>
          </a:bodyPr>
          <a:lstStyle/>
          <a:p>
            <a:r>
              <a:rPr lang="en-AU"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CPP Zero-Trust Security Fabric (ZTSF) </a:t>
            </a:r>
            <a:endPar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Level 6" hidden="1">
            <a:extLst>
              <a:ext uri="{FF2B5EF4-FFF2-40B4-BE49-F238E27FC236}">
                <a16:creationId xmlns:a16="http://schemas.microsoft.com/office/drawing/2014/main" id="{E4BC7961-53F6-4E38-A879-03F8C93BC208}"/>
              </a:ext>
            </a:extLst>
          </p:cNvPr>
          <p:cNvSpPr/>
          <p:nvPr/>
        </p:nvSpPr>
        <p:spPr>
          <a:xfrm>
            <a:off x="1531088" y="1986428"/>
            <a:ext cx="9165265" cy="4189219"/>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1298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Perimeter</a:t>
            </a:r>
            <a:br>
              <a:rPr lang="en-AU" sz="18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6" name="Level 5">
            <a:extLst>
              <a:ext uri="{FF2B5EF4-FFF2-40B4-BE49-F238E27FC236}">
                <a16:creationId xmlns:a16="http://schemas.microsoft.com/office/drawing/2014/main" id="{F9165CC4-3B43-4D2F-85C2-8F00C40CB0F7}"/>
              </a:ext>
            </a:extLst>
          </p:cNvPr>
          <p:cNvSpPr/>
          <p:nvPr/>
        </p:nvSpPr>
        <p:spPr>
          <a:xfrm>
            <a:off x="1531087" y="1993561"/>
            <a:ext cx="9165265" cy="4189219"/>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B0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lnSpc>
                <a:spcPct val="90000"/>
              </a:lnSpc>
            </a:pP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Network</a:t>
            </a:r>
            <a:b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4" name="Level 4">
            <a:extLst>
              <a:ext uri="{FF2B5EF4-FFF2-40B4-BE49-F238E27FC236}">
                <a16:creationId xmlns:a16="http://schemas.microsoft.com/office/drawing/2014/main" id="{1C7F3F8F-2ED7-493E-BDB4-988FC00DB4FA}"/>
              </a:ext>
            </a:extLst>
          </p:cNvPr>
          <p:cNvSpPr/>
          <p:nvPr/>
        </p:nvSpPr>
        <p:spPr>
          <a:xfrm>
            <a:off x="3181350" y="3438525"/>
            <a:ext cx="5834287" cy="2746684"/>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9A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Endpoint</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5" name="Level 3">
            <a:extLst>
              <a:ext uri="{FF2B5EF4-FFF2-40B4-BE49-F238E27FC236}">
                <a16:creationId xmlns:a16="http://schemas.microsoft.com/office/drawing/2014/main" id="{98030C3E-1A39-46E5-BDDE-10475C8F0F10}"/>
              </a:ext>
            </a:extLst>
          </p:cNvPr>
          <p:cNvSpPr/>
          <p:nvPr/>
        </p:nvSpPr>
        <p:spPr>
          <a:xfrm>
            <a:off x="3867703" y="4057310"/>
            <a:ext cx="4492035" cy="2122446"/>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8A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16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Application</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16" name="Level 2">
            <a:extLst>
              <a:ext uri="{FF2B5EF4-FFF2-40B4-BE49-F238E27FC236}">
                <a16:creationId xmlns:a16="http://schemas.microsoft.com/office/drawing/2014/main" id="{3B52ADB8-E7D2-4511-A251-91BC58657412}"/>
              </a:ext>
            </a:extLst>
          </p:cNvPr>
          <p:cNvSpPr/>
          <p:nvPr/>
        </p:nvSpPr>
        <p:spPr>
          <a:xfrm>
            <a:off x="4558503" y="4751446"/>
            <a:ext cx="3110435" cy="1418429"/>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7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16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Data</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18" name="Level 1 - Mission Critical Assets">
            <a:extLst>
              <a:ext uri="{FF2B5EF4-FFF2-40B4-BE49-F238E27FC236}">
                <a16:creationId xmlns:a16="http://schemas.microsoft.com/office/drawing/2014/main" id="{A4ED4B67-6A77-45D3-BE72-A596402BB24E}"/>
              </a:ext>
            </a:extLst>
          </p:cNvPr>
          <p:cNvSpPr/>
          <p:nvPr/>
        </p:nvSpPr>
        <p:spPr>
          <a:xfrm>
            <a:off x="5276296" y="5427034"/>
            <a:ext cx="1674849" cy="748614"/>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5C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44000" rtlCol="0" anchor="ctr">
            <a:noAutofit/>
          </a:bodyPr>
          <a:lstStyle/>
          <a:p>
            <a:pPr algn="ctr">
              <a:lnSpc>
                <a:spcPct val="90000"/>
              </a:lnSpc>
            </a:pPr>
            <a: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Mission</a:t>
            </a:r>
            <a:b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Critical Assets</a:t>
            </a:r>
          </a:p>
        </p:txBody>
      </p:sp>
      <p:sp>
        <p:nvSpPr>
          <p:cNvPr id="4" name="TextBox 3" hidden="1">
            <a:extLst>
              <a:ext uri="{FF2B5EF4-FFF2-40B4-BE49-F238E27FC236}">
                <a16:creationId xmlns:a16="http://schemas.microsoft.com/office/drawing/2014/main" id="{A4BFB3D9-3B27-4F4D-B5DC-4A7031D8BB7E}"/>
              </a:ext>
            </a:extLst>
          </p:cNvPr>
          <p:cNvSpPr txBox="1"/>
          <p:nvPr/>
        </p:nvSpPr>
        <p:spPr>
          <a:xfrm>
            <a:off x="5205274" y="2655106"/>
            <a:ext cx="1781453" cy="400110"/>
          </a:xfrm>
          <a:prstGeom prst="rect">
            <a:avLst/>
          </a:prstGeom>
          <a:noFill/>
        </p:spPr>
        <p:txBody>
          <a:bodyPr wrap="square" rtlCol="0">
            <a:spAutoFit/>
          </a:bodyPr>
          <a:lstStyle/>
          <a:p>
            <a:pPr algn="ctr"/>
            <a: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Message Security</a:t>
            </a:r>
            <a:b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(Anti-virus, anti-malware)</a:t>
            </a:r>
          </a:p>
        </p:txBody>
      </p:sp>
      <p:sp>
        <p:nvSpPr>
          <p:cNvPr id="7" name="TextBox 6">
            <a:extLst>
              <a:ext uri="{FF2B5EF4-FFF2-40B4-BE49-F238E27FC236}">
                <a16:creationId xmlns:a16="http://schemas.microsoft.com/office/drawing/2014/main" id="{F4C56A2C-510B-4D0A-A12D-754704D3EA5F}"/>
              </a:ext>
            </a:extLst>
          </p:cNvPr>
          <p:cNvSpPr txBox="1"/>
          <p:nvPr/>
        </p:nvSpPr>
        <p:spPr>
          <a:xfrm>
            <a:off x="3935079" y="2549841"/>
            <a:ext cx="4900912" cy="850184"/>
          </a:xfrm>
          <a:prstGeom prst="rect">
            <a:avLst/>
          </a:prstGeom>
          <a:noFill/>
          <a:effectLst/>
        </p:spPr>
        <p:txBody>
          <a:bodyPr wrap="none" numCol="3" rtlCol="0">
            <a:noAutofit/>
          </a:bodyPr>
          <a:lstStyle/>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NAC</a:t>
            </a:r>
          </a:p>
          <a:p>
            <a:pPr marL="171450" indent="-108000">
              <a:spcAft>
                <a:spcPts val="300"/>
              </a:spcAft>
              <a:buFont typeface="Arial" panose="020B0604020202020204" pitchFamily="34" charset="0"/>
              <a:buChar char="•"/>
            </a:pPr>
            <a:r>
              <a:rPr lang="en-AU"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Webproxy</a:t>
            </a: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Content Filtering</a:t>
            </a: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Inline Patching</a:t>
            </a: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VoIP Protection</a:t>
            </a:r>
          </a:p>
          <a:p>
            <a:pPr marL="171450" indent="-108000">
              <a:spcAft>
                <a:spcPts val="300"/>
              </a:spcAft>
              <a:buFont typeface="Arial" panose="020B0604020202020204" pitchFamily="34" charset="0"/>
              <a:buChar char="•"/>
            </a:pPr>
            <a:endPar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endPar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Enterprise IDS/IPS</a:t>
            </a: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Enclave/</a:t>
            </a:r>
            <a:r>
              <a:rPr lang="en-AU"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DataCenter</a:t>
            </a: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Firewall</a:t>
            </a:r>
            <a:b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endPar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endPar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endPar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Enterprise</a:t>
            </a:r>
            <a:b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Message Security</a:t>
            </a: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Enterprise</a:t>
            </a:r>
            <a:b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Remote Access</a:t>
            </a: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DLP</a:t>
            </a:r>
          </a:p>
          <a:p>
            <a:pPr marL="171450" indent="-108000">
              <a:spcAft>
                <a:spcPts val="300"/>
              </a:spcAft>
              <a:buFont typeface="Arial" panose="020B0604020202020204" pitchFamily="34" charset="0"/>
              <a:buChar char="•"/>
            </a:pPr>
            <a:endPar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endParaRPr lang="en-AU" sz="1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2092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9D565F-7DE8-4B91-B300-4A648CF8531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CD95A5-50B9-467D-9167-C36E821FF59E}" type="slidenum">
              <a:rPr kumimoji="0" lang="en-US" sz="900" b="0"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B28A00E-1549-4DDA-A767-93A3E7C9E7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8602" y="-4160522"/>
            <a:ext cx="7331242" cy="4160522"/>
          </a:xfrm>
          <a:prstGeom prst="rect">
            <a:avLst/>
          </a:prstGeom>
        </p:spPr>
      </p:pic>
      <p:sp>
        <p:nvSpPr>
          <p:cNvPr id="3" name="TextBox 2">
            <a:extLst>
              <a:ext uri="{FF2B5EF4-FFF2-40B4-BE49-F238E27FC236}">
                <a16:creationId xmlns:a16="http://schemas.microsoft.com/office/drawing/2014/main" id="{2D258B11-64CE-4E89-BE43-A3D24FB898C4}"/>
              </a:ext>
            </a:extLst>
          </p:cNvPr>
          <p:cNvSpPr txBox="1"/>
          <p:nvPr/>
        </p:nvSpPr>
        <p:spPr>
          <a:xfrm>
            <a:off x="-3526466" y="-1269100"/>
            <a:ext cx="6181667" cy="646331"/>
          </a:xfrm>
          <a:prstGeom prst="rect">
            <a:avLst/>
          </a:prstGeom>
          <a:noFill/>
        </p:spPr>
        <p:txBody>
          <a:bodyPr wrap="square" rtlCol="0">
            <a:spAutoFit/>
          </a:bodyPr>
          <a:lstStyle/>
          <a:p>
            <a:r>
              <a:rPr lang="en-US" dirty="0"/>
              <a:t>Note to designer:  This graphic needs to be reimagined and redesigned; should build one layer at a time</a:t>
            </a:r>
          </a:p>
        </p:txBody>
      </p:sp>
      <p:sp>
        <p:nvSpPr>
          <p:cNvPr id="11" name="Title">
            <a:extLst>
              <a:ext uri="{FF2B5EF4-FFF2-40B4-BE49-F238E27FC236}">
                <a16:creationId xmlns:a16="http://schemas.microsoft.com/office/drawing/2014/main" id="{B2406F46-9B7D-48D8-B2BF-89C0C5AEDC3E}"/>
              </a:ext>
            </a:extLst>
          </p:cNvPr>
          <p:cNvSpPr/>
          <p:nvPr/>
        </p:nvSpPr>
        <p:spPr>
          <a:xfrm>
            <a:off x="684000" y="288000"/>
            <a:ext cx="7484549" cy="584775"/>
          </a:xfrm>
          <a:prstGeom prst="rect">
            <a:avLst/>
          </a:prstGeom>
        </p:spPr>
        <p:txBody>
          <a:bodyPr wrap="none">
            <a:spAutoFit/>
          </a:bodyPr>
          <a:lstStyle/>
          <a:p>
            <a:r>
              <a:rPr lang="en-AU"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CPP Zero-Trust Security Fabric (ZTSF) </a:t>
            </a:r>
            <a:endPar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Level 6">
            <a:extLst>
              <a:ext uri="{FF2B5EF4-FFF2-40B4-BE49-F238E27FC236}">
                <a16:creationId xmlns:a16="http://schemas.microsoft.com/office/drawing/2014/main" id="{E4BC7961-53F6-4E38-A879-03F8C93BC208}"/>
              </a:ext>
            </a:extLst>
          </p:cNvPr>
          <p:cNvSpPr/>
          <p:nvPr/>
        </p:nvSpPr>
        <p:spPr>
          <a:xfrm>
            <a:off x="1174283" y="1366787"/>
            <a:ext cx="10068024" cy="4818485"/>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9A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Perimeter</a:t>
            </a:r>
            <a:br>
              <a:rPr lang="en-AU" sz="18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b="1"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6" name="Level 5">
            <a:extLst>
              <a:ext uri="{FF2B5EF4-FFF2-40B4-BE49-F238E27FC236}">
                <a16:creationId xmlns:a16="http://schemas.microsoft.com/office/drawing/2014/main" id="{F9165CC4-3B43-4D2F-85C2-8F00C40CB0F7}"/>
              </a:ext>
            </a:extLst>
          </p:cNvPr>
          <p:cNvSpPr/>
          <p:nvPr/>
        </p:nvSpPr>
        <p:spPr>
          <a:xfrm>
            <a:off x="2495551" y="2815756"/>
            <a:ext cx="7194294" cy="3367024"/>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B0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Network</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4" name="Level 4">
            <a:extLst>
              <a:ext uri="{FF2B5EF4-FFF2-40B4-BE49-F238E27FC236}">
                <a16:creationId xmlns:a16="http://schemas.microsoft.com/office/drawing/2014/main" id="{1C7F3F8F-2ED7-493E-BDB4-988FC00DB4FA}"/>
              </a:ext>
            </a:extLst>
          </p:cNvPr>
          <p:cNvSpPr/>
          <p:nvPr/>
        </p:nvSpPr>
        <p:spPr>
          <a:xfrm>
            <a:off x="3181350" y="3438525"/>
            <a:ext cx="5834287" cy="2746684"/>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9A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Endpoint</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5" name="Level 3">
            <a:extLst>
              <a:ext uri="{FF2B5EF4-FFF2-40B4-BE49-F238E27FC236}">
                <a16:creationId xmlns:a16="http://schemas.microsoft.com/office/drawing/2014/main" id="{98030C3E-1A39-46E5-BDDE-10475C8F0F10}"/>
              </a:ext>
            </a:extLst>
          </p:cNvPr>
          <p:cNvSpPr/>
          <p:nvPr/>
        </p:nvSpPr>
        <p:spPr>
          <a:xfrm>
            <a:off x="3867703" y="4057310"/>
            <a:ext cx="4492035" cy="2122446"/>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8A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16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Application</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16" name="Level 2">
            <a:extLst>
              <a:ext uri="{FF2B5EF4-FFF2-40B4-BE49-F238E27FC236}">
                <a16:creationId xmlns:a16="http://schemas.microsoft.com/office/drawing/2014/main" id="{3B52ADB8-E7D2-4511-A251-91BC58657412}"/>
              </a:ext>
            </a:extLst>
          </p:cNvPr>
          <p:cNvSpPr/>
          <p:nvPr/>
        </p:nvSpPr>
        <p:spPr>
          <a:xfrm>
            <a:off x="4558503" y="4751446"/>
            <a:ext cx="3110435" cy="1418429"/>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7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16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Data</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18" name="Level 1 - Mission Critical Assets">
            <a:extLst>
              <a:ext uri="{FF2B5EF4-FFF2-40B4-BE49-F238E27FC236}">
                <a16:creationId xmlns:a16="http://schemas.microsoft.com/office/drawing/2014/main" id="{A4ED4B67-6A77-45D3-BE72-A596402BB24E}"/>
              </a:ext>
            </a:extLst>
          </p:cNvPr>
          <p:cNvSpPr/>
          <p:nvPr/>
        </p:nvSpPr>
        <p:spPr>
          <a:xfrm>
            <a:off x="5276296" y="5427034"/>
            <a:ext cx="1674849" cy="748614"/>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5C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44000" rtlCol="0" anchor="ctr">
            <a:noAutofit/>
          </a:bodyPr>
          <a:lstStyle/>
          <a:p>
            <a:pPr algn="ctr">
              <a:lnSpc>
                <a:spcPct val="90000"/>
              </a:lnSpc>
            </a:pPr>
            <a: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Mission</a:t>
            </a:r>
            <a:b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Critical Assets</a:t>
            </a:r>
          </a:p>
        </p:txBody>
      </p:sp>
      <p:sp>
        <p:nvSpPr>
          <p:cNvPr id="4" name="TextBox 3" hidden="1">
            <a:extLst>
              <a:ext uri="{FF2B5EF4-FFF2-40B4-BE49-F238E27FC236}">
                <a16:creationId xmlns:a16="http://schemas.microsoft.com/office/drawing/2014/main" id="{A4BFB3D9-3B27-4F4D-B5DC-4A7031D8BB7E}"/>
              </a:ext>
            </a:extLst>
          </p:cNvPr>
          <p:cNvSpPr txBox="1"/>
          <p:nvPr/>
        </p:nvSpPr>
        <p:spPr>
          <a:xfrm>
            <a:off x="5205274" y="2655106"/>
            <a:ext cx="1781453" cy="400110"/>
          </a:xfrm>
          <a:prstGeom prst="rect">
            <a:avLst/>
          </a:prstGeom>
          <a:noFill/>
        </p:spPr>
        <p:txBody>
          <a:bodyPr wrap="square" rtlCol="0">
            <a:spAutoFit/>
          </a:bodyPr>
          <a:lstStyle/>
          <a:p>
            <a:pPr algn="ctr"/>
            <a: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Message Security</a:t>
            </a:r>
            <a:b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(Anti-virus, anti-malware)</a:t>
            </a:r>
          </a:p>
        </p:txBody>
      </p:sp>
      <p:sp>
        <p:nvSpPr>
          <p:cNvPr id="6" name="TextBox 5">
            <a:extLst>
              <a:ext uri="{FF2B5EF4-FFF2-40B4-BE49-F238E27FC236}">
                <a16:creationId xmlns:a16="http://schemas.microsoft.com/office/drawing/2014/main" id="{486134F9-6AD9-45E0-91C6-A2B03E85CAD8}"/>
              </a:ext>
            </a:extLst>
          </p:cNvPr>
          <p:cNvSpPr txBox="1"/>
          <p:nvPr/>
        </p:nvSpPr>
        <p:spPr>
          <a:xfrm>
            <a:off x="3935079" y="1981955"/>
            <a:ext cx="4900912" cy="703493"/>
          </a:xfrm>
          <a:prstGeom prst="rect">
            <a:avLst/>
          </a:prstGeom>
          <a:noFill/>
          <a:effectLst/>
        </p:spPr>
        <p:txBody>
          <a:bodyPr wrap="none" numCol="3" rtlCol="0">
            <a:noAutofit/>
          </a:bodyPr>
          <a:lstStyle/>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Perimeter Firewall</a:t>
            </a: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Perimeter IDS/IPS</a:t>
            </a: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Secure DMZs</a:t>
            </a:r>
          </a:p>
          <a:p>
            <a:pPr marL="171450" indent="-108000">
              <a:spcAft>
                <a:spcPts val="300"/>
              </a:spcAft>
              <a:buFont typeface="Arial" panose="020B0604020202020204" pitchFamily="34" charset="0"/>
              <a:buChar char="•"/>
            </a:pPr>
            <a:endPar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endPar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endPar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Message Security</a:t>
            </a:r>
            <a:b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(anti-</a:t>
            </a:r>
            <a:r>
              <a:rPr lang="en-AU"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virus,anti</a:t>
            </a: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-malware)</a:t>
            </a:r>
            <a:b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b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endPar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endPar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Honeypot</a:t>
            </a: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DLP</a:t>
            </a:r>
          </a:p>
          <a:p>
            <a:pPr marL="171450" indent="-108000">
              <a:spcAft>
                <a:spcPts val="300"/>
              </a:spcAft>
              <a:buFont typeface="Arial" panose="020B0604020202020204" pitchFamily="34" charset="0"/>
              <a:buChar char="•"/>
            </a:pP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DHS Einstein</a:t>
            </a:r>
          </a:p>
          <a:p>
            <a:pPr marL="171450" indent="-108000">
              <a:spcAft>
                <a:spcPts val="300"/>
              </a:spcAft>
              <a:buFont typeface="Arial" panose="020B0604020202020204" pitchFamily="34" charset="0"/>
              <a:buChar char="•"/>
            </a:pPr>
            <a:endParaRPr lang="en-AU"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300"/>
              </a:spcAft>
              <a:buFont typeface="Arial" panose="020B0604020202020204" pitchFamily="34" charset="0"/>
              <a:buChar char="•"/>
            </a:pPr>
            <a:endParaRPr lang="en-AU" sz="1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11880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9D565F-7DE8-4B91-B300-4A648CF8531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CD95A5-50B9-467D-9167-C36E821FF59E}" type="slidenum">
              <a:rPr kumimoji="0" lang="en-US" sz="900" b="0"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B28A00E-1549-4DDA-A767-93A3E7C9E7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8602" y="-4160522"/>
            <a:ext cx="7331242" cy="4160522"/>
          </a:xfrm>
          <a:prstGeom prst="rect">
            <a:avLst/>
          </a:prstGeom>
        </p:spPr>
      </p:pic>
      <p:sp>
        <p:nvSpPr>
          <p:cNvPr id="3" name="TextBox 2">
            <a:extLst>
              <a:ext uri="{FF2B5EF4-FFF2-40B4-BE49-F238E27FC236}">
                <a16:creationId xmlns:a16="http://schemas.microsoft.com/office/drawing/2014/main" id="{2D258B11-64CE-4E89-BE43-A3D24FB898C4}"/>
              </a:ext>
            </a:extLst>
          </p:cNvPr>
          <p:cNvSpPr txBox="1"/>
          <p:nvPr/>
        </p:nvSpPr>
        <p:spPr>
          <a:xfrm>
            <a:off x="-3526466" y="-1269100"/>
            <a:ext cx="6181667" cy="646331"/>
          </a:xfrm>
          <a:prstGeom prst="rect">
            <a:avLst/>
          </a:prstGeom>
          <a:noFill/>
        </p:spPr>
        <p:txBody>
          <a:bodyPr wrap="square" rtlCol="0">
            <a:spAutoFit/>
          </a:bodyPr>
          <a:lstStyle/>
          <a:p>
            <a:r>
              <a:rPr lang="en-US" dirty="0"/>
              <a:t>Note to designer:  This graphic needs to be reimagined and redesigned; should build one layer at a time</a:t>
            </a:r>
          </a:p>
        </p:txBody>
      </p:sp>
      <p:sp>
        <p:nvSpPr>
          <p:cNvPr id="11" name="Title">
            <a:extLst>
              <a:ext uri="{FF2B5EF4-FFF2-40B4-BE49-F238E27FC236}">
                <a16:creationId xmlns:a16="http://schemas.microsoft.com/office/drawing/2014/main" id="{B2406F46-9B7D-48D8-B2BF-89C0C5AEDC3E}"/>
              </a:ext>
            </a:extLst>
          </p:cNvPr>
          <p:cNvSpPr/>
          <p:nvPr/>
        </p:nvSpPr>
        <p:spPr>
          <a:xfrm>
            <a:off x="684000" y="288000"/>
            <a:ext cx="7484549" cy="584775"/>
          </a:xfrm>
          <a:prstGeom prst="rect">
            <a:avLst/>
          </a:prstGeom>
        </p:spPr>
        <p:txBody>
          <a:bodyPr wrap="none">
            <a:spAutoFit/>
          </a:bodyPr>
          <a:lstStyle/>
          <a:p>
            <a:r>
              <a:rPr lang="en-AU"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CPP Zero-Trust Security Fabric (ZTSF) </a:t>
            </a:r>
            <a:endPar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Level 6">
            <a:extLst>
              <a:ext uri="{FF2B5EF4-FFF2-40B4-BE49-F238E27FC236}">
                <a16:creationId xmlns:a16="http://schemas.microsoft.com/office/drawing/2014/main" id="{E4BC7961-53F6-4E38-A879-03F8C93BC208}"/>
              </a:ext>
            </a:extLst>
          </p:cNvPr>
          <p:cNvSpPr/>
          <p:nvPr/>
        </p:nvSpPr>
        <p:spPr>
          <a:xfrm>
            <a:off x="1809549" y="2117558"/>
            <a:ext cx="8604986" cy="4067714"/>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9A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Perimeter</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6" name="Level 5">
            <a:extLst>
              <a:ext uri="{FF2B5EF4-FFF2-40B4-BE49-F238E27FC236}">
                <a16:creationId xmlns:a16="http://schemas.microsoft.com/office/drawing/2014/main" id="{F9165CC4-3B43-4D2F-85C2-8F00C40CB0F7}"/>
              </a:ext>
            </a:extLst>
          </p:cNvPr>
          <p:cNvSpPr/>
          <p:nvPr/>
        </p:nvSpPr>
        <p:spPr>
          <a:xfrm>
            <a:off x="2495551" y="2815756"/>
            <a:ext cx="7194294" cy="3367024"/>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B08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Network</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24" name="Level 4">
            <a:extLst>
              <a:ext uri="{FF2B5EF4-FFF2-40B4-BE49-F238E27FC236}">
                <a16:creationId xmlns:a16="http://schemas.microsoft.com/office/drawing/2014/main" id="{1C7F3F8F-2ED7-493E-BDB4-988FC00DB4FA}"/>
              </a:ext>
            </a:extLst>
          </p:cNvPr>
          <p:cNvSpPr/>
          <p:nvPr/>
        </p:nvSpPr>
        <p:spPr>
          <a:xfrm>
            <a:off x="3181350" y="3438525"/>
            <a:ext cx="5834287" cy="2746684"/>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9A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Endpoint</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5" name="Level 3">
            <a:extLst>
              <a:ext uri="{FF2B5EF4-FFF2-40B4-BE49-F238E27FC236}">
                <a16:creationId xmlns:a16="http://schemas.microsoft.com/office/drawing/2014/main" id="{98030C3E-1A39-46E5-BDDE-10475C8F0F10}"/>
              </a:ext>
            </a:extLst>
          </p:cNvPr>
          <p:cNvSpPr/>
          <p:nvPr/>
        </p:nvSpPr>
        <p:spPr>
          <a:xfrm>
            <a:off x="3867703" y="4057310"/>
            <a:ext cx="4492035" cy="2122446"/>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8A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16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Application</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16" name="Level 2">
            <a:extLst>
              <a:ext uri="{FF2B5EF4-FFF2-40B4-BE49-F238E27FC236}">
                <a16:creationId xmlns:a16="http://schemas.microsoft.com/office/drawing/2014/main" id="{3B52ADB8-E7D2-4511-A251-91BC58657412}"/>
              </a:ext>
            </a:extLst>
          </p:cNvPr>
          <p:cNvSpPr/>
          <p:nvPr/>
        </p:nvSpPr>
        <p:spPr>
          <a:xfrm>
            <a:off x="4558503" y="4751446"/>
            <a:ext cx="3110435" cy="1418429"/>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7A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16000" rtlCol="0" anchor="t" anchorCtr="0">
            <a:noAutofit/>
          </a:bodyPr>
          <a:lstStyle/>
          <a:p>
            <a:pPr algn="ctr">
              <a:lnSpc>
                <a:spcPct val="90000"/>
              </a:lnSpc>
            </a:pP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Data</a:t>
            </a:r>
            <a:b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p:txBody>
      </p:sp>
      <p:sp>
        <p:nvSpPr>
          <p:cNvPr id="18" name="Level 1 - Mission Critical Assets">
            <a:extLst>
              <a:ext uri="{FF2B5EF4-FFF2-40B4-BE49-F238E27FC236}">
                <a16:creationId xmlns:a16="http://schemas.microsoft.com/office/drawing/2014/main" id="{A4ED4B67-6A77-45D3-BE72-A596402BB24E}"/>
              </a:ext>
            </a:extLst>
          </p:cNvPr>
          <p:cNvSpPr/>
          <p:nvPr/>
        </p:nvSpPr>
        <p:spPr>
          <a:xfrm>
            <a:off x="5258576" y="5427034"/>
            <a:ext cx="1674849" cy="748614"/>
          </a:xfrm>
          <a:custGeom>
            <a:avLst/>
            <a:gdLst>
              <a:gd name="connsiteX0" fmla="*/ 3679104 w 7358208"/>
              <a:gd name="connsiteY0" fmla="*/ 0 h 3401431"/>
              <a:gd name="connsiteX1" fmla="*/ 7339270 w 7358208"/>
              <a:gd name="connsiteY1" fmla="*/ 3054596 h 3401431"/>
              <a:gd name="connsiteX2" fmla="*/ 7358208 w 7358208"/>
              <a:gd name="connsiteY2" fmla="*/ 3401431 h 3401431"/>
              <a:gd name="connsiteX3" fmla="*/ 0 w 7358208"/>
              <a:gd name="connsiteY3" fmla="*/ 3401431 h 3401431"/>
              <a:gd name="connsiteX4" fmla="*/ 18938 w 7358208"/>
              <a:gd name="connsiteY4" fmla="*/ 3054596 h 3401431"/>
              <a:gd name="connsiteX5" fmla="*/ 3679104 w 7358208"/>
              <a:gd name="connsiteY5" fmla="*/ 0 h 340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8208" h="3401431">
                <a:moveTo>
                  <a:pt x="3679104" y="0"/>
                </a:moveTo>
                <a:cubicBezTo>
                  <a:pt x="5584053" y="0"/>
                  <a:pt x="7150860" y="1338875"/>
                  <a:pt x="7339270" y="3054596"/>
                </a:cubicBezTo>
                <a:lnTo>
                  <a:pt x="7358208" y="3401431"/>
                </a:lnTo>
                <a:lnTo>
                  <a:pt x="0" y="3401431"/>
                </a:lnTo>
                <a:lnTo>
                  <a:pt x="18938" y="3054596"/>
                </a:lnTo>
                <a:cubicBezTo>
                  <a:pt x="207348" y="1338875"/>
                  <a:pt x="1774156" y="0"/>
                  <a:pt x="3679104" y="0"/>
                </a:cubicBezTo>
                <a:close/>
              </a:path>
            </a:pathLst>
          </a:custGeom>
          <a:solidFill>
            <a:srgbClr val="005C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44000" rtlCol="0" anchor="ctr">
            <a:noAutofit/>
          </a:bodyPr>
          <a:lstStyle/>
          <a:p>
            <a:pPr algn="ctr">
              <a:lnSpc>
                <a:spcPct val="90000"/>
              </a:lnSpc>
            </a:pPr>
            <a: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Mission</a:t>
            </a:r>
            <a:b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1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Critical Assets</a:t>
            </a:r>
          </a:p>
        </p:txBody>
      </p:sp>
      <p:sp>
        <p:nvSpPr>
          <p:cNvPr id="30" name="TextBox 29">
            <a:extLst>
              <a:ext uri="{FF2B5EF4-FFF2-40B4-BE49-F238E27FC236}">
                <a16:creationId xmlns:a16="http://schemas.microsoft.com/office/drawing/2014/main" id="{BE44D6A7-62C9-451C-8A4F-5E01E9817B9C}"/>
              </a:ext>
            </a:extLst>
          </p:cNvPr>
          <p:cNvSpPr txBox="1"/>
          <p:nvPr/>
        </p:nvSpPr>
        <p:spPr>
          <a:xfrm>
            <a:off x="4823977" y="1690831"/>
            <a:ext cx="2544046" cy="307777"/>
          </a:xfrm>
          <a:prstGeom prst="rect">
            <a:avLst/>
          </a:prstGeom>
          <a:noFill/>
        </p:spPr>
        <p:txBody>
          <a:bodyPr wrap="square">
            <a:spAutoFit/>
          </a:bodyPr>
          <a:lstStyle/>
          <a:p>
            <a:pPr algn="ctr" fontAlgn="base">
              <a:spcAft>
                <a:spcPts val="600"/>
              </a:spcAft>
            </a:pPr>
            <a:r>
              <a:rPr lang="en-US" sz="1400" b="1" dirty="0">
                <a:latin typeface="Open Sans" panose="020B0606030504020204" pitchFamily="34" charset="0"/>
                <a:ea typeface="Open Sans" panose="020B0606030504020204" pitchFamily="34" charset="0"/>
                <a:cs typeface="Open Sans" panose="020B0606030504020204" pitchFamily="34" charset="0"/>
              </a:rPr>
              <a:t>Outside Threat Protection</a:t>
            </a:r>
          </a:p>
        </p:txBody>
      </p:sp>
      <p:sp>
        <p:nvSpPr>
          <p:cNvPr id="4" name="TextBox 3" hidden="1">
            <a:extLst>
              <a:ext uri="{FF2B5EF4-FFF2-40B4-BE49-F238E27FC236}">
                <a16:creationId xmlns:a16="http://schemas.microsoft.com/office/drawing/2014/main" id="{A4BFB3D9-3B27-4F4D-B5DC-4A7031D8BB7E}"/>
              </a:ext>
            </a:extLst>
          </p:cNvPr>
          <p:cNvSpPr txBox="1"/>
          <p:nvPr/>
        </p:nvSpPr>
        <p:spPr>
          <a:xfrm>
            <a:off x="5205274" y="2655106"/>
            <a:ext cx="1781453" cy="400110"/>
          </a:xfrm>
          <a:prstGeom prst="rect">
            <a:avLst/>
          </a:prstGeom>
          <a:noFill/>
        </p:spPr>
        <p:txBody>
          <a:bodyPr wrap="square" rtlCol="0">
            <a:spAutoFit/>
          </a:bodyPr>
          <a:lstStyle/>
          <a:p>
            <a:pPr algn="ctr"/>
            <a: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Message Security</a:t>
            </a:r>
            <a:b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000" dirty="0">
                <a:solidFill>
                  <a:schemeClr val="lt1"/>
                </a:solidFill>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(Anti-virus, anti-malware)</a:t>
            </a:r>
          </a:p>
        </p:txBody>
      </p:sp>
      <p:sp>
        <p:nvSpPr>
          <p:cNvPr id="27" name="Freeform: Shape 26">
            <a:extLst>
              <a:ext uri="{FF2B5EF4-FFF2-40B4-BE49-F238E27FC236}">
                <a16:creationId xmlns:a16="http://schemas.microsoft.com/office/drawing/2014/main" id="{7EE6BF43-D610-470C-A3F1-89474CEE24AB}"/>
              </a:ext>
            </a:extLst>
          </p:cNvPr>
          <p:cNvSpPr/>
          <p:nvPr/>
        </p:nvSpPr>
        <p:spPr>
          <a:xfrm>
            <a:off x="6059607" y="2989300"/>
            <a:ext cx="4354928" cy="3195973"/>
          </a:xfrm>
          <a:custGeom>
            <a:avLst/>
            <a:gdLst>
              <a:gd name="connsiteX0" fmla="*/ 2661764 w 4286450"/>
              <a:gd name="connsiteY0" fmla="*/ 0 h 3195973"/>
              <a:gd name="connsiteX1" fmla="*/ 2894771 w 4286450"/>
              <a:gd name="connsiteY1" fmla="*/ 185303 h 3195973"/>
              <a:gd name="connsiteX2" fmla="*/ 4264584 w 4286450"/>
              <a:gd name="connsiteY2" fmla="*/ 2781199 h 3195973"/>
              <a:gd name="connsiteX3" fmla="*/ 4286450 w 4286450"/>
              <a:gd name="connsiteY3" fmla="*/ 3195973 h 3195973"/>
              <a:gd name="connsiteX4" fmla="*/ 0 w 4286450"/>
              <a:gd name="connsiteY4" fmla="*/ 3195973 h 3195973"/>
              <a:gd name="connsiteX5" fmla="*/ 0 w 4286450"/>
              <a:gd name="connsiteY5" fmla="*/ 3183686 h 3195973"/>
              <a:gd name="connsiteX6" fmla="*/ 853466 w 4286450"/>
              <a:gd name="connsiteY6" fmla="*/ 3183686 h 3195973"/>
              <a:gd name="connsiteX7" fmla="*/ 849156 w 4286450"/>
              <a:gd name="connsiteY7" fmla="*/ 3107352 h 3195973"/>
              <a:gd name="connsiteX8" fmla="*/ 323109 w 4286450"/>
              <a:gd name="connsiteY8" fmla="*/ 2487015 h 3195973"/>
              <a:gd name="connsiteX9" fmla="*/ 205315 w 4286450"/>
              <a:gd name="connsiteY9" fmla="*/ 2456449 h 319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6450" h="3195973">
                <a:moveTo>
                  <a:pt x="2661764" y="0"/>
                </a:moveTo>
                <a:lnTo>
                  <a:pt x="2894771" y="185303"/>
                </a:lnTo>
                <a:cubicBezTo>
                  <a:pt x="3649164" y="842063"/>
                  <a:pt x="4155814" y="1755298"/>
                  <a:pt x="4264584" y="2781199"/>
                </a:cubicBezTo>
                <a:lnTo>
                  <a:pt x="4286450" y="3195973"/>
                </a:lnTo>
                <a:lnTo>
                  <a:pt x="0" y="3195973"/>
                </a:lnTo>
                <a:lnTo>
                  <a:pt x="0" y="3183686"/>
                </a:lnTo>
                <a:lnTo>
                  <a:pt x="853466" y="3183686"/>
                </a:lnTo>
                <a:lnTo>
                  <a:pt x="849156" y="3107352"/>
                </a:lnTo>
                <a:cubicBezTo>
                  <a:pt x="816992" y="2824145"/>
                  <a:pt x="608346" y="2587591"/>
                  <a:pt x="323109" y="2487015"/>
                </a:cubicBezTo>
                <a:lnTo>
                  <a:pt x="205315" y="2456449"/>
                </a:lnTo>
                <a:close/>
              </a:path>
            </a:pathLst>
          </a:custGeom>
          <a:solidFill>
            <a:srgbClr val="005C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endPar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4ED37FB3-A601-4678-8056-5439D5D2E138}"/>
              </a:ext>
            </a:extLst>
          </p:cNvPr>
          <p:cNvSpPr txBox="1"/>
          <p:nvPr/>
        </p:nvSpPr>
        <p:spPr>
          <a:xfrm>
            <a:off x="7530903" y="4200448"/>
            <a:ext cx="1587301" cy="276999"/>
          </a:xfrm>
          <a:prstGeom prst="rect">
            <a:avLst/>
          </a:prstGeom>
          <a:noFill/>
          <a:effectLst>
            <a:outerShdw blurRad="25400" dist="12700" dir="2700000" algn="tl" rotWithShape="0">
              <a:prstClr val="black">
                <a:alpha val="40000"/>
              </a:prstClr>
            </a:outerShdw>
          </a:effectLst>
        </p:spPr>
        <p:txBody>
          <a:bodyPr wrap="square">
            <a:spAutoFit/>
          </a:bodyPr>
          <a:lstStyle/>
          <a:p>
            <a:pPr algn="ctr" fontAlgn="base">
              <a:spcAft>
                <a:spcPts val="600"/>
              </a:spcAft>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Operations</a:t>
            </a:r>
          </a:p>
        </p:txBody>
      </p:sp>
      <p:sp>
        <p:nvSpPr>
          <p:cNvPr id="13" name="Rectangle 12">
            <a:extLst>
              <a:ext uri="{FF2B5EF4-FFF2-40B4-BE49-F238E27FC236}">
                <a16:creationId xmlns:a16="http://schemas.microsoft.com/office/drawing/2014/main" id="{9CE19F8E-16CF-430B-B5B5-4F12856E15B9}"/>
              </a:ext>
            </a:extLst>
          </p:cNvPr>
          <p:cNvSpPr/>
          <p:nvPr/>
        </p:nvSpPr>
        <p:spPr>
          <a:xfrm rot="3913610">
            <a:off x="8463018" y="4482080"/>
            <a:ext cx="2148344" cy="489230"/>
          </a:xfrm>
          <a:prstGeom prst="rect">
            <a:avLst/>
          </a:prstGeom>
          <a:noFill/>
        </p:spPr>
        <p:txBody>
          <a:bodyPr wrap="none" lIns="91440" tIns="45720" rIns="91440" bIns="45720">
            <a:prstTxWarp prst="textArchUp">
              <a:avLst>
                <a:gd name="adj" fmla="val 10104596"/>
              </a:avLst>
            </a:prstTxWarp>
            <a:spAutoFit/>
          </a:bodyPr>
          <a:lstStyle/>
          <a:p>
            <a:pPr algn="ctr"/>
            <a:r>
              <a:rPr lang="en-US" sz="1400" b="1" cap="none" spc="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Monitoring &amp; Response</a:t>
            </a:r>
            <a:endParaRPr lang="en-AU" sz="1400" b="1" cap="none" spc="0" dirty="0">
              <a:ln w="0"/>
              <a:solidFill>
                <a:schemeClr val="bg1"/>
              </a:solidFill>
              <a:effectLst>
                <a:outerShdw blurRad="38100" dist="19050" dir="2700000" algn="tl" rotWithShape="0">
                  <a:schemeClr val="dk1">
                    <a:alpha val="40000"/>
                  </a:schemeClr>
                </a:outerShdw>
              </a:effectLst>
            </a:endParaRPr>
          </a:p>
        </p:txBody>
      </p:sp>
      <p:sp>
        <p:nvSpPr>
          <p:cNvPr id="17" name="TextBox 16">
            <a:extLst>
              <a:ext uri="{FF2B5EF4-FFF2-40B4-BE49-F238E27FC236}">
                <a16:creationId xmlns:a16="http://schemas.microsoft.com/office/drawing/2014/main" id="{7DB0BBA2-04E8-41FA-B812-609919BC7C58}"/>
              </a:ext>
            </a:extLst>
          </p:cNvPr>
          <p:cNvSpPr txBox="1"/>
          <p:nvPr/>
        </p:nvSpPr>
        <p:spPr>
          <a:xfrm>
            <a:off x="7067796" y="4486275"/>
            <a:ext cx="2882840" cy="1540725"/>
          </a:xfrm>
          <a:prstGeom prst="rect">
            <a:avLst/>
          </a:prstGeom>
          <a:noFill/>
          <a:effectLst>
            <a:outerShdw blurRad="25400" dist="12700" dir="2700000" algn="tl" rotWithShape="0">
              <a:prstClr val="black">
                <a:alpha val="40000"/>
              </a:prstClr>
            </a:outerShdw>
          </a:effectLst>
        </p:spPr>
        <p:txBody>
          <a:bodyPr wrap="square" numCol="2" rtlCol="0">
            <a:noAutofit/>
          </a:bodyPr>
          <a:lstStyle/>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Focused Ops</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Escalation Management</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SIEM</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Digital Forensics</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Incidental Reporting, Detection, Response (CIRT)</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Continuous Monitoring </a:t>
            </a:r>
            <a:b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&amp; Assessment Situational</a:t>
            </a:r>
            <a:b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Awareness</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 Dashboard</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 SLA/SLO Reporting</a:t>
            </a:r>
            <a:endParaRPr lang="en-AU"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Freeform: Shape 30">
            <a:extLst>
              <a:ext uri="{FF2B5EF4-FFF2-40B4-BE49-F238E27FC236}">
                <a16:creationId xmlns:a16="http://schemas.microsoft.com/office/drawing/2014/main" id="{207A6BA7-56AF-4F10-9C67-92D1EBDD6D2C}"/>
              </a:ext>
            </a:extLst>
          </p:cNvPr>
          <p:cNvSpPr/>
          <p:nvPr/>
        </p:nvSpPr>
        <p:spPr>
          <a:xfrm flipH="1">
            <a:off x="1809548" y="2989300"/>
            <a:ext cx="4328923" cy="3195973"/>
          </a:xfrm>
          <a:custGeom>
            <a:avLst/>
            <a:gdLst>
              <a:gd name="connsiteX0" fmla="*/ 2661764 w 4286450"/>
              <a:gd name="connsiteY0" fmla="*/ 0 h 3195973"/>
              <a:gd name="connsiteX1" fmla="*/ 2894771 w 4286450"/>
              <a:gd name="connsiteY1" fmla="*/ 185303 h 3195973"/>
              <a:gd name="connsiteX2" fmla="*/ 4264584 w 4286450"/>
              <a:gd name="connsiteY2" fmla="*/ 2781199 h 3195973"/>
              <a:gd name="connsiteX3" fmla="*/ 4286450 w 4286450"/>
              <a:gd name="connsiteY3" fmla="*/ 3195973 h 3195973"/>
              <a:gd name="connsiteX4" fmla="*/ 0 w 4286450"/>
              <a:gd name="connsiteY4" fmla="*/ 3195973 h 3195973"/>
              <a:gd name="connsiteX5" fmla="*/ 0 w 4286450"/>
              <a:gd name="connsiteY5" fmla="*/ 3183686 h 3195973"/>
              <a:gd name="connsiteX6" fmla="*/ 853466 w 4286450"/>
              <a:gd name="connsiteY6" fmla="*/ 3183686 h 3195973"/>
              <a:gd name="connsiteX7" fmla="*/ 849156 w 4286450"/>
              <a:gd name="connsiteY7" fmla="*/ 3107352 h 3195973"/>
              <a:gd name="connsiteX8" fmla="*/ 323109 w 4286450"/>
              <a:gd name="connsiteY8" fmla="*/ 2487015 h 3195973"/>
              <a:gd name="connsiteX9" fmla="*/ 205315 w 4286450"/>
              <a:gd name="connsiteY9" fmla="*/ 2456449 h 319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6450" h="3195973">
                <a:moveTo>
                  <a:pt x="2661764" y="0"/>
                </a:moveTo>
                <a:lnTo>
                  <a:pt x="2894771" y="185303"/>
                </a:lnTo>
                <a:cubicBezTo>
                  <a:pt x="3649164" y="842063"/>
                  <a:pt x="4155814" y="1755298"/>
                  <a:pt x="4264584" y="2781199"/>
                </a:cubicBezTo>
                <a:lnTo>
                  <a:pt x="4286450" y="3195973"/>
                </a:lnTo>
                <a:lnTo>
                  <a:pt x="0" y="3195973"/>
                </a:lnTo>
                <a:lnTo>
                  <a:pt x="0" y="3183686"/>
                </a:lnTo>
                <a:lnTo>
                  <a:pt x="853466" y="3183686"/>
                </a:lnTo>
                <a:lnTo>
                  <a:pt x="849156" y="3107352"/>
                </a:lnTo>
                <a:cubicBezTo>
                  <a:pt x="816992" y="2824145"/>
                  <a:pt x="608346" y="2587591"/>
                  <a:pt x="323109" y="2487015"/>
                </a:cubicBezTo>
                <a:lnTo>
                  <a:pt x="205315" y="2456449"/>
                </a:lnTo>
                <a:close/>
              </a:path>
            </a:pathLst>
          </a:custGeom>
          <a:solidFill>
            <a:srgbClr val="005C4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0000" rtlCol="0" anchor="t" anchorCtr="0">
            <a:noAutofit/>
          </a:bodyPr>
          <a:lstStyle/>
          <a:p>
            <a:pPr algn="ctr"/>
            <a:endParaRPr lang="en-AU" sz="1200" dirty="0">
              <a:effectLst>
                <a:outerShdw blurRad="25400" dist="127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A5ADB0FF-4647-4056-B244-1C18BAD0F5C9}"/>
              </a:ext>
            </a:extLst>
          </p:cNvPr>
          <p:cNvSpPr/>
          <p:nvPr/>
        </p:nvSpPr>
        <p:spPr>
          <a:xfrm rot="17511297">
            <a:off x="1550605" y="4486944"/>
            <a:ext cx="2206056" cy="489230"/>
          </a:xfrm>
          <a:prstGeom prst="rect">
            <a:avLst/>
          </a:prstGeom>
          <a:noFill/>
        </p:spPr>
        <p:txBody>
          <a:bodyPr wrap="none" lIns="91440" tIns="45720" rIns="91440" bIns="45720">
            <a:prstTxWarp prst="textArchUp">
              <a:avLst>
                <a:gd name="adj" fmla="val 10104596"/>
              </a:avLst>
            </a:prstTxWarp>
            <a:spAutoFit/>
          </a:bodyPr>
          <a:lstStyle/>
          <a:p>
            <a:pPr algn="ctr"/>
            <a:r>
              <a:rPr lang="en-US" sz="1400" b="1" cap="none" spc="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Prevention</a:t>
            </a:r>
            <a:endParaRPr lang="en-AU" sz="1400" b="1" cap="none" spc="0" dirty="0">
              <a:ln w="0"/>
              <a:solidFill>
                <a:schemeClr val="bg1"/>
              </a:solidFill>
              <a:effectLst>
                <a:outerShdw blurRad="38100" dist="19050" dir="2700000" algn="tl" rotWithShape="0">
                  <a:schemeClr val="dk1">
                    <a:alpha val="40000"/>
                  </a:schemeClr>
                </a:outerShdw>
              </a:effectLst>
            </a:endParaRPr>
          </a:p>
        </p:txBody>
      </p:sp>
      <p:sp>
        <p:nvSpPr>
          <p:cNvPr id="33" name="TextBox 32">
            <a:extLst>
              <a:ext uri="{FF2B5EF4-FFF2-40B4-BE49-F238E27FC236}">
                <a16:creationId xmlns:a16="http://schemas.microsoft.com/office/drawing/2014/main" id="{C9BBC5D9-C58F-4B3D-B931-B03AC7F63D77}"/>
              </a:ext>
            </a:extLst>
          </p:cNvPr>
          <p:cNvSpPr txBox="1"/>
          <p:nvPr/>
        </p:nvSpPr>
        <p:spPr>
          <a:xfrm>
            <a:off x="2826982" y="4200448"/>
            <a:ext cx="1746025" cy="276999"/>
          </a:xfrm>
          <a:prstGeom prst="rect">
            <a:avLst/>
          </a:prstGeom>
          <a:noFill/>
          <a:effectLst>
            <a:outerShdw blurRad="25400" dist="12700" dir="2700000" algn="tl" rotWithShape="0">
              <a:prstClr val="black">
                <a:alpha val="40000"/>
              </a:prstClr>
            </a:outerShdw>
          </a:effectLst>
        </p:spPr>
        <p:txBody>
          <a:bodyPr wrap="square">
            <a:spAutoFit/>
          </a:bodyPr>
          <a:lstStyle/>
          <a:p>
            <a:pPr algn="ctr" fontAlgn="base">
              <a:spcAft>
                <a:spcPts val="600"/>
              </a:spcAft>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Policy Management</a:t>
            </a:r>
          </a:p>
        </p:txBody>
      </p:sp>
      <p:sp>
        <p:nvSpPr>
          <p:cNvPr id="34" name="TextBox 33">
            <a:extLst>
              <a:ext uri="{FF2B5EF4-FFF2-40B4-BE49-F238E27FC236}">
                <a16:creationId xmlns:a16="http://schemas.microsoft.com/office/drawing/2014/main" id="{1BA8F59F-FEFF-4793-824B-A7F42B765454}"/>
              </a:ext>
            </a:extLst>
          </p:cNvPr>
          <p:cNvSpPr txBox="1"/>
          <p:nvPr/>
        </p:nvSpPr>
        <p:spPr>
          <a:xfrm>
            <a:off x="2630682" y="4520611"/>
            <a:ext cx="2882840" cy="1707411"/>
          </a:xfrm>
          <a:prstGeom prst="rect">
            <a:avLst/>
          </a:prstGeom>
          <a:noFill/>
          <a:effectLst>
            <a:outerShdw blurRad="25400" dist="12700" dir="2700000" algn="tl" rotWithShape="0">
              <a:prstClr val="black">
                <a:alpha val="40000"/>
              </a:prstClr>
            </a:outerShdw>
          </a:effectLst>
        </p:spPr>
        <p:txBody>
          <a:bodyPr wrap="square" numCol="2" rtlCol="0">
            <a:noAutofit/>
          </a:bodyPr>
          <a:lstStyle/>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IT Security Governance</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 Policies &amp; Compliance</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 Architecture &amp; Design</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Continuous C&amp;A</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Cyber Threat Intelligence</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Threat</a:t>
            </a:r>
            <a:b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AU" sz="9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Modeling</a:t>
            </a:r>
            <a:endPar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Risk Management</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 Awareness Training</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Penetration Testing</a:t>
            </a:r>
          </a:p>
          <a:p>
            <a:pPr marL="171450" indent="-108000">
              <a:spcAft>
                <a:spcPts val="600"/>
              </a:spcAft>
              <a:buFont typeface="Arial" panose="020B0604020202020204" pitchFamily="34" charset="0"/>
              <a:buChar char="•"/>
            </a:pPr>
            <a:r>
              <a:rPr lang="en-AU"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Vulnerability Assessment</a:t>
            </a:r>
            <a:endParaRPr lang="en-AU" sz="9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88313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7" grpId="0" animBg="1"/>
      <p:bldP spid="28" grpId="0"/>
      <p:bldP spid="13" grpId="0"/>
      <p:bldP spid="17" grpId="0"/>
      <p:bldP spid="31" grpId="0" animBg="1"/>
      <p:bldP spid="32" grpId="0"/>
      <p:bldP spid="33"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80D77B0-C037-4315-A394-0383CEDE6B56}"/>
              </a:ext>
            </a:extLst>
          </p:cNvPr>
          <p:cNvSpPr>
            <a:spLocks noGrp="1"/>
          </p:cNvSpPr>
          <p:nvPr>
            <p:ph type="sldNum" sz="quarter" idx="12"/>
          </p:nvPr>
        </p:nvSpPr>
        <p:spPr/>
        <p:txBody>
          <a:bodyPr/>
          <a:lstStyle/>
          <a:p>
            <a:fld id="{50CD95A5-50B9-467D-9167-C36E821FF59E}" type="slidenum">
              <a:rPr lang="en-US" smtClean="0"/>
              <a:pPr/>
              <a:t>27</a:t>
            </a:fld>
            <a:endParaRPr lang="en-US"/>
          </a:p>
        </p:txBody>
      </p:sp>
      <p:sp>
        <p:nvSpPr>
          <p:cNvPr id="8" name="Rectangle 7">
            <a:extLst>
              <a:ext uri="{FF2B5EF4-FFF2-40B4-BE49-F238E27FC236}">
                <a16:creationId xmlns:a16="http://schemas.microsoft.com/office/drawing/2014/main" id="{97558B8D-2D49-470F-8E50-E59CB750D40B}"/>
              </a:ext>
            </a:extLst>
          </p:cNvPr>
          <p:cNvSpPr/>
          <p:nvPr/>
        </p:nvSpPr>
        <p:spPr>
          <a:xfrm>
            <a:off x="680507" y="1333500"/>
            <a:ext cx="6006043" cy="476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96000">
              <a:spcAft>
                <a:spcPts val="1800"/>
              </a:spcAft>
              <a:buClr>
                <a:srgbClr val="007256"/>
              </a:buClr>
              <a:buSzPct val="150000"/>
              <a:buFont typeface="Wingdings" panose="05000000000000000000" pitchFamily="2" charset="2"/>
              <a:buChar char="ü"/>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SIEM Data Collector Health Checks</a:t>
            </a:r>
          </a:p>
          <a:p>
            <a:pPr marL="342900" indent="-396000">
              <a:spcAft>
                <a:spcPts val="1800"/>
              </a:spcAft>
              <a:buClr>
                <a:srgbClr val="007256"/>
              </a:buClr>
              <a:buSzPct val="150000"/>
              <a:buFont typeface="Wingdings" panose="05000000000000000000" pitchFamily="2" charset="2"/>
              <a:buChar char="ü"/>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Fully Automated Notification System</a:t>
            </a:r>
          </a:p>
          <a:p>
            <a:pPr marL="342900" indent="-396000">
              <a:spcAft>
                <a:spcPts val="1800"/>
              </a:spcAft>
              <a:buClr>
                <a:srgbClr val="007256"/>
              </a:buClr>
              <a:buSzPct val="150000"/>
              <a:buFont typeface="Wingdings" panose="05000000000000000000" pitchFamily="2" charset="2"/>
              <a:buChar char="ü"/>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Incidents reviewed to ensure proper categorization</a:t>
            </a:r>
          </a:p>
          <a:p>
            <a:pPr marL="342900" indent="-396000">
              <a:spcAft>
                <a:spcPts val="1800"/>
              </a:spcAft>
              <a:buClr>
                <a:srgbClr val="007256"/>
              </a:buClr>
              <a:buSzPct val="150000"/>
              <a:buFont typeface="Wingdings" panose="05000000000000000000" pitchFamily="2" charset="2"/>
              <a:buChar char="ü"/>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Additional Checks for suspicious trends</a:t>
            </a:r>
          </a:p>
          <a:p>
            <a:pPr marL="342900" indent="-396000">
              <a:spcAft>
                <a:spcPts val="1800"/>
              </a:spcAft>
              <a:buClr>
                <a:srgbClr val="007256"/>
              </a:buClr>
              <a:buSzPct val="150000"/>
              <a:buFont typeface="Wingdings" panose="05000000000000000000" pitchFamily="2" charset="2"/>
              <a:buChar char="ü"/>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Tier III IR Client Support for Notifications</a:t>
            </a:r>
          </a:p>
          <a:p>
            <a:pPr marL="342900" indent="-396000">
              <a:spcAft>
                <a:spcPts val="1800"/>
              </a:spcAft>
              <a:buClr>
                <a:srgbClr val="007256"/>
              </a:buClr>
              <a:buSzPct val="150000"/>
              <a:buFont typeface="Wingdings" panose="05000000000000000000" pitchFamily="2" charset="2"/>
              <a:buChar char="ü"/>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Summary data reviews for “hidden” activities</a:t>
            </a:r>
          </a:p>
          <a:p>
            <a:pPr marL="342900" indent="-396000">
              <a:spcAft>
                <a:spcPts val="1800"/>
              </a:spcAft>
              <a:buClr>
                <a:srgbClr val="007256"/>
              </a:buClr>
              <a:buSzPct val="150000"/>
              <a:buFont typeface="Wingdings" panose="05000000000000000000" pitchFamily="2" charset="2"/>
              <a:buChar char="ü"/>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Manual reviews of report to ensure accuracy</a:t>
            </a:r>
          </a:p>
          <a:p>
            <a:pPr marL="342900" indent="-396000">
              <a:spcAft>
                <a:spcPts val="1800"/>
              </a:spcAft>
              <a:buClr>
                <a:srgbClr val="007256"/>
              </a:buClr>
              <a:buSzPct val="150000"/>
              <a:buFont typeface="Wingdings" panose="05000000000000000000" pitchFamily="2" charset="2"/>
              <a:buChar char="ü"/>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Reviews performed 7x365</a:t>
            </a:r>
          </a:p>
          <a:p>
            <a:pPr marL="342900" indent="-396000">
              <a:spcAft>
                <a:spcPts val="1800"/>
              </a:spcAft>
              <a:buClr>
                <a:srgbClr val="007256"/>
              </a:buClr>
              <a:buSzPct val="150000"/>
              <a:buFont typeface="Wingdings" panose="05000000000000000000" pitchFamily="2" charset="2"/>
              <a:buChar char="ü"/>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Monthly Executive Summary Reports</a:t>
            </a:r>
          </a:p>
        </p:txBody>
      </p:sp>
      <p:pic>
        <p:nvPicPr>
          <p:cNvPr id="1026" name="Picture 2" descr="What is a SOC (Security Operations Center)?Security Affairs">
            <a:extLst>
              <a:ext uri="{FF2B5EF4-FFF2-40B4-BE49-F238E27FC236}">
                <a16:creationId xmlns:a16="http://schemas.microsoft.com/office/drawing/2014/main" id="{934AA19D-E699-4F68-9A7A-8AC681AFFC2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9579" r="30268"/>
          <a:stretch/>
        </p:blipFill>
        <p:spPr bwMode="auto">
          <a:xfrm>
            <a:off x="8029675" y="1076325"/>
            <a:ext cx="4161814" cy="5112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a:extLst>
              <a:ext uri="{FF2B5EF4-FFF2-40B4-BE49-F238E27FC236}">
                <a16:creationId xmlns:a16="http://schemas.microsoft.com/office/drawing/2014/main" id="{A418CD40-46AD-471E-A0F6-E5543B7A22C2}"/>
              </a:ext>
            </a:extLst>
          </p:cNvPr>
          <p:cNvSpPr/>
          <p:nvPr/>
        </p:nvSpPr>
        <p:spPr>
          <a:xfrm>
            <a:off x="684000" y="288000"/>
            <a:ext cx="9199763" cy="584775"/>
          </a:xfrm>
          <a:prstGeom prst="rect">
            <a:avLst/>
          </a:prstGeom>
        </p:spPr>
        <p:txBody>
          <a:bodyPr wrap="none">
            <a:spAutoFit/>
          </a:bodyPr>
          <a:lstStyle/>
          <a:p>
            <a:r>
              <a:rPr lang="en-AU"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Security Operations </a:t>
            </a:r>
            <a:r>
              <a:rPr lang="en-AU" sz="3200" dirty="0" err="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Center</a:t>
            </a:r>
            <a:r>
              <a:rPr lang="en-AU"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(SOC) As A Service</a:t>
            </a:r>
          </a:p>
        </p:txBody>
      </p:sp>
    </p:spTree>
    <p:extLst>
      <p:ext uri="{BB962C8B-B14F-4D97-AF65-F5344CB8AC3E}">
        <p14:creationId xmlns:p14="http://schemas.microsoft.com/office/powerpoint/2010/main" val="6014926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50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500"/>
                                        <p:tgtEl>
                                          <p:spTgt spid="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5" end="5"/>
                                            </p:txEl>
                                          </p:spTgt>
                                        </p:tgtEl>
                                        <p:attrNameLst>
                                          <p:attrName>style.visibility</p:attrName>
                                        </p:attrNameLst>
                                      </p:cBhvr>
                                      <p:to>
                                        <p:strVal val="visible"/>
                                      </p:to>
                                    </p:set>
                                    <p:animEffect transition="in" filter="fade">
                                      <p:cBhvr>
                                        <p:cTn id="38" dur="500"/>
                                        <p:tgtEl>
                                          <p:spTgt spid="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Effect transition="in" filter="fade">
                                      <p:cBhvr>
                                        <p:cTn id="43" dur="500"/>
                                        <p:tgtEl>
                                          <p:spTgt spid="8">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xEl>
                                              <p:pRg st="7" end="7"/>
                                            </p:txEl>
                                          </p:spTgt>
                                        </p:tgtEl>
                                        <p:attrNameLst>
                                          <p:attrName>style.visibility</p:attrName>
                                        </p:attrNameLst>
                                      </p:cBhvr>
                                      <p:to>
                                        <p:strVal val="visible"/>
                                      </p:to>
                                    </p:set>
                                    <p:animEffect transition="in" filter="fade">
                                      <p:cBhvr>
                                        <p:cTn id="48" dur="500"/>
                                        <p:tgtEl>
                                          <p:spTgt spid="8">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xEl>
                                              <p:pRg st="8" end="8"/>
                                            </p:txEl>
                                          </p:spTgt>
                                        </p:tgtEl>
                                        <p:attrNameLst>
                                          <p:attrName>style.visibility</p:attrName>
                                        </p:attrNameLst>
                                      </p:cBhvr>
                                      <p:to>
                                        <p:strVal val="visible"/>
                                      </p:to>
                                    </p:set>
                                    <p:animEffect transition="in" filter="fade">
                                      <p:cBhvr>
                                        <p:cTn id="53"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ckground Image">
            <a:extLst>
              <a:ext uri="{FF2B5EF4-FFF2-40B4-BE49-F238E27FC236}">
                <a16:creationId xmlns:a16="http://schemas.microsoft.com/office/drawing/2014/main" id="{392FBFD0-40E4-4563-929B-94048EA19A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67416"/>
            <a:ext cx="12192000" cy="5111932"/>
          </a:xfrm>
          <a:prstGeom prst="rect">
            <a:avLst/>
          </a:prstGeom>
          <a:effectLst>
            <a:innerShdw blurRad="63500" dist="12700" dir="16200000">
              <a:prstClr val="black">
                <a:alpha val="50000"/>
              </a:prstClr>
            </a:innerShdw>
          </a:effectLst>
        </p:spPr>
      </p:pic>
      <p:sp>
        <p:nvSpPr>
          <p:cNvPr id="2" name="Slide Number Placeholder 1">
            <a:extLst>
              <a:ext uri="{FF2B5EF4-FFF2-40B4-BE49-F238E27FC236}">
                <a16:creationId xmlns:a16="http://schemas.microsoft.com/office/drawing/2014/main" id="{55391CD2-DD1E-44C7-A493-B8FC8E3AAEB5}"/>
              </a:ext>
            </a:extLst>
          </p:cNvPr>
          <p:cNvSpPr>
            <a:spLocks noGrp="1"/>
          </p:cNvSpPr>
          <p:nvPr>
            <p:ph type="sldNum" sz="quarter" idx="12"/>
          </p:nvPr>
        </p:nvSpPr>
        <p:spPr/>
        <p:txBody>
          <a:bodyPr/>
          <a:lstStyle/>
          <a:p>
            <a:fld id="{50CD95A5-50B9-467D-9167-C36E821FF59E}" type="slidenum">
              <a:rPr lang="en-US" smtClean="0"/>
              <a:pPr/>
              <a:t>28</a:t>
            </a:fld>
            <a:endParaRPr lang="en-US" dirty="0"/>
          </a:p>
        </p:txBody>
      </p:sp>
      <p:grpSp>
        <p:nvGrpSpPr>
          <p:cNvPr id="16" name="Vulnerability Assessment">
            <a:extLst>
              <a:ext uri="{FF2B5EF4-FFF2-40B4-BE49-F238E27FC236}">
                <a16:creationId xmlns:a16="http://schemas.microsoft.com/office/drawing/2014/main" id="{A1AD7E58-19B9-4C58-8AFF-2C76DE0D21C9}"/>
              </a:ext>
            </a:extLst>
          </p:cNvPr>
          <p:cNvGrpSpPr/>
          <p:nvPr/>
        </p:nvGrpSpPr>
        <p:grpSpPr>
          <a:xfrm>
            <a:off x="754891" y="1843063"/>
            <a:ext cx="5125448" cy="3563679"/>
            <a:chOff x="6400801" y="1843063"/>
            <a:chExt cx="5125448" cy="3563679"/>
          </a:xfrm>
        </p:grpSpPr>
        <p:sp>
          <p:nvSpPr>
            <p:cNvPr id="5" name="Rounded Rectangle 1">
              <a:extLst>
                <a:ext uri="{FF2B5EF4-FFF2-40B4-BE49-F238E27FC236}">
                  <a16:creationId xmlns:a16="http://schemas.microsoft.com/office/drawing/2014/main" id="{167B8393-D887-4931-852E-3CCAE6750F37}"/>
                </a:ext>
              </a:extLst>
            </p:cNvPr>
            <p:cNvSpPr/>
            <p:nvPr/>
          </p:nvSpPr>
          <p:spPr>
            <a:xfrm>
              <a:off x="6400801" y="1843063"/>
              <a:ext cx="5125448" cy="3563679"/>
            </a:xfrm>
            <a:prstGeom prst="roundRect">
              <a:avLst>
                <a:gd name="adj" fmla="val 5334"/>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188000" tIns="432000" rIns="144000" bIns="36000" rtlCol="0" anchor="t" anchorCtr="0">
              <a:noAutofit/>
            </a:bodyPr>
            <a:lstStyle/>
            <a:p>
              <a:pPr>
                <a:spcAft>
                  <a:spcPts val="1200"/>
                </a:spcAft>
              </a:pPr>
              <a:r>
                <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Vulnerability Assessment</a:t>
              </a:r>
            </a:p>
            <a:p>
              <a:pPr marL="285750" indent="-180000">
                <a:spcAft>
                  <a:spcPts val="600"/>
                </a:spcAft>
                <a:buFont typeface="Arial" panose="020B0604020202020204" pitchFamily="34" charset="0"/>
                <a:buChar char="•"/>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Internal/External Scanning</a:t>
              </a:r>
            </a:p>
            <a:p>
              <a:pPr marL="285750" indent="-180000">
                <a:spcAft>
                  <a:spcPts val="600"/>
                </a:spcAft>
                <a:buFont typeface="Arial" panose="020B0604020202020204" pitchFamily="34" charset="0"/>
                <a:buChar char="•"/>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Identify Threat Avenues</a:t>
              </a:r>
            </a:p>
            <a:p>
              <a:pPr marL="285750" indent="-180000">
                <a:spcAft>
                  <a:spcPts val="600"/>
                </a:spcAft>
                <a:buFont typeface="Arial" panose="020B0604020202020204" pitchFamily="34" charset="0"/>
                <a:buChar char="•"/>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Industry Leading Tools</a:t>
              </a:r>
            </a:p>
            <a:p>
              <a:pPr marL="285750" indent="-180000">
                <a:spcAft>
                  <a:spcPts val="600"/>
                </a:spcAft>
                <a:buFont typeface="Arial" panose="020B0604020202020204" pitchFamily="34" charset="0"/>
                <a:buChar char="•"/>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CVSS Risk Registry Score</a:t>
              </a:r>
            </a:p>
            <a:p>
              <a:pPr marL="285750" indent="-180000">
                <a:spcAft>
                  <a:spcPts val="600"/>
                </a:spcAft>
                <a:buFont typeface="Arial" panose="020B0604020202020204" pitchFamily="34" charset="0"/>
                <a:buChar char="•"/>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Technical Details of Identified Issues</a:t>
              </a:r>
            </a:p>
            <a:p>
              <a:pPr marL="285750" indent="-180000">
                <a:spcAft>
                  <a:spcPts val="600"/>
                </a:spcAft>
                <a:buFont typeface="Arial" panose="020B0604020202020204" pitchFamily="34" charset="0"/>
                <a:buChar char="•"/>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High-Level Remediation Recommendations</a:t>
              </a:r>
            </a:p>
            <a:p>
              <a:pPr>
                <a:spcAft>
                  <a:spcPts val="600"/>
                </a:spcAft>
              </a:pPr>
              <a:endPar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spcAft>
                  <a:spcPts val="600"/>
                </a:spcAft>
              </a:pPr>
              <a:endPar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6" name="Group 5">
              <a:extLst>
                <a:ext uri="{FF2B5EF4-FFF2-40B4-BE49-F238E27FC236}">
                  <a16:creationId xmlns:a16="http://schemas.microsoft.com/office/drawing/2014/main" id="{95643EF0-6222-4EBB-AA6A-1DB430D24372}"/>
                </a:ext>
              </a:extLst>
            </p:cNvPr>
            <p:cNvGrpSpPr/>
            <p:nvPr/>
          </p:nvGrpSpPr>
          <p:grpSpPr>
            <a:xfrm>
              <a:off x="6400801" y="2235275"/>
              <a:ext cx="1008000" cy="1008000"/>
              <a:chOff x="6400801" y="2235275"/>
              <a:chExt cx="1008000" cy="1008000"/>
            </a:xfrm>
          </p:grpSpPr>
          <p:sp>
            <p:nvSpPr>
              <p:cNvPr id="4" name="Icon 2 Background">
                <a:extLst>
                  <a:ext uri="{FF2B5EF4-FFF2-40B4-BE49-F238E27FC236}">
                    <a16:creationId xmlns:a16="http://schemas.microsoft.com/office/drawing/2014/main" id="{6CC4B3C6-0230-4E44-ABB9-B703B7EE7B4B}"/>
                  </a:ext>
                </a:extLst>
              </p:cNvPr>
              <p:cNvSpPr/>
              <p:nvPr/>
            </p:nvSpPr>
            <p:spPr>
              <a:xfrm>
                <a:off x="6400801" y="2235275"/>
                <a:ext cx="1008000" cy="1008000"/>
              </a:xfrm>
              <a:prstGeom prst="flowChartDelay">
                <a:avLst/>
              </a:prstGeom>
              <a:gradFill flip="none" rotWithShape="1">
                <a:gsLst>
                  <a:gs pos="19000">
                    <a:srgbClr val="001F41"/>
                  </a:gs>
                  <a:gs pos="100000">
                    <a:srgbClr val="00357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Icon">
                <a:extLst>
                  <a:ext uri="{FF2B5EF4-FFF2-40B4-BE49-F238E27FC236}">
                    <a16:creationId xmlns:a16="http://schemas.microsoft.com/office/drawing/2014/main" id="{2E866505-9A63-493D-BB88-0CF0B3CC47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8561" y="2451275"/>
                <a:ext cx="584000" cy="576000"/>
              </a:xfrm>
              <a:prstGeom prst="rect">
                <a:avLst/>
              </a:prstGeom>
              <a:effectLst>
                <a:outerShdw blurRad="38100" dist="25400" dir="2700000" algn="tl" rotWithShape="0">
                  <a:prstClr val="black">
                    <a:alpha val="40000"/>
                  </a:prstClr>
                </a:outerShdw>
              </a:effectLst>
            </p:spPr>
          </p:pic>
        </p:grpSp>
      </p:grpSp>
      <p:grpSp>
        <p:nvGrpSpPr>
          <p:cNvPr id="15" name="Penetration Assessment">
            <a:extLst>
              <a:ext uri="{FF2B5EF4-FFF2-40B4-BE49-F238E27FC236}">
                <a16:creationId xmlns:a16="http://schemas.microsoft.com/office/drawing/2014/main" id="{5E5E5E02-2637-489B-B293-410004943ECB}"/>
              </a:ext>
            </a:extLst>
          </p:cNvPr>
          <p:cNvGrpSpPr/>
          <p:nvPr/>
        </p:nvGrpSpPr>
        <p:grpSpPr>
          <a:xfrm>
            <a:off x="728440" y="1832432"/>
            <a:ext cx="5151899" cy="3563679"/>
            <a:chOff x="685909" y="1864329"/>
            <a:chExt cx="5151899" cy="3563679"/>
          </a:xfrm>
        </p:grpSpPr>
        <p:sp>
          <p:nvSpPr>
            <p:cNvPr id="23" name="Rounded Rectangle 1">
              <a:extLst>
                <a:ext uri="{FF2B5EF4-FFF2-40B4-BE49-F238E27FC236}">
                  <a16:creationId xmlns:a16="http://schemas.microsoft.com/office/drawing/2014/main" id="{A48905D8-FFBA-4F03-B6F0-2A93320CD33D}"/>
                </a:ext>
              </a:extLst>
            </p:cNvPr>
            <p:cNvSpPr/>
            <p:nvPr/>
          </p:nvSpPr>
          <p:spPr>
            <a:xfrm>
              <a:off x="697443" y="1864329"/>
              <a:ext cx="5140365" cy="3563679"/>
            </a:xfrm>
            <a:prstGeom prst="roundRect">
              <a:avLst>
                <a:gd name="adj" fmla="val 6045"/>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152000" tIns="324000" rIns="324000" bIns="36000" rtlCol="0" anchor="t" anchorCtr="0">
              <a:noAutofit/>
            </a:bodyPr>
            <a:lstStyle/>
            <a:p>
              <a:pPr>
                <a:spcAft>
                  <a:spcPts val="1200"/>
                </a:spcAft>
              </a:pPr>
              <a:r>
                <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Penetration Assessment</a:t>
              </a:r>
            </a:p>
            <a:p>
              <a:pPr marL="285750" indent="-180000">
                <a:spcAft>
                  <a:spcPts val="600"/>
                </a:spcAft>
                <a:buFont typeface="Arial" panose="020B0604020202020204" pitchFamily="34" charset="0"/>
                <a:buChar char="•"/>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Simulated </a:t>
              </a:r>
              <a:r>
                <a:rPr lang="en-AU" sz="1600" dirty="0" err="1">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Gray</a:t>
              </a: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-Box Attacks</a:t>
              </a:r>
            </a:p>
            <a:p>
              <a:pPr marL="285750" indent="-180000">
                <a:spcAft>
                  <a:spcPts val="600"/>
                </a:spcAft>
                <a:buFont typeface="Arial" panose="020B0604020202020204" pitchFamily="34" charset="0"/>
                <a:buChar char="•"/>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Internal/External Scans</a:t>
              </a:r>
            </a:p>
            <a:p>
              <a:pPr marL="285750" indent="-180000">
                <a:spcAft>
                  <a:spcPts val="600"/>
                </a:spcAft>
                <a:buFont typeface="Arial" panose="020B0604020202020204" pitchFamily="34" charset="0"/>
                <a:buChar char="•"/>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Service Enumeration/Fingerprinting</a:t>
              </a:r>
            </a:p>
            <a:p>
              <a:pPr marL="285750" indent="-180000">
                <a:spcAft>
                  <a:spcPts val="600"/>
                </a:spcAft>
                <a:buFont typeface="Arial" panose="020B0604020202020204" pitchFamily="34" charset="0"/>
                <a:buChar char="•"/>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Exploitation</a:t>
              </a:r>
            </a:p>
            <a:p>
              <a:pPr marL="285750" indent="-180000">
                <a:spcAft>
                  <a:spcPts val="600"/>
                </a:spcAft>
                <a:buFont typeface="Arial" panose="020B0604020202020204" pitchFamily="34" charset="0"/>
                <a:buChar char="•"/>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Technical Details of Identified Issues</a:t>
              </a:r>
            </a:p>
            <a:p>
              <a:pPr marL="285750" indent="-180000">
                <a:spcAft>
                  <a:spcPts val="600"/>
                </a:spcAft>
                <a:buFont typeface="Arial" panose="020B0604020202020204" pitchFamily="34" charset="0"/>
                <a:buChar char="•"/>
              </a:pPr>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High-Level Remediation Recommendations</a:t>
              </a:r>
            </a:p>
            <a:p>
              <a:endPar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8B008879-48E9-49AF-B8F1-74AF5697633C}"/>
                </a:ext>
              </a:extLst>
            </p:cNvPr>
            <p:cNvGrpSpPr/>
            <p:nvPr/>
          </p:nvGrpSpPr>
          <p:grpSpPr>
            <a:xfrm>
              <a:off x="685909" y="2310465"/>
              <a:ext cx="1008000" cy="1008000"/>
              <a:chOff x="685909" y="2310465"/>
              <a:chExt cx="1008000" cy="1008000"/>
            </a:xfrm>
          </p:grpSpPr>
          <p:sp>
            <p:nvSpPr>
              <p:cNvPr id="12" name="Icon 1 Background">
                <a:extLst>
                  <a:ext uri="{FF2B5EF4-FFF2-40B4-BE49-F238E27FC236}">
                    <a16:creationId xmlns:a16="http://schemas.microsoft.com/office/drawing/2014/main" id="{6A4C4C7C-A0C5-4E72-9909-285188CF2621}"/>
                  </a:ext>
                </a:extLst>
              </p:cNvPr>
              <p:cNvSpPr/>
              <p:nvPr/>
            </p:nvSpPr>
            <p:spPr>
              <a:xfrm>
                <a:off x="685909" y="2310465"/>
                <a:ext cx="1008000" cy="1008000"/>
              </a:xfrm>
              <a:prstGeom prst="flowChartDelay">
                <a:avLst/>
              </a:prstGeom>
              <a:gradFill flip="none" rotWithShape="1">
                <a:gsLst>
                  <a:gs pos="19000">
                    <a:srgbClr val="001F41"/>
                  </a:gs>
                  <a:gs pos="100000">
                    <a:srgbClr val="00357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Icon">
                <a:extLst>
                  <a:ext uri="{FF2B5EF4-FFF2-40B4-BE49-F238E27FC236}">
                    <a16:creationId xmlns:a16="http://schemas.microsoft.com/office/drawing/2014/main" id="{86FA2948-88ED-46A2-A03E-E7BCD37779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010" y="2526465"/>
                <a:ext cx="584000" cy="576000"/>
              </a:xfrm>
              <a:prstGeom prst="rect">
                <a:avLst/>
              </a:prstGeom>
              <a:effectLst>
                <a:outerShdw blurRad="38100" dist="25400" dir="2700000" algn="tl" rotWithShape="0">
                  <a:prstClr val="black">
                    <a:alpha val="40000"/>
                  </a:prstClr>
                </a:outerShdw>
              </a:effectLst>
            </p:spPr>
          </p:pic>
        </p:grpSp>
      </p:grpSp>
      <p:sp>
        <p:nvSpPr>
          <p:cNvPr id="7" name="Title">
            <a:extLst>
              <a:ext uri="{FF2B5EF4-FFF2-40B4-BE49-F238E27FC236}">
                <a16:creationId xmlns:a16="http://schemas.microsoft.com/office/drawing/2014/main" id="{F59539AA-9BA5-40EA-9102-7368516CDCAE}"/>
              </a:ext>
            </a:extLst>
          </p:cNvPr>
          <p:cNvSpPr/>
          <p:nvPr/>
        </p:nvSpPr>
        <p:spPr>
          <a:xfrm>
            <a:off x="576000" y="288000"/>
            <a:ext cx="3959545" cy="584775"/>
          </a:xfrm>
          <a:prstGeom prst="rect">
            <a:avLst/>
          </a:prstGeom>
        </p:spPr>
        <p:txBody>
          <a:bodyPr wrap="none">
            <a:spAutoFit/>
          </a:bodyPr>
          <a:lstStyle/>
          <a:p>
            <a:pPr lvl="0"/>
            <a:r>
              <a:rPr lang="it-IT"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How to Get Started</a:t>
            </a:r>
          </a:p>
        </p:txBody>
      </p:sp>
      <p:pic>
        <p:nvPicPr>
          <p:cNvPr id="22" name="Photo">
            <a:extLst>
              <a:ext uri="{FF2B5EF4-FFF2-40B4-BE49-F238E27FC236}">
                <a16:creationId xmlns:a16="http://schemas.microsoft.com/office/drawing/2014/main" id="{A5859631-E38D-48AD-894C-39DB291CA2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7457" y="1067416"/>
            <a:ext cx="4194543" cy="5101471"/>
          </a:xfrm>
          <a:prstGeom prst="rect">
            <a:avLst/>
          </a:prstGeom>
          <a:blipFill rotWithShape="1">
            <a:blip r:embed="rId5" cstate="email">
              <a:extLst>
                <a:ext uri="{28A0092B-C50C-407E-A947-70E740481C1C}">
                  <a14:useLocalDpi xmlns:a14="http://schemas.microsoft.com/office/drawing/2010/main"/>
                </a:ext>
              </a:extLst>
            </a:blip>
            <a:srcRect/>
            <a:stretch>
              <a:fillRect/>
            </a:stretch>
          </a:blipFill>
          <a:ln>
            <a:noFill/>
          </a:ln>
          <a:effectLst>
            <a:outerShdw blurRad="50800" dist="12700" dir="10800000" algn="r" rotWithShape="0">
              <a:prstClr val="black">
                <a:alpha val="50000"/>
              </a:prstClr>
            </a:outerShdw>
          </a:effectLst>
        </p:spPr>
      </p:pic>
    </p:spTree>
    <p:extLst>
      <p:ext uri="{BB962C8B-B14F-4D97-AF65-F5344CB8AC3E}">
        <p14:creationId xmlns:p14="http://schemas.microsoft.com/office/powerpoint/2010/main" val="28981204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5"/>
                                        </p:tgtEl>
                                        <p:attrNameLst>
                                          <p:attrName>ppt_w</p:attrName>
                                        </p:attrNameLst>
                                      </p:cBhvr>
                                      <p:tavLst>
                                        <p:tav tm="0">
                                          <p:val>
                                            <p:strVal val="ppt_w"/>
                                          </p:val>
                                        </p:tav>
                                        <p:tav tm="100000">
                                          <p:val>
                                            <p:fltVal val="0"/>
                                          </p:val>
                                        </p:tav>
                                      </p:tavLst>
                                    </p:anim>
                                    <p:anim calcmode="lin" valueType="num">
                                      <p:cBhvr>
                                        <p:cTn id="17" dur="500"/>
                                        <p:tgtEl>
                                          <p:spTgt spid="15"/>
                                        </p:tgtEl>
                                        <p:attrNameLst>
                                          <p:attrName>ppt_h</p:attrName>
                                        </p:attrNameLst>
                                      </p:cBhvr>
                                      <p:tavLst>
                                        <p:tav tm="0">
                                          <p:val>
                                            <p:strVal val="ppt_h"/>
                                          </p:val>
                                        </p:tav>
                                        <p:tav tm="100000">
                                          <p:val>
                                            <p:strVal val="ppt_h"/>
                                          </p:val>
                                        </p:tav>
                                      </p:tavLst>
                                    </p:anim>
                                    <p:set>
                                      <p:cBhvr>
                                        <p:cTn id="18" dur="1" fill="hold">
                                          <p:stCondLst>
                                            <p:cond delay="499"/>
                                          </p:stCondLst>
                                        </p:cTn>
                                        <p:tgtEl>
                                          <p:spTgt spid="15"/>
                                        </p:tgtEl>
                                        <p:attrNameLst>
                                          <p:attrName>style.visibility</p:attrName>
                                        </p:attrNameLst>
                                      </p:cBhvr>
                                      <p:to>
                                        <p:strVal val="hidden"/>
                                      </p:to>
                                    </p:set>
                                  </p:childTnLst>
                                </p:cTn>
                              </p:par>
                            </p:childTnLst>
                          </p:cTn>
                        </p:par>
                        <p:par>
                          <p:cTn id="19" fill="hold">
                            <p:stCondLst>
                              <p:cond delay="500"/>
                            </p:stCondLst>
                            <p:childTnLst>
                              <p:par>
                                <p:cTn id="20" presetID="17" presetClass="entr" presetSubtype="1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ckground Photo">
            <a:extLst>
              <a:ext uri="{FF2B5EF4-FFF2-40B4-BE49-F238E27FC236}">
                <a16:creationId xmlns:a16="http://schemas.microsoft.com/office/drawing/2014/main" id="{A45EA063-B98B-4557-B1A7-70A93193CA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0" y="1076941"/>
            <a:ext cx="12192000" cy="5111932"/>
          </a:xfrm>
          <a:prstGeom prst="rect">
            <a:avLst/>
          </a:prstGeom>
          <a:effectLst>
            <a:innerShdw blurRad="63500" dist="12700" dir="16200000">
              <a:prstClr val="black">
                <a:alpha val="50000"/>
              </a:prstClr>
            </a:innerShdw>
          </a:effectLst>
        </p:spPr>
      </p:pic>
      <p:sp>
        <p:nvSpPr>
          <p:cNvPr id="6" name="Slide Number Placeholder 5">
            <a:extLst>
              <a:ext uri="{FF2B5EF4-FFF2-40B4-BE49-F238E27FC236}">
                <a16:creationId xmlns:a16="http://schemas.microsoft.com/office/drawing/2014/main" id="{E2F94B4D-C942-4823-BA6F-001C05B8A000}"/>
              </a:ext>
            </a:extLst>
          </p:cNvPr>
          <p:cNvSpPr>
            <a:spLocks noGrp="1"/>
          </p:cNvSpPr>
          <p:nvPr>
            <p:ph type="sldNum" sz="quarter" idx="12"/>
          </p:nvPr>
        </p:nvSpPr>
        <p:spPr>
          <a:xfrm>
            <a:off x="576000" y="6444598"/>
            <a:ext cx="566989" cy="217886"/>
          </a:xfrm>
        </p:spPr>
        <p:txBody>
          <a:bodyPr/>
          <a:lstStyle/>
          <a:p>
            <a:fld id="{50CD95A5-50B9-467D-9167-C36E821FF59E}" type="slidenum">
              <a:rPr lang="en-US" smtClean="0"/>
              <a:pPr/>
              <a:t>29</a:t>
            </a:fld>
            <a:endParaRPr lang="en-US" dirty="0"/>
          </a:p>
        </p:txBody>
      </p:sp>
      <p:graphicFrame>
        <p:nvGraphicFramePr>
          <p:cNvPr id="7" name="Diagram 6">
            <a:extLst>
              <a:ext uri="{FF2B5EF4-FFF2-40B4-BE49-F238E27FC236}">
                <a16:creationId xmlns:a16="http://schemas.microsoft.com/office/drawing/2014/main" id="{6B298ABE-4D04-4326-994D-776F76AB2B1C}"/>
              </a:ext>
            </a:extLst>
          </p:cNvPr>
          <p:cNvGraphicFramePr/>
          <p:nvPr>
            <p:extLst>
              <p:ext uri="{D42A27DB-BD31-4B8C-83A1-F6EECF244321}">
                <p14:modId xmlns:p14="http://schemas.microsoft.com/office/powerpoint/2010/main" val="2654913055"/>
              </p:ext>
            </p:extLst>
          </p:nvPr>
        </p:nvGraphicFramePr>
        <p:xfrm>
          <a:off x="408197" y="1063852"/>
          <a:ext cx="11375606" cy="5146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a:extLst>
              <a:ext uri="{FF2B5EF4-FFF2-40B4-BE49-F238E27FC236}">
                <a16:creationId xmlns:a16="http://schemas.microsoft.com/office/drawing/2014/main" id="{B25B5673-61BC-4F07-81ED-65C0BA2B6731}"/>
              </a:ext>
            </a:extLst>
          </p:cNvPr>
          <p:cNvSpPr/>
          <p:nvPr/>
        </p:nvSpPr>
        <p:spPr>
          <a:xfrm>
            <a:off x="684000" y="288000"/>
            <a:ext cx="5389424" cy="584775"/>
          </a:xfrm>
          <a:prstGeom prst="rect">
            <a:avLst/>
          </a:prstGeom>
        </p:spPr>
        <p:txBody>
          <a:bodyPr wrap="none">
            <a:spAutoFit/>
          </a:bodyPr>
          <a:lstStyle/>
          <a:p>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Primary Solution Practices</a:t>
            </a:r>
          </a:p>
        </p:txBody>
      </p:sp>
      <p:pic>
        <p:nvPicPr>
          <p:cNvPr id="3" name="Picture 2" descr="A picture containing rain, room&#10;&#10;Description automatically generated">
            <a:extLst>
              <a:ext uri="{FF2B5EF4-FFF2-40B4-BE49-F238E27FC236}">
                <a16:creationId xmlns:a16="http://schemas.microsoft.com/office/drawing/2014/main" id="{019FE3BF-1BC8-49DA-8EB1-C343337011C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133368" y="2296632"/>
            <a:ext cx="2646193" cy="1818168"/>
          </a:xfrm>
          <a:prstGeom prst="rect">
            <a:avLst/>
          </a:prstGeom>
          <a:effectLst/>
        </p:spPr>
      </p:pic>
    </p:spTree>
    <p:extLst>
      <p:ext uri="{BB962C8B-B14F-4D97-AF65-F5344CB8AC3E}">
        <p14:creationId xmlns:p14="http://schemas.microsoft.com/office/powerpoint/2010/main" val="6110019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04FED8-12A3-405A-9296-436787A6090E}"/>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a:ext>
            </a:extLst>
          </a:blip>
          <a:stretch>
            <a:fillRect/>
          </a:stretch>
        </p:blipFill>
        <p:spPr>
          <a:xfrm>
            <a:off x="0" y="1067416"/>
            <a:ext cx="12192000" cy="5111932"/>
          </a:xfrm>
          <a:prstGeom prst="rect">
            <a:avLst/>
          </a:prstGeom>
          <a:effectLst>
            <a:innerShdw blurRad="63500" dist="12700" dir="16200000">
              <a:prstClr val="black">
                <a:alpha val="50000"/>
              </a:prstClr>
            </a:innerShdw>
          </a:effectLst>
        </p:spPr>
      </p:pic>
      <p:sp>
        <p:nvSpPr>
          <p:cNvPr id="6" name="Slide Number Placeholder 5">
            <a:extLst>
              <a:ext uri="{FF2B5EF4-FFF2-40B4-BE49-F238E27FC236}">
                <a16:creationId xmlns:a16="http://schemas.microsoft.com/office/drawing/2014/main" id="{E2F94B4D-C942-4823-BA6F-001C05B8A000}"/>
              </a:ext>
            </a:extLst>
          </p:cNvPr>
          <p:cNvSpPr>
            <a:spLocks noGrp="1"/>
          </p:cNvSpPr>
          <p:nvPr>
            <p:ph type="sldNum" sz="quarter" idx="12"/>
          </p:nvPr>
        </p:nvSpPr>
        <p:spPr>
          <a:xfrm>
            <a:off x="576000" y="6444598"/>
            <a:ext cx="566989" cy="217886"/>
          </a:xfrm>
        </p:spPr>
        <p:txBody>
          <a:bodyPr/>
          <a:lstStyle/>
          <a:p>
            <a:fld id="{50CD95A5-50B9-467D-9167-C36E821FF59E}" type="slidenum">
              <a:rPr lang="en-US" smtClean="0"/>
              <a:pPr/>
              <a:t>3</a:t>
            </a:fld>
            <a:endParaRPr lang="en-US" dirty="0"/>
          </a:p>
        </p:txBody>
      </p:sp>
      <p:sp>
        <p:nvSpPr>
          <p:cNvPr id="14" name="TextBox - Points">
            <a:extLst>
              <a:ext uri="{FF2B5EF4-FFF2-40B4-BE49-F238E27FC236}">
                <a16:creationId xmlns:a16="http://schemas.microsoft.com/office/drawing/2014/main" id="{2B633960-6D18-4387-8D1B-D8CE5B077FB7}"/>
              </a:ext>
            </a:extLst>
          </p:cNvPr>
          <p:cNvSpPr txBox="1"/>
          <p:nvPr/>
        </p:nvSpPr>
        <p:spPr>
          <a:xfrm>
            <a:off x="576000" y="1603102"/>
            <a:ext cx="4475851" cy="4278094"/>
          </a:xfrm>
          <a:prstGeom prst="rect">
            <a:avLst/>
          </a:prstGeom>
          <a:noFill/>
          <a:effectLst/>
        </p:spPr>
        <p:txBody>
          <a:bodyPr wrap="square" rtlCol="0">
            <a:spAutoFit/>
          </a:bodyPr>
          <a:lstStyle/>
          <a:p>
            <a:pPr marL="180000" indent="-180000">
              <a:buFont typeface="Arial" panose="020B0604020202020204" pitchFamily="34" charset="0"/>
              <a:buChar char="•"/>
            </a:pP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Founded in 2016 by partners Pat O’Dell (General Manager), Dan Hogan (Director of Operations) and Paul O’Dell (Director of Sales); based in Clinton, NJ</a:t>
            </a:r>
          </a:p>
          <a:p>
            <a:pPr marL="180000" indent="-180000">
              <a:buFont typeface="Arial" panose="020B0604020202020204" pitchFamily="34" charset="0"/>
              <a:buChar char="•"/>
            </a:pPr>
            <a:endPar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a:p>
            <a:pPr marL="180000" indent="-180000">
              <a:buFont typeface="Arial" panose="020B0604020202020204" pitchFamily="34" charset="0"/>
              <a:buChar char="•"/>
            </a:pP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Approach is based on an </a:t>
            </a:r>
            <a:r>
              <a:rPr lang="en-US" sz="1600" b="1"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Assess, Design, Implement and Management (ADIM</a:t>
            </a: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methodology to help customers successfully implement complex infrastructure projects such as Storage Area Networks, Enterprise Backup, Disaster Recovery and Business Continuity solutions</a:t>
            </a:r>
          </a:p>
          <a:p>
            <a:pPr marL="180000" indent="-180000">
              <a:buFont typeface="Arial" panose="020B0604020202020204" pitchFamily="34" charset="0"/>
              <a:buChar char="•"/>
            </a:pPr>
            <a:endPar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a:p>
            <a:pPr marL="180000" indent="-180000">
              <a:buFont typeface="Arial" panose="020B0604020202020204" pitchFamily="34" charset="0"/>
              <a:buChar char="•"/>
            </a:pP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Fast growing, award-winning company with an outstanding reputation for customer service and success</a:t>
            </a:r>
          </a:p>
          <a:p>
            <a:pPr marL="285750" indent="-285750">
              <a:buFont typeface="Arial" panose="020B0604020202020204" pitchFamily="34" charset="0"/>
              <a:buChar char="•"/>
            </a:pPr>
            <a:endParaRPr lang="en-US" sz="1600"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descr="A close up of a sign&#10;&#10;Description automatically generated">
            <a:extLst>
              <a:ext uri="{FF2B5EF4-FFF2-40B4-BE49-F238E27FC236}">
                <a16:creationId xmlns:a16="http://schemas.microsoft.com/office/drawing/2014/main" id="{6E507A79-7FB0-4BFA-BDC1-CF9DC2D4DC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2989" y="1925052"/>
            <a:ext cx="1144606" cy="2100195"/>
          </a:xfrm>
          <a:prstGeom prst="rect">
            <a:avLst/>
          </a:prstGeom>
          <a:ln>
            <a:noFill/>
          </a:ln>
          <a:effectLst/>
        </p:spPr>
      </p:pic>
      <p:pic>
        <p:nvPicPr>
          <p:cNvPr id="22" name="Picture 21" descr="A picture containing bottle, truck, sitting, parked&#10;&#10;Description automatically generated">
            <a:extLst>
              <a:ext uri="{FF2B5EF4-FFF2-40B4-BE49-F238E27FC236}">
                <a16:creationId xmlns:a16="http://schemas.microsoft.com/office/drawing/2014/main" id="{FDB1317C-A34B-49B2-93D1-96A627AC76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46194" y="1925053"/>
            <a:ext cx="1127106" cy="2100196"/>
          </a:xfrm>
          <a:prstGeom prst="rect">
            <a:avLst/>
          </a:prstGeom>
          <a:ln>
            <a:noFill/>
          </a:ln>
          <a:effectLst/>
        </p:spPr>
      </p:pic>
      <p:sp>
        <p:nvSpPr>
          <p:cNvPr id="8" name="Header  Background">
            <a:extLst>
              <a:ext uri="{FF2B5EF4-FFF2-40B4-BE49-F238E27FC236}">
                <a16:creationId xmlns:a16="http://schemas.microsoft.com/office/drawing/2014/main" id="{398793C9-904C-4C45-BA80-F002390811C5}"/>
              </a:ext>
            </a:extLst>
          </p:cNvPr>
          <p:cNvSpPr/>
          <p:nvPr/>
        </p:nvSpPr>
        <p:spPr>
          <a:xfrm>
            <a:off x="-3443" y="0"/>
            <a:ext cx="12195443" cy="1080000"/>
          </a:xfrm>
          <a:prstGeom prst="rect">
            <a:avLst/>
          </a:prstGeom>
          <a:solidFill>
            <a:srgbClr val="0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op Border">
            <a:extLst>
              <a:ext uri="{FF2B5EF4-FFF2-40B4-BE49-F238E27FC236}">
                <a16:creationId xmlns:a16="http://schemas.microsoft.com/office/drawing/2014/main" id="{BBCE140F-8EC7-44B8-BEDE-0706FF85F5B5}"/>
              </a:ext>
            </a:extLst>
          </p:cNvPr>
          <p:cNvSpPr/>
          <p:nvPr/>
        </p:nvSpPr>
        <p:spPr>
          <a:xfrm>
            <a:off x="0" y="-308"/>
            <a:ext cx="12192000" cy="72000"/>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B25B5673-61BC-4F07-81ED-65C0BA2B6731}"/>
              </a:ext>
            </a:extLst>
          </p:cNvPr>
          <p:cNvSpPr/>
          <p:nvPr/>
        </p:nvSpPr>
        <p:spPr>
          <a:xfrm>
            <a:off x="576000" y="288000"/>
            <a:ext cx="2491388" cy="584775"/>
          </a:xfrm>
          <a:prstGeom prst="rect">
            <a:avLst/>
          </a:prstGeom>
        </p:spPr>
        <p:txBody>
          <a:bodyPr wrap="none">
            <a:spAutoFit/>
          </a:bodyPr>
          <a:lstStyle/>
          <a:p>
            <a:r>
              <a:rPr lang="en-US" sz="3200" b="1" dirty="0">
                <a:solidFill>
                  <a:schemeClr val="bg1"/>
                </a:solidFill>
                <a:latin typeface="Lato" panose="020F0502020204030203" pitchFamily="34" charset="0"/>
              </a:rPr>
              <a:t>Who is CPP?</a:t>
            </a:r>
          </a:p>
        </p:txBody>
      </p:sp>
      <p:grpSp>
        <p:nvGrpSpPr>
          <p:cNvPr id="5" name="Group 4">
            <a:extLst>
              <a:ext uri="{FF2B5EF4-FFF2-40B4-BE49-F238E27FC236}">
                <a16:creationId xmlns:a16="http://schemas.microsoft.com/office/drawing/2014/main" id="{6A307BBE-06ED-47AE-8D06-EF261B9C51C5}"/>
              </a:ext>
            </a:extLst>
          </p:cNvPr>
          <p:cNvGrpSpPr/>
          <p:nvPr/>
        </p:nvGrpSpPr>
        <p:grpSpPr>
          <a:xfrm>
            <a:off x="7971698" y="1925052"/>
            <a:ext cx="2097059" cy="2500305"/>
            <a:chOff x="7971698" y="1925052"/>
            <a:chExt cx="2097059" cy="2500305"/>
          </a:xfrm>
        </p:grpSpPr>
        <p:pic>
          <p:nvPicPr>
            <p:cNvPr id="18" name="Picture 17" descr="A close up of a logo&#10;&#10;Description automatically generated">
              <a:extLst>
                <a:ext uri="{FF2B5EF4-FFF2-40B4-BE49-F238E27FC236}">
                  <a16:creationId xmlns:a16="http://schemas.microsoft.com/office/drawing/2014/main" id="{558A760E-2013-4F7A-A1B0-40DE7F479AB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971698" y="1925052"/>
              <a:ext cx="2097059" cy="2100196"/>
            </a:xfrm>
            <a:prstGeom prst="rect">
              <a:avLst/>
            </a:prstGeom>
          </p:spPr>
        </p:pic>
        <p:sp>
          <p:nvSpPr>
            <p:cNvPr id="3" name="TextBox 2">
              <a:extLst>
                <a:ext uri="{FF2B5EF4-FFF2-40B4-BE49-F238E27FC236}">
                  <a16:creationId xmlns:a16="http://schemas.microsoft.com/office/drawing/2014/main" id="{8FCA003A-1361-430D-8036-6B71D8B5CC71}"/>
                </a:ext>
              </a:extLst>
            </p:cNvPr>
            <p:cNvSpPr txBox="1"/>
            <p:nvPr/>
          </p:nvSpPr>
          <p:spPr>
            <a:xfrm>
              <a:off x="8250206" y="4025247"/>
              <a:ext cx="1540042" cy="400110"/>
            </a:xfrm>
            <a:prstGeom prst="rect">
              <a:avLst/>
            </a:prstGeom>
            <a:noFill/>
          </p:spPr>
          <p:txBody>
            <a:bodyPr wrap="square" rtlCol="0">
              <a:spAutoFit/>
            </a:bodyPr>
            <a:lstStyle/>
            <a:p>
              <a:pPr algn="ctr"/>
              <a:r>
                <a:rPr lang="en-AU"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U.S. Solutions Provider of the Year 2020</a:t>
              </a:r>
            </a:p>
          </p:txBody>
        </p:sp>
      </p:grpSp>
    </p:spTree>
    <p:extLst>
      <p:ext uri="{BB962C8B-B14F-4D97-AF65-F5344CB8AC3E}">
        <p14:creationId xmlns:p14="http://schemas.microsoft.com/office/powerpoint/2010/main" val="37480073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p:tgtEl>
                                          <p:spTgt spid="16"/>
                                        </p:tgtEl>
                                        <p:attrNameLst>
                                          <p:attrName>ppt_y</p:attrName>
                                        </p:attrNameLst>
                                      </p:cBhvr>
                                      <p:tavLst>
                                        <p:tav tm="0">
                                          <p:val>
                                            <p:strVal val="#ppt_y+#ppt_h*1.125000"/>
                                          </p:val>
                                        </p:tav>
                                        <p:tav tm="100000">
                                          <p:val>
                                            <p:strVal val="#ppt_y"/>
                                          </p:val>
                                        </p:tav>
                                      </p:tavLst>
                                    </p:anim>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ppt_y</p:attrName>
                                        </p:attrNameLst>
                                      </p:cBhvr>
                                      <p:tavLst>
                                        <p:tav tm="0">
                                          <p:val>
                                            <p:strVal val="#ppt_y+#ppt_h*1.125000"/>
                                          </p:val>
                                        </p:tav>
                                        <p:tav tm="100000">
                                          <p:val>
                                            <p:strVal val="#ppt_y"/>
                                          </p:val>
                                        </p:tav>
                                      </p:tavLst>
                                    </p:anim>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p:tgtEl>
                                          <p:spTgt spid="22"/>
                                        </p:tgtEl>
                                        <p:attrNameLst>
                                          <p:attrName>ppt_y</p:attrName>
                                        </p:attrNameLst>
                                      </p:cBhvr>
                                      <p:tavLst>
                                        <p:tav tm="0">
                                          <p:val>
                                            <p:strVal val="#ppt_y+#ppt_h*1.125000"/>
                                          </p:val>
                                        </p:tav>
                                        <p:tav tm="100000">
                                          <p:val>
                                            <p:strVal val="#ppt_y"/>
                                          </p:val>
                                        </p:tav>
                                      </p:tavLst>
                                    </p:anim>
                                    <p:animEffect transition="in" filter="wipe(up)">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ackground Photo">
            <a:extLst>
              <a:ext uri="{FF2B5EF4-FFF2-40B4-BE49-F238E27FC236}">
                <a16:creationId xmlns:a16="http://schemas.microsoft.com/office/drawing/2014/main" id="{7401559D-D0EF-4313-ABAD-50E3254A860D}"/>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100000"/>
                    </a14:imgEffect>
                    <a14:imgEffect>
                      <a14:brightnessContrast bright="-15000"/>
                    </a14:imgEffect>
                  </a14:imgLayer>
                </a14:imgProps>
              </a:ext>
              <a:ext uri="{28A0092B-C50C-407E-A947-70E740481C1C}">
                <a14:useLocalDpi xmlns:a14="http://schemas.microsoft.com/office/drawing/2010/main"/>
              </a:ext>
            </a:extLst>
          </a:blip>
          <a:stretch>
            <a:fillRect/>
          </a:stretch>
        </p:blipFill>
        <p:spPr>
          <a:xfrm flipH="1">
            <a:off x="0" y="1076941"/>
            <a:ext cx="12192000" cy="5111932"/>
          </a:xfrm>
          <a:prstGeom prst="rect">
            <a:avLst/>
          </a:prstGeom>
          <a:effectLst>
            <a:innerShdw blurRad="63500" dist="12700" dir="16200000">
              <a:prstClr val="black">
                <a:alpha val="50000"/>
              </a:prstClr>
            </a:innerShdw>
          </a:effectLst>
        </p:spPr>
      </p:pic>
      <p:sp>
        <p:nvSpPr>
          <p:cNvPr id="2" name="Rectangle 1">
            <a:extLst>
              <a:ext uri="{FF2B5EF4-FFF2-40B4-BE49-F238E27FC236}">
                <a16:creationId xmlns:a16="http://schemas.microsoft.com/office/drawing/2014/main" id="{B25B5673-61BC-4F07-81ED-65C0BA2B6731}"/>
              </a:ext>
            </a:extLst>
          </p:cNvPr>
          <p:cNvSpPr/>
          <p:nvPr/>
        </p:nvSpPr>
        <p:spPr>
          <a:xfrm>
            <a:off x="684000" y="288000"/>
            <a:ext cx="6178294" cy="584775"/>
          </a:xfrm>
          <a:prstGeom prst="rect">
            <a:avLst/>
          </a:prstGeom>
        </p:spPr>
        <p:txBody>
          <a:bodyPr wrap="none">
            <a:spAutoFit/>
          </a:bodyPr>
          <a:lstStyle/>
          <a:p>
            <a:r>
              <a:rPr lang="en-US" sz="3200" b="1" dirty="0">
                <a:solidFill>
                  <a:schemeClr val="bg1"/>
                </a:solidFill>
                <a:latin typeface="Lato" panose="020F0502020204030203" pitchFamily="34" charset="0"/>
              </a:rPr>
              <a:t>CPP Managed Services:  </a:t>
            </a:r>
            <a:r>
              <a:rPr lang="en-US" sz="3200" b="1" dirty="0" err="1">
                <a:solidFill>
                  <a:schemeClr val="bg1"/>
                </a:solidFill>
                <a:latin typeface="Lato" panose="020F0502020204030203" pitchFamily="34" charset="0"/>
              </a:rPr>
              <a:t>InVision</a:t>
            </a:r>
            <a:endParaRPr lang="en-US" sz="3200" b="1" dirty="0">
              <a:solidFill>
                <a:schemeClr val="bg1"/>
              </a:solidFill>
              <a:latin typeface="Lato" panose="020F0502020204030203" pitchFamily="34" charset="0"/>
            </a:endParaRPr>
          </a:p>
        </p:txBody>
      </p:sp>
      <p:sp>
        <p:nvSpPr>
          <p:cNvPr id="6" name="Slide Number Placeholder 5">
            <a:extLst>
              <a:ext uri="{FF2B5EF4-FFF2-40B4-BE49-F238E27FC236}">
                <a16:creationId xmlns:a16="http://schemas.microsoft.com/office/drawing/2014/main" id="{E2F94B4D-C942-4823-BA6F-001C05B8A000}"/>
              </a:ext>
            </a:extLst>
          </p:cNvPr>
          <p:cNvSpPr>
            <a:spLocks noGrp="1"/>
          </p:cNvSpPr>
          <p:nvPr>
            <p:ph type="sldNum" sz="quarter" idx="12"/>
          </p:nvPr>
        </p:nvSpPr>
        <p:spPr/>
        <p:txBody>
          <a:bodyPr/>
          <a:lstStyle/>
          <a:p>
            <a:fld id="{50CD95A5-50B9-467D-9167-C36E821FF59E}" type="slidenum">
              <a:rPr lang="en-US" smtClean="0"/>
              <a:pPr/>
              <a:t>30</a:t>
            </a:fld>
            <a:endParaRPr lang="en-US" dirty="0"/>
          </a:p>
        </p:txBody>
      </p:sp>
      <p:sp>
        <p:nvSpPr>
          <p:cNvPr id="3" name="TextBox 2">
            <a:extLst>
              <a:ext uri="{FF2B5EF4-FFF2-40B4-BE49-F238E27FC236}">
                <a16:creationId xmlns:a16="http://schemas.microsoft.com/office/drawing/2014/main" id="{02A5C2AE-9F86-4773-AC35-060A0989DA87}"/>
              </a:ext>
            </a:extLst>
          </p:cNvPr>
          <p:cNvSpPr txBox="1"/>
          <p:nvPr/>
        </p:nvSpPr>
        <p:spPr>
          <a:xfrm>
            <a:off x="684001" y="1669312"/>
            <a:ext cx="6280326" cy="4199860"/>
          </a:xfrm>
          <a:prstGeom prst="rect">
            <a:avLst/>
          </a:prstGeom>
          <a:noFill/>
          <a:effectLst/>
        </p:spPr>
        <p:txBody>
          <a:bodyPr wrap="square" rtlCol="0">
            <a:noAutofit/>
          </a:bodyPr>
          <a:lstStyle/>
          <a:p>
            <a:r>
              <a:rPr lang="en-US" sz="20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Are you required to provide an extremely high level of IT services and security to your organization 24/7/365 days a year but don’t staff three shifts?</a:t>
            </a:r>
          </a:p>
          <a:p>
            <a:endParaRPr lang="en-US" sz="20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a:p>
            <a:endParaRPr lang="en-US" sz="20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a:p>
            <a:r>
              <a:rPr lang="en-US" sz="20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What if you could get most of your nights, evenings and weekends back and -- at the same time -- improved SLAs for the company , morale for employees and were able to do it at a lower cost?</a:t>
            </a:r>
          </a:p>
          <a:p>
            <a:endParaRPr lang="en-US" sz="20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CPP </a:t>
            </a:r>
            <a:r>
              <a:rPr lang="en-US" sz="2000" b="1" dirty="0" err="1">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InVision</a:t>
            </a:r>
            <a:r>
              <a:rPr lang="en-US" sz="2000" b="1"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Managed Services is the answer.</a:t>
            </a:r>
          </a:p>
          <a:p>
            <a:endParaRPr lang="en-US" dirty="0">
              <a:effectLst>
                <a:outerShdw blurRad="50800" dist="38100" dir="2700000" algn="tl" rotWithShape="0">
                  <a:prstClr val="black">
                    <a:alpha val="40000"/>
                  </a:prstClr>
                </a:outerShdw>
              </a:effectLst>
            </a:endParaRPr>
          </a:p>
        </p:txBody>
      </p:sp>
      <p:pic>
        <p:nvPicPr>
          <p:cNvPr id="9" name="Picture 8" descr="A picture containing rain, room&#10;&#10;Description automatically generated">
            <a:extLst>
              <a:ext uri="{FF2B5EF4-FFF2-40B4-BE49-F238E27FC236}">
                <a16:creationId xmlns:a16="http://schemas.microsoft.com/office/drawing/2014/main" id="{DED827DA-4EAC-4A05-A5B4-92686B9951F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20050" y="1076941"/>
            <a:ext cx="4171950" cy="5111932"/>
          </a:xfrm>
          <a:prstGeom prst="rect">
            <a:avLst/>
          </a:prstGeom>
          <a:effectLst>
            <a:outerShdw blurRad="50800" dist="12700" dir="10800000" algn="r" rotWithShape="0">
              <a:prstClr val="black">
                <a:alpha val="40000"/>
              </a:prstClr>
            </a:outerShdw>
          </a:effectLst>
        </p:spPr>
      </p:pic>
    </p:spTree>
    <p:extLst>
      <p:ext uri="{BB962C8B-B14F-4D97-AF65-F5344CB8AC3E}">
        <p14:creationId xmlns:p14="http://schemas.microsoft.com/office/powerpoint/2010/main" val="1544996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Photo">
            <a:extLst>
              <a:ext uri="{FF2B5EF4-FFF2-40B4-BE49-F238E27FC236}">
                <a16:creationId xmlns:a16="http://schemas.microsoft.com/office/drawing/2014/main" id="{6561438B-DB19-4908-8BDB-C733D04BCB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67416"/>
            <a:ext cx="12192000" cy="5111932"/>
          </a:xfrm>
          <a:prstGeom prst="rect">
            <a:avLst/>
          </a:prstGeom>
          <a:effectLst>
            <a:innerShdw blurRad="63500" dist="12700" dir="16200000">
              <a:prstClr val="black">
                <a:alpha val="50000"/>
              </a:prstClr>
            </a:innerShdw>
          </a:effectLst>
        </p:spPr>
      </p:pic>
      <p:sp>
        <p:nvSpPr>
          <p:cNvPr id="25" name="Slide Number Placeholder 24"/>
          <p:cNvSpPr>
            <a:spLocks noGrp="1"/>
          </p:cNvSpPr>
          <p:nvPr>
            <p:ph type="sldNum" sz="quarter" idx="12"/>
          </p:nvPr>
        </p:nvSpPr>
        <p:spPr/>
        <p:txBody>
          <a:bodyPr/>
          <a:lstStyle/>
          <a:p>
            <a:fld id="{50CD95A5-50B9-467D-9167-C36E821FF59E}" type="slidenum">
              <a:rPr lang="en-US" smtClean="0"/>
              <a:pPr/>
              <a:t>31</a:t>
            </a:fld>
            <a:endParaRPr lang="en-US"/>
          </a:p>
        </p:txBody>
      </p:sp>
      <p:sp>
        <p:nvSpPr>
          <p:cNvPr id="14" name="Date Placeholder 13"/>
          <p:cNvSpPr>
            <a:spLocks noGrp="1"/>
          </p:cNvSpPr>
          <p:nvPr>
            <p:ph type="dt" sz="half" idx="10"/>
          </p:nvPr>
        </p:nvSpPr>
        <p:spPr>
          <a:prstGeom prst="rect">
            <a:avLst/>
          </a:prstGeom>
        </p:spPr>
        <p:txBody>
          <a:bodyPr anchor="ctr"/>
          <a:lstStyle>
            <a:defPPr>
              <a:defRPr lang="en-US"/>
            </a:defPPr>
            <a:lvl1pPr marL="0" algn="r" defTabSz="914400" rtl="0" eaLnBrk="1" latinLnBrk="0" hangingPunct="1">
              <a:defRPr sz="9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 name="Secuirty">
            <a:extLst>
              <a:ext uri="{FF2B5EF4-FFF2-40B4-BE49-F238E27FC236}">
                <a16:creationId xmlns:a16="http://schemas.microsoft.com/office/drawing/2014/main" id="{5CE84EDC-7DB4-4145-809A-E10FE3B222E8}"/>
              </a:ext>
            </a:extLst>
          </p:cNvPr>
          <p:cNvSpPr/>
          <p:nvPr/>
        </p:nvSpPr>
        <p:spPr>
          <a:xfrm>
            <a:off x="9028430" y="1560330"/>
            <a:ext cx="2520000" cy="4182069"/>
          </a:xfrm>
          <a:prstGeom prst="roundRect">
            <a:avLst>
              <a:gd name="adj" fmla="val 5573"/>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80000" tIns="1116000" rIns="36000" bIns="36000" rtlCol="0" anchor="t" anchorCtr="0">
            <a:noAutofit/>
          </a:bodyPr>
          <a:lstStyle/>
          <a:p>
            <a:pPr>
              <a:spcAft>
                <a:spcPts val="1200"/>
              </a:spcAft>
            </a:pPr>
            <a:r>
              <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Security </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24 x 7 SOC</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Firewalls &amp; VPN</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IDS/IPS</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AAA &amp; NAC</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Mobility</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SIEM</a:t>
            </a:r>
          </a:p>
        </p:txBody>
      </p:sp>
      <p:sp>
        <p:nvSpPr>
          <p:cNvPr id="31" name="Network Services">
            <a:extLst>
              <a:ext uri="{FF2B5EF4-FFF2-40B4-BE49-F238E27FC236}">
                <a16:creationId xmlns:a16="http://schemas.microsoft.com/office/drawing/2014/main" id="{5DEB551E-DAE6-45C2-A2A5-8FF0FD4A5192}"/>
              </a:ext>
            </a:extLst>
          </p:cNvPr>
          <p:cNvSpPr/>
          <p:nvPr/>
        </p:nvSpPr>
        <p:spPr>
          <a:xfrm>
            <a:off x="6269889" y="1576450"/>
            <a:ext cx="2520000" cy="4165949"/>
          </a:xfrm>
          <a:prstGeom prst="roundRect">
            <a:avLst>
              <a:gd name="adj" fmla="val 5573"/>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80000" tIns="1116000" rIns="36000" bIns="36000" rtlCol="0" anchor="t" anchorCtr="0">
            <a:noAutofit/>
          </a:bodyPr>
          <a:lstStyle/>
          <a:p>
            <a:pPr>
              <a:spcAft>
                <a:spcPts val="1200"/>
              </a:spcAft>
            </a:pPr>
            <a:r>
              <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Network Services</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24 x 7 NOC</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Network Links</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Routers &amp; Switches</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ISP Navigation</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Wireless</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Firewalls &amp; VPN</a:t>
            </a:r>
          </a:p>
          <a:p>
            <a:pPr>
              <a:spcAft>
                <a:spcPts val="1200"/>
              </a:spcAft>
            </a:pPr>
            <a:endPar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8" name="Datacenter Services">
            <a:extLst>
              <a:ext uri="{FF2B5EF4-FFF2-40B4-BE49-F238E27FC236}">
                <a16:creationId xmlns:a16="http://schemas.microsoft.com/office/drawing/2014/main" id="{E9DFB320-D812-430A-999F-4ED63C8132BA}"/>
              </a:ext>
            </a:extLst>
          </p:cNvPr>
          <p:cNvSpPr/>
          <p:nvPr/>
        </p:nvSpPr>
        <p:spPr>
          <a:xfrm>
            <a:off x="3511347" y="1576450"/>
            <a:ext cx="2520000" cy="4165949"/>
          </a:xfrm>
          <a:prstGeom prst="roundRect">
            <a:avLst>
              <a:gd name="adj" fmla="val 6417"/>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80000" tIns="1116000" rIns="36000" bIns="36000" rtlCol="0" anchor="t" anchorCtr="0">
            <a:noAutofit/>
          </a:bodyPr>
          <a:lstStyle/>
          <a:p>
            <a:pPr>
              <a:spcAft>
                <a:spcPts val="1200"/>
              </a:spcAft>
            </a:pPr>
            <a:r>
              <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Datacenter Services</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24 x 7 NOC</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Physical Servers</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Virtual Machines</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Storage Area Networks</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Backup &amp; Disaster Recovery</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Hybrid &amp; Cloud Services</a:t>
            </a:r>
          </a:p>
          <a:p>
            <a:pPr>
              <a:spcAft>
                <a:spcPts val="1200"/>
              </a:spcAft>
            </a:pPr>
            <a:endPar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spcAft>
                <a:spcPts val="1200"/>
              </a:spcAft>
            </a:pPr>
            <a:endPar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End User Support">
            <a:extLst>
              <a:ext uri="{FF2B5EF4-FFF2-40B4-BE49-F238E27FC236}">
                <a16:creationId xmlns:a16="http://schemas.microsoft.com/office/drawing/2014/main" id="{C0E6E601-40B4-4521-9ECE-70D5D08614F3}"/>
              </a:ext>
            </a:extLst>
          </p:cNvPr>
          <p:cNvSpPr/>
          <p:nvPr/>
        </p:nvSpPr>
        <p:spPr>
          <a:xfrm>
            <a:off x="752805" y="1576498"/>
            <a:ext cx="2520000" cy="4165949"/>
          </a:xfrm>
          <a:prstGeom prst="roundRect">
            <a:avLst>
              <a:gd name="adj" fmla="val 5487"/>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80000" tIns="1116000" rIns="180000" bIns="36000" rtlCol="0" anchor="t" anchorCtr="0">
            <a:noAutofit/>
          </a:bodyPr>
          <a:lstStyle/>
          <a:p>
            <a:pPr>
              <a:spcAft>
                <a:spcPts val="1200"/>
              </a:spcAft>
            </a:pPr>
            <a:r>
              <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End User Support</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24 x 7 Service desk</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Desktop Support</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Application Support</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Antivirus Software</a:t>
            </a:r>
          </a:p>
          <a:p>
            <a:pPr>
              <a:spcAft>
                <a:spcPts val="1200"/>
              </a:spcAft>
            </a:pPr>
            <a:r>
              <a:rPr lang="en-US" sz="14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Software Deployment Services</a:t>
            </a:r>
          </a:p>
          <a:p>
            <a:pPr>
              <a:spcAft>
                <a:spcPts val="1200"/>
              </a:spcAft>
            </a:pPr>
            <a:endParaRPr lang="en-US"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20" name="Icon 4">
            <a:extLst>
              <a:ext uri="{FF2B5EF4-FFF2-40B4-BE49-F238E27FC236}">
                <a16:creationId xmlns:a16="http://schemas.microsoft.com/office/drawing/2014/main" id="{DE7A6036-4987-4B98-828D-4F7AFFF38CF6}"/>
              </a:ext>
            </a:extLst>
          </p:cNvPr>
          <p:cNvGrpSpPr/>
          <p:nvPr/>
        </p:nvGrpSpPr>
        <p:grpSpPr>
          <a:xfrm>
            <a:off x="9784430" y="1560326"/>
            <a:ext cx="1008000" cy="1008000"/>
            <a:chOff x="9784430" y="1560326"/>
            <a:chExt cx="1008000" cy="1008000"/>
          </a:xfrm>
        </p:grpSpPr>
        <p:sp>
          <p:nvSpPr>
            <p:cNvPr id="8" name="Icon 4 Background">
              <a:extLst>
                <a:ext uri="{FF2B5EF4-FFF2-40B4-BE49-F238E27FC236}">
                  <a16:creationId xmlns:a16="http://schemas.microsoft.com/office/drawing/2014/main" id="{8D9D2AFA-8A2F-4775-924B-74811E286FA6}"/>
                </a:ext>
              </a:extLst>
            </p:cNvPr>
            <p:cNvSpPr/>
            <p:nvPr/>
          </p:nvSpPr>
          <p:spPr>
            <a:xfrm rot="5400000">
              <a:off x="9784430" y="1560326"/>
              <a:ext cx="1008000" cy="1008000"/>
            </a:xfrm>
            <a:prstGeom prst="flowChartDelay">
              <a:avLst/>
            </a:prstGeom>
            <a:gradFill flip="none" rotWithShape="1">
              <a:gsLst>
                <a:gs pos="19000">
                  <a:srgbClr val="001F41"/>
                </a:gs>
                <a:gs pos="100000">
                  <a:srgbClr val="003570"/>
                </a:gs>
              </a:gsLst>
              <a:lin ang="18900000" scaled="1"/>
              <a:tileRect/>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Icon 4">
              <a:extLst>
                <a:ext uri="{FF2B5EF4-FFF2-40B4-BE49-F238E27FC236}">
                  <a16:creationId xmlns:a16="http://schemas.microsoft.com/office/drawing/2014/main" id="{C13C9511-CE5F-40B7-A29E-E72AB707F5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34312" y="1751398"/>
              <a:ext cx="539998" cy="612000"/>
            </a:xfrm>
            <a:prstGeom prst="rect">
              <a:avLst/>
            </a:prstGeom>
            <a:effectLst>
              <a:outerShdw blurRad="25400" dist="12700" dir="2700000" algn="tl" rotWithShape="0">
                <a:prstClr val="black">
                  <a:alpha val="40000"/>
                </a:prstClr>
              </a:outerShdw>
            </a:effectLst>
          </p:spPr>
        </p:pic>
      </p:grpSp>
      <p:grpSp>
        <p:nvGrpSpPr>
          <p:cNvPr id="13" name="Icon 3">
            <a:extLst>
              <a:ext uri="{FF2B5EF4-FFF2-40B4-BE49-F238E27FC236}">
                <a16:creationId xmlns:a16="http://schemas.microsoft.com/office/drawing/2014/main" id="{0F5D9870-1949-42BE-A4F9-86B2C3FA67EA}"/>
              </a:ext>
            </a:extLst>
          </p:cNvPr>
          <p:cNvGrpSpPr/>
          <p:nvPr/>
        </p:nvGrpSpPr>
        <p:grpSpPr>
          <a:xfrm>
            <a:off x="7001872" y="1576450"/>
            <a:ext cx="1008000" cy="1008000"/>
            <a:chOff x="7001872" y="1576450"/>
            <a:chExt cx="1008000" cy="1008000"/>
          </a:xfrm>
        </p:grpSpPr>
        <p:sp>
          <p:nvSpPr>
            <p:cNvPr id="6" name="Icon 3 Background">
              <a:extLst>
                <a:ext uri="{FF2B5EF4-FFF2-40B4-BE49-F238E27FC236}">
                  <a16:creationId xmlns:a16="http://schemas.microsoft.com/office/drawing/2014/main" id="{6E237992-C41D-408B-9069-805200AF4C4F}"/>
                </a:ext>
              </a:extLst>
            </p:cNvPr>
            <p:cNvSpPr/>
            <p:nvPr/>
          </p:nvSpPr>
          <p:spPr>
            <a:xfrm rot="5400000">
              <a:off x="7001872" y="1576450"/>
              <a:ext cx="1008000" cy="1008000"/>
            </a:xfrm>
            <a:prstGeom prst="flowChartDelay">
              <a:avLst/>
            </a:prstGeom>
            <a:gradFill flip="none" rotWithShape="1">
              <a:gsLst>
                <a:gs pos="19000">
                  <a:srgbClr val="001F41"/>
                </a:gs>
                <a:gs pos="100000">
                  <a:srgbClr val="003570"/>
                </a:gs>
              </a:gsLst>
              <a:lin ang="18900000" scaled="1"/>
              <a:tileRect/>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Icon 3">
              <a:extLst>
                <a:ext uri="{FF2B5EF4-FFF2-40B4-BE49-F238E27FC236}">
                  <a16:creationId xmlns:a16="http://schemas.microsoft.com/office/drawing/2014/main" id="{47787259-3155-493C-AA36-370E4263DA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14002" y="1840562"/>
              <a:ext cx="626945" cy="468000"/>
            </a:xfrm>
            <a:prstGeom prst="rect">
              <a:avLst/>
            </a:prstGeom>
            <a:effectLst>
              <a:outerShdw blurRad="25400" dist="12700" dir="2700000" algn="tl" rotWithShape="0">
                <a:prstClr val="black">
                  <a:alpha val="40000"/>
                </a:prstClr>
              </a:outerShdw>
            </a:effectLst>
          </p:spPr>
        </p:pic>
      </p:grpSp>
      <p:grpSp>
        <p:nvGrpSpPr>
          <p:cNvPr id="12" name="Icon 2">
            <a:extLst>
              <a:ext uri="{FF2B5EF4-FFF2-40B4-BE49-F238E27FC236}">
                <a16:creationId xmlns:a16="http://schemas.microsoft.com/office/drawing/2014/main" id="{9A7CEBEF-0DD6-4251-9645-BAF532D413D4}"/>
              </a:ext>
            </a:extLst>
          </p:cNvPr>
          <p:cNvGrpSpPr/>
          <p:nvPr/>
        </p:nvGrpSpPr>
        <p:grpSpPr>
          <a:xfrm>
            <a:off x="4267347" y="1576450"/>
            <a:ext cx="1008000" cy="1008000"/>
            <a:chOff x="4267347" y="1576450"/>
            <a:chExt cx="1008000" cy="1008000"/>
          </a:xfrm>
        </p:grpSpPr>
        <p:sp>
          <p:nvSpPr>
            <p:cNvPr id="4" name="Icon 2 Background">
              <a:extLst>
                <a:ext uri="{FF2B5EF4-FFF2-40B4-BE49-F238E27FC236}">
                  <a16:creationId xmlns:a16="http://schemas.microsoft.com/office/drawing/2014/main" id="{00991F69-0A2A-445F-BB42-CEEDBBC34837}"/>
                </a:ext>
              </a:extLst>
            </p:cNvPr>
            <p:cNvSpPr/>
            <p:nvPr/>
          </p:nvSpPr>
          <p:spPr>
            <a:xfrm rot="5400000">
              <a:off x="4267347" y="1576450"/>
              <a:ext cx="1008000" cy="1008000"/>
            </a:xfrm>
            <a:prstGeom prst="flowChartDelay">
              <a:avLst/>
            </a:prstGeom>
            <a:gradFill flip="none" rotWithShape="1">
              <a:gsLst>
                <a:gs pos="19000">
                  <a:srgbClr val="001F41"/>
                </a:gs>
                <a:gs pos="100000">
                  <a:srgbClr val="003570"/>
                </a:gs>
              </a:gsLst>
              <a:lin ang="18900000" scaled="1"/>
              <a:tileRect/>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Icon 2">
              <a:extLst>
                <a:ext uri="{FF2B5EF4-FFF2-40B4-BE49-F238E27FC236}">
                  <a16:creationId xmlns:a16="http://schemas.microsoft.com/office/drawing/2014/main" id="{AA9E1CAD-93B4-48AF-B9B9-069AD54296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5728" y="1787397"/>
              <a:ext cx="433771" cy="540000"/>
            </a:xfrm>
            <a:prstGeom prst="rect">
              <a:avLst/>
            </a:prstGeom>
            <a:effectLst>
              <a:outerShdw blurRad="25400" dist="12700" dir="2700000" algn="tl" rotWithShape="0">
                <a:prstClr val="black">
                  <a:alpha val="40000"/>
                </a:prstClr>
              </a:outerShdw>
            </a:effectLst>
          </p:spPr>
        </p:pic>
      </p:grpSp>
      <p:grpSp>
        <p:nvGrpSpPr>
          <p:cNvPr id="10" name="Icon 1">
            <a:extLst>
              <a:ext uri="{FF2B5EF4-FFF2-40B4-BE49-F238E27FC236}">
                <a16:creationId xmlns:a16="http://schemas.microsoft.com/office/drawing/2014/main" id="{22ED2BDA-3484-4454-B35E-AA2F8029DB23}"/>
              </a:ext>
            </a:extLst>
          </p:cNvPr>
          <p:cNvGrpSpPr/>
          <p:nvPr/>
        </p:nvGrpSpPr>
        <p:grpSpPr>
          <a:xfrm>
            <a:off x="1440618" y="1555014"/>
            <a:ext cx="1008000" cy="1008000"/>
            <a:chOff x="1440618" y="1555014"/>
            <a:chExt cx="1008000" cy="1008000"/>
          </a:xfrm>
        </p:grpSpPr>
        <p:sp>
          <p:nvSpPr>
            <p:cNvPr id="16" name="Icon 1 Background">
              <a:extLst>
                <a:ext uri="{FF2B5EF4-FFF2-40B4-BE49-F238E27FC236}">
                  <a16:creationId xmlns:a16="http://schemas.microsoft.com/office/drawing/2014/main" id="{8F87E420-787F-4FA4-AF23-380FCAF9C665}"/>
                </a:ext>
              </a:extLst>
            </p:cNvPr>
            <p:cNvSpPr/>
            <p:nvPr/>
          </p:nvSpPr>
          <p:spPr>
            <a:xfrm rot="5400000">
              <a:off x="1440618" y="1555014"/>
              <a:ext cx="1008000" cy="1008000"/>
            </a:xfrm>
            <a:prstGeom prst="flowChartDelay">
              <a:avLst/>
            </a:prstGeom>
            <a:gradFill flip="none" rotWithShape="1">
              <a:gsLst>
                <a:gs pos="19000">
                  <a:srgbClr val="001F41"/>
                </a:gs>
                <a:gs pos="100000">
                  <a:srgbClr val="003570"/>
                </a:gs>
              </a:gsLst>
              <a:lin ang="18900000" scaled="1"/>
              <a:tileRect/>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Icon 1">
              <a:extLst>
                <a:ext uri="{FF2B5EF4-FFF2-40B4-BE49-F238E27FC236}">
                  <a16:creationId xmlns:a16="http://schemas.microsoft.com/office/drawing/2014/main" id="{28D3E541-F280-45B2-BC54-F19138CB02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1799" y="1762030"/>
              <a:ext cx="541352" cy="540000"/>
            </a:xfrm>
            <a:prstGeom prst="rect">
              <a:avLst/>
            </a:prstGeom>
            <a:effectLst>
              <a:outerShdw blurRad="25400" dist="12700" dir="2700000" algn="tl" rotWithShape="0">
                <a:prstClr val="black">
                  <a:alpha val="40000"/>
                </a:prstClr>
              </a:outerShdw>
            </a:effectLst>
          </p:spPr>
        </p:pic>
      </p:grpSp>
      <p:sp>
        <p:nvSpPr>
          <p:cNvPr id="2" name="Title">
            <a:extLst>
              <a:ext uri="{FF2B5EF4-FFF2-40B4-BE49-F238E27FC236}">
                <a16:creationId xmlns:a16="http://schemas.microsoft.com/office/drawing/2014/main" id="{00DEFCFA-101E-403D-84FE-53B74C90FAAE}"/>
              </a:ext>
            </a:extLst>
          </p:cNvPr>
          <p:cNvSpPr/>
          <p:nvPr/>
        </p:nvSpPr>
        <p:spPr>
          <a:xfrm>
            <a:off x="684000" y="288000"/>
            <a:ext cx="5990743" cy="584775"/>
          </a:xfrm>
          <a:prstGeom prst="rect">
            <a:avLst/>
          </a:prstGeom>
        </p:spPr>
        <p:txBody>
          <a:bodyPr wrap="none">
            <a:spAutoFit/>
          </a:bodyPr>
          <a:lstStyle/>
          <a:p>
            <a:r>
              <a:rPr lang="en-AU" sz="3200" dirty="0" err="1">
                <a:solidFill>
                  <a:schemeClr val="bg1"/>
                </a:solidFill>
                <a:latin typeface="Lato" panose="020F0502020204030203" pitchFamily="34" charset="0"/>
              </a:rPr>
              <a:t>InVision</a:t>
            </a:r>
            <a:r>
              <a:rPr lang="en-AU" sz="3200" dirty="0">
                <a:solidFill>
                  <a:schemeClr val="bg1"/>
                </a:solidFill>
                <a:latin typeface="Lato" panose="020F0502020204030203" pitchFamily="34" charset="0"/>
              </a:rPr>
              <a:t> Overview – What Is It?</a:t>
            </a:r>
          </a:p>
        </p:txBody>
      </p:sp>
    </p:spTree>
    <p:extLst>
      <p:ext uri="{BB962C8B-B14F-4D97-AF65-F5344CB8AC3E}">
        <p14:creationId xmlns:p14="http://schemas.microsoft.com/office/powerpoint/2010/main" val="12208900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up)">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up)">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1" grpId="0" animBg="1"/>
      <p:bldP spid="28"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002673-C653-4DA6-990B-F27CEAD50B3C}"/>
              </a:ext>
            </a:extLst>
          </p:cNvPr>
          <p:cNvSpPr txBox="1"/>
          <p:nvPr/>
        </p:nvSpPr>
        <p:spPr>
          <a:xfrm>
            <a:off x="648000" y="288000"/>
            <a:ext cx="5625258" cy="584775"/>
          </a:xfrm>
          <a:prstGeom prst="rect">
            <a:avLst/>
          </a:prstGeom>
          <a:noFill/>
          <a:ln>
            <a:noFill/>
          </a:ln>
        </p:spPr>
        <p:txBody>
          <a:bodyPr wrap="none">
            <a:spAutoFit/>
          </a:bodyPr>
          <a:lstStyle>
            <a:defPPr>
              <a:defRPr lang="en-US"/>
            </a:defPPr>
            <a:lvl1pPr>
              <a:defRPr sz="3200" b="1">
                <a:solidFill>
                  <a:schemeClr val="bg1"/>
                </a:solidFill>
                <a:latin typeface="Lato" panose="020F0502020204030203" pitchFamily="34" charset="0"/>
              </a:defRPr>
            </a:lvl1pPr>
          </a:lstStyle>
          <a:p>
            <a:r>
              <a:rPr lang="en-US" dirty="0" err="1"/>
              <a:t>InVision</a:t>
            </a:r>
            <a:r>
              <a:rPr lang="en-US" dirty="0"/>
              <a:t> – Assessment Driven</a:t>
            </a:r>
          </a:p>
        </p:txBody>
      </p:sp>
      <p:sp>
        <p:nvSpPr>
          <p:cNvPr id="7" name="Slide Number Placeholder 6">
            <a:extLst>
              <a:ext uri="{FF2B5EF4-FFF2-40B4-BE49-F238E27FC236}">
                <a16:creationId xmlns:a16="http://schemas.microsoft.com/office/drawing/2014/main" id="{E21EE82A-4D72-4E8E-A656-1EED859DADFD}"/>
              </a:ext>
            </a:extLst>
          </p:cNvPr>
          <p:cNvSpPr>
            <a:spLocks noGrp="1"/>
          </p:cNvSpPr>
          <p:nvPr>
            <p:ph type="sldNum" sz="quarter" idx="12"/>
          </p:nvPr>
        </p:nvSpPr>
        <p:spPr/>
        <p:txBody>
          <a:bodyPr/>
          <a:lstStyle/>
          <a:p>
            <a:fld id="{50CD95A5-50B9-467D-9167-C36E821FF59E}" type="slidenum">
              <a:rPr lang="en-US" smtClean="0"/>
              <a:pPr/>
              <a:t>32</a:t>
            </a:fld>
            <a:endParaRPr lang="en-US"/>
          </a:p>
        </p:txBody>
      </p:sp>
      <p:pic>
        <p:nvPicPr>
          <p:cNvPr id="9" name="Background Photo">
            <a:extLst>
              <a:ext uri="{FF2B5EF4-FFF2-40B4-BE49-F238E27FC236}">
                <a16:creationId xmlns:a16="http://schemas.microsoft.com/office/drawing/2014/main" id="{9465BF13-81B4-4C1C-BE10-BE7FF293730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114800"/>
            <a:ext cx="12192000" cy="2064548"/>
          </a:xfrm>
          <a:prstGeom prst="rect">
            <a:avLst/>
          </a:prstGeom>
          <a:effectLst>
            <a:innerShdw blurRad="63500" dist="12700" dir="16200000">
              <a:prstClr val="black">
                <a:alpha val="50000"/>
              </a:prstClr>
            </a:innerShdw>
          </a:effectLst>
        </p:spPr>
      </p:pic>
      <p:sp>
        <p:nvSpPr>
          <p:cNvPr id="11" name="Rectangle 10">
            <a:extLst>
              <a:ext uri="{FF2B5EF4-FFF2-40B4-BE49-F238E27FC236}">
                <a16:creationId xmlns:a16="http://schemas.microsoft.com/office/drawing/2014/main" id="{20097CF4-3D54-4A15-A51C-39A5A95FCA62}"/>
              </a:ext>
            </a:extLst>
          </p:cNvPr>
          <p:cNvSpPr/>
          <p:nvPr/>
        </p:nvSpPr>
        <p:spPr>
          <a:xfrm>
            <a:off x="1994541" y="4810836"/>
            <a:ext cx="8202919" cy="1138773"/>
          </a:xfrm>
          <a:prstGeom prst="rect">
            <a:avLst/>
          </a:prstGeom>
          <a:noFill/>
          <a:effectLst/>
        </p:spPr>
        <p:txBody>
          <a:bodyPr wrap="square" numCol="2" rtlCol="0">
            <a:spAutoFit/>
          </a:bodyPr>
          <a:lstStyle/>
          <a:p>
            <a:pPr marL="180000" indent="-180000">
              <a:spcAft>
                <a:spcPts val="1200"/>
              </a:spcAft>
              <a:buFont typeface="Arial" panose="020B0604020202020204" pitchFamily="34" charset="0"/>
              <a:buChar char="•"/>
            </a:pP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Detailed Asset Inventory &amp; Analysis</a:t>
            </a:r>
          </a:p>
          <a:p>
            <a:pPr marL="180000" indent="-180000">
              <a:spcAft>
                <a:spcPts val="1200"/>
              </a:spcAft>
              <a:buFont typeface="Arial" panose="020B0604020202020204" pitchFamily="34" charset="0"/>
              <a:buChar char="•"/>
            </a:pP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Environment Risk Analysis</a:t>
            </a:r>
          </a:p>
          <a:p>
            <a:pPr marL="180000" indent="-180000">
              <a:spcAft>
                <a:spcPts val="1200"/>
              </a:spcAft>
              <a:buFont typeface="Arial" panose="020B0604020202020204" pitchFamily="34" charset="0"/>
              <a:buChar char="•"/>
            </a:pP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 Risk Analysis</a:t>
            </a:r>
          </a:p>
          <a:p>
            <a:pPr marL="180000" indent="-180000">
              <a:spcAft>
                <a:spcPts val="1200"/>
              </a:spcAft>
              <a:buFont typeface="Arial" panose="020B0604020202020204" pitchFamily="34" charset="0"/>
              <a:buChar char="•"/>
            </a:pP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Network Mapping</a:t>
            </a:r>
          </a:p>
          <a:p>
            <a:pPr marL="180000" indent="-180000">
              <a:spcAft>
                <a:spcPts val="1200"/>
              </a:spcAft>
              <a:buFont typeface="Arial" panose="020B0604020202020204" pitchFamily="34" charset="0"/>
              <a:buChar char="•"/>
            </a:pP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Risk Assessment Analysis &amp; Review</a:t>
            </a:r>
          </a:p>
          <a:p>
            <a:pPr marL="180000" indent="-180000">
              <a:spcAft>
                <a:spcPts val="1200"/>
              </a:spcAft>
              <a:buFont typeface="Arial" panose="020B0604020202020204" pitchFamily="34" charset="0"/>
              <a:buChar char="•"/>
            </a:pPr>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Review Reports &amp; Project Planning</a:t>
            </a:r>
          </a:p>
        </p:txBody>
      </p:sp>
      <p:sp>
        <p:nvSpPr>
          <p:cNvPr id="13" name="TextBox - Outcome">
            <a:extLst>
              <a:ext uri="{FF2B5EF4-FFF2-40B4-BE49-F238E27FC236}">
                <a16:creationId xmlns:a16="http://schemas.microsoft.com/office/drawing/2014/main" id="{808FADAA-7532-496A-9716-BC67024C2F17}"/>
              </a:ext>
            </a:extLst>
          </p:cNvPr>
          <p:cNvSpPr txBox="1"/>
          <p:nvPr/>
        </p:nvSpPr>
        <p:spPr>
          <a:xfrm>
            <a:off x="4310402" y="4361474"/>
            <a:ext cx="3571196" cy="368306"/>
          </a:xfrm>
          <a:prstGeom prst="rect">
            <a:avLst/>
          </a:prstGeom>
          <a:noFill/>
          <a:effectLst>
            <a:outerShdw blurRad="25400" dist="25400" dir="2700000" algn="tl" rotWithShape="0">
              <a:prstClr val="black">
                <a:alpha val="40000"/>
              </a:prstClr>
            </a:outerShdw>
          </a:effectLst>
        </p:spPr>
        <p:txBody>
          <a:bodyPr wrap="square" rtlCol="0">
            <a:spAutoFit/>
          </a:bodyPr>
          <a:lstStyle>
            <a:defPPr>
              <a:defRPr lang="en-US"/>
            </a:defPPr>
            <a:lvl1pPr algn="ctr">
              <a:spcAft>
                <a:spcPts val="600"/>
              </a:spcAft>
              <a:defRPr sz="2800">
                <a:solidFill>
                  <a:srgbClr val="01795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nSpc>
                <a:spcPct val="80000"/>
              </a:lnSpc>
            </a:pPr>
            <a:r>
              <a:rPr lang="en-US" sz="2200" dirty="0">
                <a:solidFill>
                  <a:schemeClr val="bg1"/>
                </a:solidFill>
              </a:rPr>
              <a:t>Outcome</a:t>
            </a:r>
          </a:p>
        </p:txBody>
      </p:sp>
      <p:sp>
        <p:nvSpPr>
          <p:cNvPr id="23" name="TextBox - Review &amp; Report">
            <a:extLst>
              <a:ext uri="{FF2B5EF4-FFF2-40B4-BE49-F238E27FC236}">
                <a16:creationId xmlns:a16="http://schemas.microsoft.com/office/drawing/2014/main" id="{D9E7529B-766D-4853-BBBE-9C08F172F74F}"/>
              </a:ext>
            </a:extLst>
          </p:cNvPr>
          <p:cNvSpPr txBox="1"/>
          <p:nvPr/>
        </p:nvSpPr>
        <p:spPr>
          <a:xfrm>
            <a:off x="8220977" y="2869570"/>
            <a:ext cx="1669311" cy="856268"/>
          </a:xfrm>
          <a:prstGeom prst="rect">
            <a:avLst/>
          </a:prstGeom>
          <a:solidFill>
            <a:srgbClr val="003570"/>
          </a:solidFill>
          <a:ln>
            <a:noFill/>
          </a:ln>
          <a:effectLst>
            <a:outerShdw blurRad="50800" dist="38100" dir="2700000" algn="tl" rotWithShape="0">
              <a:prstClr val="black">
                <a:alpha val="40000"/>
              </a:prstClr>
            </a:outerShdw>
          </a:effectLst>
        </p:spPr>
        <p:txBody>
          <a:bodyPr spcFirstLastPara="0" vert="horz" wrap="square" lIns="99568" tIns="36000" rIns="99568" bIns="0" numCol="1" spcCol="1270" anchor="ctr" anchorCtr="1">
            <a:noAutofit/>
          </a:bodyPr>
          <a:lstStyle>
            <a:defPPr>
              <a:defRPr lang="en-US"/>
            </a:defPPr>
            <a:lvl1pPr>
              <a:lnSpc>
                <a:spcPts val="1600"/>
              </a:lnSpc>
              <a:spcAft>
                <a:spcPts val="0"/>
              </a:spcAft>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t>Review &amp;</a:t>
            </a:r>
            <a:br>
              <a:rPr lang="en-US"/>
            </a:br>
            <a:r>
              <a:rPr lang="en-US"/>
              <a:t>Report</a:t>
            </a:r>
            <a:endParaRPr lang="en-US" dirty="0"/>
          </a:p>
        </p:txBody>
      </p:sp>
      <p:sp>
        <p:nvSpPr>
          <p:cNvPr id="21" name="TextBox - Network Discovery Tool">
            <a:extLst>
              <a:ext uri="{FF2B5EF4-FFF2-40B4-BE49-F238E27FC236}">
                <a16:creationId xmlns:a16="http://schemas.microsoft.com/office/drawing/2014/main" id="{9126FE80-921F-48F6-8CF8-A907D320C0D0}"/>
              </a:ext>
            </a:extLst>
          </p:cNvPr>
          <p:cNvSpPr txBox="1"/>
          <p:nvPr/>
        </p:nvSpPr>
        <p:spPr>
          <a:xfrm>
            <a:off x="6291000" y="2866363"/>
            <a:ext cx="1669311" cy="856268"/>
          </a:xfrm>
          <a:prstGeom prst="rect">
            <a:avLst/>
          </a:prstGeom>
          <a:solidFill>
            <a:srgbClr val="003570"/>
          </a:solidFill>
          <a:ln>
            <a:noFill/>
          </a:ln>
          <a:effectLst>
            <a:outerShdw blurRad="50800" dist="38100" dir="2700000" algn="tl" rotWithShape="0">
              <a:prstClr val="black">
                <a:alpha val="40000"/>
              </a:prstClr>
            </a:outerShdw>
          </a:effectLst>
        </p:spPr>
        <p:txBody>
          <a:bodyPr spcFirstLastPara="0" vert="horz" wrap="square" lIns="99568" tIns="36000" rIns="99568" bIns="0" numCol="1" spcCol="1270" anchor="ctr" anchorCtr="1">
            <a:noAutofit/>
          </a:bodyPr>
          <a:lstStyle>
            <a:defPPr>
              <a:defRPr lang="en-US"/>
            </a:defPPr>
            <a:lvl1pPr>
              <a:lnSpc>
                <a:spcPts val="1600"/>
              </a:lnSpc>
              <a:spcAft>
                <a:spcPts val="0"/>
              </a:spcAft>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a:t>Network </a:t>
            </a:r>
            <a:r>
              <a:rPr lang="en-US" dirty="0"/>
              <a:t>Discovery Tool</a:t>
            </a:r>
          </a:p>
        </p:txBody>
      </p:sp>
      <p:sp>
        <p:nvSpPr>
          <p:cNvPr id="19" name="TextBox - Security Tool">
            <a:extLst>
              <a:ext uri="{FF2B5EF4-FFF2-40B4-BE49-F238E27FC236}">
                <a16:creationId xmlns:a16="http://schemas.microsoft.com/office/drawing/2014/main" id="{D52405DB-C009-4B30-BF46-ED8DB488DD14}"/>
              </a:ext>
            </a:extLst>
          </p:cNvPr>
          <p:cNvSpPr txBox="1"/>
          <p:nvPr/>
        </p:nvSpPr>
        <p:spPr>
          <a:xfrm>
            <a:off x="4361023" y="2863977"/>
            <a:ext cx="1669311" cy="856268"/>
          </a:xfrm>
          <a:prstGeom prst="rect">
            <a:avLst/>
          </a:prstGeom>
          <a:solidFill>
            <a:srgbClr val="003570"/>
          </a:solidFill>
          <a:ln>
            <a:noFill/>
          </a:ln>
          <a:effectLst>
            <a:outerShdw blurRad="50800" dist="38100" dir="2700000" algn="tl" rotWithShape="0">
              <a:prstClr val="black">
                <a:alpha val="40000"/>
              </a:prstClr>
            </a:outerShdw>
          </a:effectLst>
        </p:spPr>
        <p:txBody>
          <a:bodyPr spcFirstLastPara="0" vert="horz" wrap="square" lIns="99568" tIns="36000" rIns="99568" bIns="0" numCol="1" spcCol="1270" anchor="ctr" anchorCtr="1">
            <a:noAutofit/>
          </a:bodyPr>
          <a:lstStyle>
            <a:defPPr>
              <a:defRPr lang="en-US"/>
            </a:defPPr>
            <a:lvl1pPr>
              <a:lnSpc>
                <a:spcPts val="1600"/>
              </a:lnSpc>
              <a:spcAft>
                <a:spcPts val="0"/>
              </a:spcAft>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a:t>Security </a:t>
            </a:r>
            <a:r>
              <a:rPr lang="en-US" dirty="0"/>
              <a:t>Discovery Tool</a:t>
            </a:r>
          </a:p>
        </p:txBody>
      </p:sp>
      <p:sp>
        <p:nvSpPr>
          <p:cNvPr id="17" name="TextBox - Asset Discovery Tool">
            <a:extLst>
              <a:ext uri="{FF2B5EF4-FFF2-40B4-BE49-F238E27FC236}">
                <a16:creationId xmlns:a16="http://schemas.microsoft.com/office/drawing/2014/main" id="{9EDE33E8-60FC-499E-8AD5-E4F9499FA979}"/>
              </a:ext>
            </a:extLst>
          </p:cNvPr>
          <p:cNvSpPr txBox="1"/>
          <p:nvPr/>
        </p:nvSpPr>
        <p:spPr>
          <a:xfrm>
            <a:off x="2431046" y="2863977"/>
            <a:ext cx="1669311" cy="856268"/>
          </a:xfrm>
          <a:prstGeom prst="rect">
            <a:avLst/>
          </a:prstGeom>
          <a:solidFill>
            <a:srgbClr val="003570"/>
          </a:solidFill>
          <a:ln>
            <a:noFill/>
          </a:ln>
          <a:effectLst>
            <a:outerShdw blurRad="50800" dist="38100" dir="2700000" algn="tl" rotWithShape="0">
              <a:prstClr val="black">
                <a:alpha val="40000"/>
              </a:prstClr>
            </a:outerShdw>
          </a:effectLst>
        </p:spPr>
        <p:txBody>
          <a:bodyPr spcFirstLastPara="0" vert="horz" wrap="square" lIns="99568" tIns="36000" rIns="99568" bIns="0" numCol="1" spcCol="1270" anchor="ctr" anchorCtr="1">
            <a:noAutofit/>
          </a:bodyPr>
          <a:lstStyle>
            <a:defPPr>
              <a:defRPr lang="en-US"/>
            </a:defPPr>
            <a:lvl1pPr>
              <a:lnSpc>
                <a:spcPts val="1600"/>
              </a:lnSpc>
              <a:spcAft>
                <a:spcPts val="0"/>
              </a:spcAft>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t>Asset</a:t>
            </a:r>
            <a:br>
              <a:rPr lang="en-US" dirty="0"/>
            </a:br>
            <a:r>
              <a:rPr lang="en-US" dirty="0"/>
              <a:t>Discovery Tool</a:t>
            </a:r>
          </a:p>
        </p:txBody>
      </p:sp>
      <p:cxnSp>
        <p:nvCxnSpPr>
          <p:cNvPr id="25" name="Connector: Elbow 24">
            <a:extLst>
              <a:ext uri="{FF2B5EF4-FFF2-40B4-BE49-F238E27FC236}">
                <a16:creationId xmlns:a16="http://schemas.microsoft.com/office/drawing/2014/main" id="{195D136D-D143-4526-BF69-0D83B53D618D}"/>
              </a:ext>
            </a:extLst>
          </p:cNvPr>
          <p:cNvCxnSpPr>
            <a:cxnSpLocks/>
          </p:cNvCxnSpPr>
          <p:nvPr/>
        </p:nvCxnSpPr>
        <p:spPr>
          <a:xfrm rot="5400000">
            <a:off x="3817199" y="1657783"/>
            <a:ext cx="576000" cy="1800000"/>
          </a:xfrm>
          <a:prstGeom prst="bentConnector3">
            <a:avLst>
              <a:gd name="adj1" fmla="val 50000"/>
            </a:avLst>
          </a:prstGeom>
          <a:ln w="34925">
            <a:solidFill>
              <a:srgbClr val="12988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5218B16A-1712-48B2-ACFB-00D66E5D0A69}"/>
              </a:ext>
            </a:extLst>
          </p:cNvPr>
          <p:cNvCxnSpPr>
            <a:cxnSpLocks/>
          </p:cNvCxnSpPr>
          <p:nvPr/>
        </p:nvCxnSpPr>
        <p:spPr>
          <a:xfrm rot="16200000" flipH="1">
            <a:off x="7784259" y="1635033"/>
            <a:ext cx="576000" cy="1800000"/>
          </a:xfrm>
          <a:prstGeom prst="bentConnector3">
            <a:avLst>
              <a:gd name="adj1" fmla="val 50000"/>
            </a:avLst>
          </a:prstGeom>
          <a:ln w="34925">
            <a:solidFill>
              <a:srgbClr val="12988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6F2AC41-CD7A-45BA-8899-06FDAD9BEE04}"/>
              </a:ext>
            </a:extLst>
          </p:cNvPr>
          <p:cNvSpPr/>
          <p:nvPr/>
        </p:nvSpPr>
        <p:spPr>
          <a:xfrm>
            <a:off x="4809461" y="1580134"/>
            <a:ext cx="2573079" cy="691116"/>
          </a:xfrm>
          <a:prstGeom prst="rect">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72000" tIns="72000" rIns="72000" bIns="36000" rtlCol="0" anchor="ctr" anchorCtr="1">
            <a:noAutofit/>
          </a:bodyPr>
          <a:lstStyle/>
          <a:p>
            <a:pPr>
              <a:spcAft>
                <a:spcPts val="600"/>
              </a:spcAft>
            </a:pPr>
            <a:r>
              <a:rPr lang="en-AU" dirty="0">
                <a:solidFill>
                  <a:schemeClr val="bg1"/>
                </a:solidFill>
                <a:effectLst>
                  <a:outerShdw blurRad="50800" dist="38100" dir="2700000" algn="tl" rotWithShape="0">
                    <a:prstClr val="black">
                      <a:alpha val="40000"/>
                    </a:prst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Assessment</a:t>
            </a:r>
          </a:p>
        </p:txBody>
      </p:sp>
      <p:cxnSp>
        <p:nvCxnSpPr>
          <p:cNvPr id="32" name="Connector: Elbow 31">
            <a:extLst>
              <a:ext uri="{FF2B5EF4-FFF2-40B4-BE49-F238E27FC236}">
                <a16:creationId xmlns:a16="http://schemas.microsoft.com/office/drawing/2014/main" id="{7C5163FA-D68D-47DA-93E0-BB2AB54B76F9}"/>
              </a:ext>
            </a:extLst>
          </p:cNvPr>
          <p:cNvCxnSpPr>
            <a:cxnSpLocks/>
          </p:cNvCxnSpPr>
          <p:nvPr/>
        </p:nvCxnSpPr>
        <p:spPr>
          <a:xfrm rot="5400000">
            <a:off x="5260225" y="2190532"/>
            <a:ext cx="576000" cy="720000"/>
          </a:xfrm>
          <a:prstGeom prst="bentConnector3">
            <a:avLst>
              <a:gd name="adj1" fmla="val 50000"/>
            </a:avLst>
          </a:prstGeom>
          <a:ln w="34925">
            <a:solidFill>
              <a:srgbClr val="12988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11D30C9F-6EEB-46DD-B251-91402398AC17}"/>
              </a:ext>
            </a:extLst>
          </p:cNvPr>
          <p:cNvCxnSpPr>
            <a:cxnSpLocks/>
          </p:cNvCxnSpPr>
          <p:nvPr/>
        </p:nvCxnSpPr>
        <p:spPr>
          <a:xfrm rot="16200000" flipH="1">
            <a:off x="6372885" y="2173494"/>
            <a:ext cx="576000" cy="720000"/>
          </a:xfrm>
          <a:prstGeom prst="bentConnector3">
            <a:avLst>
              <a:gd name="adj1" fmla="val 50000"/>
            </a:avLst>
          </a:prstGeom>
          <a:ln w="34925">
            <a:solidFill>
              <a:srgbClr val="12988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71265"/>
      </p:ext>
    </p:extLst>
  </p:cSld>
  <p:clrMapOvr>
    <a:overrideClrMapping bg1="lt1" tx1="dk1" bg2="lt2" tx2="dk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500"/>
                                        <p:tgtEl>
                                          <p:spTgt spid="25"/>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25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25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25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up)">
                                      <p:cBhvr>
                                        <p:cTn id="41" dur="500"/>
                                        <p:tgtEl>
                                          <p:spTgt spid="33"/>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up)">
                                      <p:cBhvr>
                                        <p:cTn id="45" dur="25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animEffect transition="in" filter="fade">
                                      <p:cBhvr>
                                        <p:cTn id="55" dur="500"/>
                                        <p:tgtEl>
                                          <p:spTgt spid="11">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1">
                                            <p:txEl>
                                              <p:pRg st="1" end="1"/>
                                            </p:txEl>
                                          </p:spTgt>
                                        </p:tgtEl>
                                        <p:attrNameLst>
                                          <p:attrName>style.visibility</p:attrName>
                                        </p:attrNameLst>
                                      </p:cBhvr>
                                      <p:to>
                                        <p:strVal val="visible"/>
                                      </p:to>
                                    </p:set>
                                    <p:animEffect transition="in" filter="fade">
                                      <p:cBhvr>
                                        <p:cTn id="60" dur="500"/>
                                        <p:tgtEl>
                                          <p:spTgt spid="11">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1">
                                            <p:txEl>
                                              <p:pRg st="2" end="2"/>
                                            </p:txEl>
                                          </p:spTgt>
                                        </p:tgtEl>
                                        <p:attrNameLst>
                                          <p:attrName>style.visibility</p:attrName>
                                        </p:attrNameLst>
                                      </p:cBhvr>
                                      <p:to>
                                        <p:strVal val="visible"/>
                                      </p:to>
                                    </p:set>
                                    <p:animEffect transition="in" filter="fade">
                                      <p:cBhvr>
                                        <p:cTn id="65" dur="500"/>
                                        <p:tgtEl>
                                          <p:spTgt spid="11">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xEl>
                                              <p:pRg st="3" end="3"/>
                                            </p:txEl>
                                          </p:spTgt>
                                        </p:tgtEl>
                                        <p:attrNameLst>
                                          <p:attrName>style.visibility</p:attrName>
                                        </p:attrNameLst>
                                      </p:cBhvr>
                                      <p:to>
                                        <p:strVal val="visible"/>
                                      </p:to>
                                    </p:set>
                                    <p:animEffect transition="in" filter="fade">
                                      <p:cBhvr>
                                        <p:cTn id="70" dur="500"/>
                                        <p:tgtEl>
                                          <p:spTgt spid="11">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1">
                                            <p:txEl>
                                              <p:pRg st="4" end="4"/>
                                            </p:txEl>
                                          </p:spTgt>
                                        </p:tgtEl>
                                        <p:attrNameLst>
                                          <p:attrName>style.visibility</p:attrName>
                                        </p:attrNameLst>
                                      </p:cBhvr>
                                      <p:to>
                                        <p:strVal val="visible"/>
                                      </p:to>
                                    </p:set>
                                    <p:animEffect transition="in" filter="fade">
                                      <p:cBhvr>
                                        <p:cTn id="75" dur="500"/>
                                        <p:tgtEl>
                                          <p:spTgt spid="11">
                                            <p:txEl>
                                              <p:pRg st="4" end="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1">
                                            <p:txEl>
                                              <p:pRg st="5" end="5"/>
                                            </p:txEl>
                                          </p:spTgt>
                                        </p:tgtEl>
                                        <p:attrNameLst>
                                          <p:attrName>style.visibility</p:attrName>
                                        </p:attrNameLst>
                                      </p:cBhvr>
                                      <p:to>
                                        <p:strVal val="visible"/>
                                      </p:to>
                                    </p:set>
                                    <p:animEffect transition="in" filter="fade">
                                      <p:cBhvr>
                                        <p:cTn id="80"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P spid="23" grpId="0" animBg="1"/>
      <p:bldP spid="21" grpId="0" animBg="1"/>
      <p:bldP spid="19" grpId="0" animBg="1"/>
      <p:bldP spid="17"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ackground Photo">
            <a:extLst>
              <a:ext uri="{FF2B5EF4-FFF2-40B4-BE49-F238E27FC236}">
                <a16:creationId xmlns:a16="http://schemas.microsoft.com/office/drawing/2014/main" id="{5DB71E28-85AE-4A39-8672-1BC86F4950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67416"/>
            <a:ext cx="12192000" cy="5111932"/>
          </a:xfrm>
          <a:prstGeom prst="rect">
            <a:avLst/>
          </a:prstGeom>
          <a:effectLst>
            <a:innerShdw blurRad="63500" dist="12700" dir="16200000">
              <a:prstClr val="black">
                <a:alpha val="50000"/>
              </a:prstClr>
            </a:innerShdw>
          </a:effectLst>
        </p:spPr>
      </p:pic>
      <p:pic>
        <p:nvPicPr>
          <p:cNvPr id="5" name="Picture 4">
            <a:extLst>
              <a:ext uri="{FF2B5EF4-FFF2-40B4-BE49-F238E27FC236}">
                <a16:creationId xmlns:a16="http://schemas.microsoft.com/office/drawing/2014/main" id="{1DC9AAF3-4356-4DE9-BE5D-651FC75846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67416"/>
            <a:ext cx="12192000" cy="5124877"/>
          </a:xfrm>
          <a:prstGeom prst="rect">
            <a:avLst/>
          </a:prstGeom>
        </p:spPr>
      </p:pic>
      <p:pic>
        <p:nvPicPr>
          <p:cNvPr id="7" name="Picture 6">
            <a:extLst>
              <a:ext uri="{FF2B5EF4-FFF2-40B4-BE49-F238E27FC236}">
                <a16:creationId xmlns:a16="http://schemas.microsoft.com/office/drawing/2014/main" id="{DDEAD34B-5DB7-44A9-AF97-4334CE0688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059123"/>
            <a:ext cx="12192000" cy="5133170"/>
          </a:xfrm>
          <a:prstGeom prst="rect">
            <a:avLst/>
          </a:prstGeom>
        </p:spPr>
      </p:pic>
      <p:sp>
        <p:nvSpPr>
          <p:cNvPr id="2" name="Slide Number Placeholder 1">
            <a:extLst>
              <a:ext uri="{FF2B5EF4-FFF2-40B4-BE49-F238E27FC236}">
                <a16:creationId xmlns:a16="http://schemas.microsoft.com/office/drawing/2014/main" id="{CB9207F9-2126-4D22-91F9-CBBFC399429A}"/>
              </a:ext>
            </a:extLst>
          </p:cNvPr>
          <p:cNvSpPr>
            <a:spLocks noGrp="1"/>
          </p:cNvSpPr>
          <p:nvPr>
            <p:ph type="sldNum" sz="quarter" idx="12"/>
          </p:nvPr>
        </p:nvSpPr>
        <p:spPr/>
        <p:txBody>
          <a:bodyPr/>
          <a:lstStyle/>
          <a:p>
            <a:fld id="{50CD95A5-50B9-467D-9167-C36E821FF59E}" type="slidenum">
              <a:rPr lang="en-US" smtClean="0"/>
              <a:pPr/>
              <a:t>33</a:t>
            </a:fld>
            <a:endParaRPr lang="en-US" dirty="0"/>
          </a:p>
        </p:txBody>
      </p:sp>
      <p:sp>
        <p:nvSpPr>
          <p:cNvPr id="3" name="Date Placeholder 2">
            <a:extLst>
              <a:ext uri="{FF2B5EF4-FFF2-40B4-BE49-F238E27FC236}">
                <a16:creationId xmlns:a16="http://schemas.microsoft.com/office/drawing/2014/main" id="{E4EDAB72-8AA3-41D1-A1E8-32EAA4AACC35}"/>
              </a:ext>
            </a:extLst>
          </p:cNvPr>
          <p:cNvSpPr>
            <a:spLocks noGrp="1"/>
          </p:cNvSpPr>
          <p:nvPr>
            <p:ph type="dt" sz="half" idx="10"/>
          </p:nvPr>
        </p:nvSpPr>
        <p:spPr>
          <a:prstGeom prst="rect">
            <a:avLst/>
          </a:prstGeom>
        </p:spPr>
        <p:txBody>
          <a:bodyPr/>
          <a:lstStyle/>
          <a:p>
            <a:endParaRPr lang="en-US" dirty="0"/>
          </a:p>
        </p:txBody>
      </p:sp>
      <p:sp>
        <p:nvSpPr>
          <p:cNvPr id="13" name="Text Box 1 - Dot Points">
            <a:extLst>
              <a:ext uri="{FF2B5EF4-FFF2-40B4-BE49-F238E27FC236}">
                <a16:creationId xmlns:a16="http://schemas.microsoft.com/office/drawing/2014/main" id="{4773ADF8-B53F-4201-838A-C5E82CDB913E}"/>
              </a:ext>
            </a:extLst>
          </p:cNvPr>
          <p:cNvSpPr/>
          <p:nvPr/>
        </p:nvSpPr>
        <p:spPr>
          <a:xfrm>
            <a:off x="767542" y="2214647"/>
            <a:ext cx="4224266" cy="3657360"/>
          </a:xfrm>
          <a:prstGeom prst="roundRect">
            <a:avLst>
              <a:gd name="adj" fmla="val 4403"/>
            </a:avLst>
          </a:prstGeom>
          <a:noFill/>
          <a:effectLst/>
        </p:spPr>
        <p:txBody>
          <a:bodyPr wrap="square" lIns="216000" tIns="216000" rIns="180000" bIns="36000" rtlCol="0" anchor="t" anchorCtr="0">
            <a:noAutofit/>
          </a:bodyPr>
          <a:lstStyle/>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Agility/Elasticity </a:t>
            </a:r>
          </a:p>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Automation</a:t>
            </a:r>
          </a:p>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Availability</a:t>
            </a:r>
          </a:p>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Self Service/Ease of Use</a:t>
            </a:r>
          </a:p>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Performance </a:t>
            </a:r>
          </a:p>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Security</a:t>
            </a:r>
          </a:p>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Less Risk</a:t>
            </a:r>
          </a:p>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Financial Models that Enable Revenue to Increase and/or Cost to Decrease</a:t>
            </a:r>
          </a:p>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AI/Analytics</a:t>
            </a:r>
          </a:p>
        </p:txBody>
      </p:sp>
      <p:sp>
        <p:nvSpPr>
          <p:cNvPr id="15" name="Text Box 2 - Dot Points">
            <a:extLst>
              <a:ext uri="{FF2B5EF4-FFF2-40B4-BE49-F238E27FC236}">
                <a16:creationId xmlns:a16="http://schemas.microsoft.com/office/drawing/2014/main" id="{74C87ED8-AC82-4F89-A783-470BF1725C46}"/>
              </a:ext>
            </a:extLst>
          </p:cNvPr>
          <p:cNvSpPr/>
          <p:nvPr/>
        </p:nvSpPr>
        <p:spPr>
          <a:xfrm>
            <a:off x="810072" y="2267812"/>
            <a:ext cx="4916401" cy="2049008"/>
          </a:xfrm>
          <a:prstGeom prst="rect">
            <a:avLst/>
          </a:prstGeom>
          <a:noFill/>
          <a:effectLst/>
        </p:spPr>
        <p:txBody>
          <a:bodyPr wrap="square" lIns="216000" tIns="216000" rIns="180000" bIns="36000" rtlCol="0" anchor="t" anchorCtr="0">
            <a:noAutofit/>
          </a:bodyPr>
          <a:lstStyle/>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Intro Discussion with one of our Consultants</a:t>
            </a:r>
          </a:p>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Scope IAA  or  other Service</a:t>
            </a:r>
          </a:p>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Deeper Business Objectives discussion</a:t>
            </a:r>
          </a:p>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Technology Mapping for Achievement</a:t>
            </a:r>
          </a:p>
          <a:p>
            <a:pPr marL="180000" indent="-180000">
              <a:spcAft>
                <a:spcPts val="600"/>
              </a:spcAft>
              <a:buFont typeface="Arial" panose="020B0604020202020204" pitchFamily="34" charset="0"/>
              <a:buChar char="•"/>
            </a:pPr>
            <a:r>
              <a:rPr lang="en-AU" sz="15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Partnership</a:t>
            </a:r>
          </a:p>
        </p:txBody>
      </p:sp>
      <p:sp>
        <p:nvSpPr>
          <p:cNvPr id="16" name="Subtitle 2">
            <a:extLst>
              <a:ext uri="{FF2B5EF4-FFF2-40B4-BE49-F238E27FC236}">
                <a16:creationId xmlns:a16="http://schemas.microsoft.com/office/drawing/2014/main" id="{FD1E9E1E-A729-4520-83AB-C824732F7947}"/>
              </a:ext>
            </a:extLst>
          </p:cNvPr>
          <p:cNvSpPr/>
          <p:nvPr/>
        </p:nvSpPr>
        <p:spPr>
          <a:xfrm>
            <a:off x="720096" y="1735059"/>
            <a:ext cx="5103187" cy="487880"/>
          </a:xfrm>
          <a:prstGeom prst="roundRect">
            <a:avLst>
              <a:gd name="adj" fmla="val 50000"/>
            </a:avLst>
          </a:prstGeom>
          <a:gradFill flip="none" rotWithShape="1">
            <a:gsLst>
              <a:gs pos="0">
                <a:srgbClr val="129880"/>
              </a:gs>
              <a:gs pos="24000">
                <a:srgbClr val="01795C">
                  <a:alpha val="80000"/>
                </a:srgbClr>
              </a:gs>
              <a:gs pos="100000">
                <a:srgbClr val="01A982">
                  <a:lumMod val="90000"/>
                  <a:lumOff val="10000"/>
                </a:srgbClr>
              </a:gs>
            </a:gsLst>
            <a:lin ang="5400000" scaled="1"/>
            <a:tileRect/>
          </a:gradFill>
          <a:effectLst>
            <a:outerShdw blurRad="50800" dist="12700" dir="2700000" algn="tl" rotWithShape="0">
              <a:prstClr val="black">
                <a:alpha val="40000"/>
              </a:prstClr>
            </a:outerShdw>
          </a:effectLst>
        </p:spPr>
        <p:txBody>
          <a:bodyPr wrap="square" lIns="72000" rIns="72000" bIns="36000" rtlCol="0" anchor="ctr" anchorCtr="1">
            <a:noAutofit/>
          </a:bodyPr>
          <a:lstStyle/>
          <a:p>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Next Steps</a:t>
            </a:r>
          </a:p>
        </p:txBody>
      </p:sp>
      <p:sp>
        <p:nvSpPr>
          <p:cNvPr id="14" name="Subtitle 1">
            <a:extLst>
              <a:ext uri="{FF2B5EF4-FFF2-40B4-BE49-F238E27FC236}">
                <a16:creationId xmlns:a16="http://schemas.microsoft.com/office/drawing/2014/main" id="{B370C8BC-1322-4758-9393-80645DD55393}"/>
              </a:ext>
            </a:extLst>
          </p:cNvPr>
          <p:cNvSpPr/>
          <p:nvPr/>
        </p:nvSpPr>
        <p:spPr>
          <a:xfrm>
            <a:off x="720097" y="1726767"/>
            <a:ext cx="5103187" cy="487880"/>
          </a:xfrm>
          <a:prstGeom prst="roundRect">
            <a:avLst>
              <a:gd name="adj" fmla="val 50000"/>
            </a:avLst>
          </a:prstGeom>
          <a:gradFill flip="none" rotWithShape="1">
            <a:gsLst>
              <a:gs pos="0">
                <a:srgbClr val="129880"/>
              </a:gs>
              <a:gs pos="24000">
                <a:srgbClr val="01795C">
                  <a:alpha val="80000"/>
                </a:srgbClr>
              </a:gs>
              <a:gs pos="100000">
                <a:srgbClr val="01A982">
                  <a:lumMod val="90000"/>
                  <a:lumOff val="10000"/>
                </a:srgbClr>
              </a:gs>
            </a:gsLst>
            <a:lin ang="5400000" scaled="1"/>
            <a:tileRect/>
          </a:gradFill>
          <a:effectLst>
            <a:outerShdw blurRad="50800" dist="12700" dir="2700000" algn="tl" rotWithShape="0">
              <a:prstClr val="black">
                <a:alpha val="40000"/>
              </a:prstClr>
            </a:outerShdw>
          </a:effectLst>
        </p:spPr>
        <p:txBody>
          <a:bodyPr wrap="square" lIns="72000" rIns="72000" bIns="36000" rtlCol="0" anchor="ctr" anchorCtr="1">
            <a:noAutofit/>
          </a:bodyPr>
          <a:lstStyle/>
          <a:p>
            <a:r>
              <a:rPr lang="en-AU"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CPP Can Deliver What Customers Want and Need:</a:t>
            </a:r>
          </a:p>
        </p:txBody>
      </p:sp>
      <p:sp>
        <p:nvSpPr>
          <p:cNvPr id="11" name="Title">
            <a:extLst>
              <a:ext uri="{FF2B5EF4-FFF2-40B4-BE49-F238E27FC236}">
                <a16:creationId xmlns:a16="http://schemas.microsoft.com/office/drawing/2014/main" id="{ED6740DA-6F2C-419D-BD01-B4488977495F}"/>
              </a:ext>
            </a:extLst>
          </p:cNvPr>
          <p:cNvSpPr/>
          <p:nvPr/>
        </p:nvSpPr>
        <p:spPr>
          <a:xfrm>
            <a:off x="684000" y="338482"/>
            <a:ext cx="2204450" cy="584775"/>
          </a:xfrm>
          <a:prstGeom prst="rect">
            <a:avLst/>
          </a:prstGeom>
        </p:spPr>
        <p:txBody>
          <a:bodyPr wrap="none">
            <a:spAutoFit/>
          </a:bodyPr>
          <a:lstStyle/>
          <a:p>
            <a:r>
              <a:rPr lang="en-US" sz="3200" b="1" dirty="0">
                <a:solidFill>
                  <a:schemeClr val="bg1"/>
                </a:solidFill>
                <a:latin typeface="Lato" panose="020F0502020204030203" pitchFamily="34" charset="0"/>
              </a:rPr>
              <a:t>Conclusion</a:t>
            </a:r>
          </a:p>
        </p:txBody>
      </p:sp>
    </p:spTree>
    <p:extLst>
      <p:ext uri="{BB962C8B-B14F-4D97-AF65-F5344CB8AC3E}">
        <p14:creationId xmlns:p14="http://schemas.microsoft.com/office/powerpoint/2010/main" val="16526022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fade">
                                      <p:cBhvr>
                                        <p:cTn id="42" dur="500"/>
                                        <p:tgtEl>
                                          <p:spTgt spid="1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xEl>
                                              <p:pRg st="7" end="7"/>
                                            </p:txEl>
                                          </p:spTgt>
                                        </p:tgtEl>
                                        <p:attrNameLst>
                                          <p:attrName>style.visibility</p:attrName>
                                        </p:attrNameLst>
                                      </p:cBhvr>
                                      <p:to>
                                        <p:strVal val="visible"/>
                                      </p:to>
                                    </p:set>
                                    <p:animEffect transition="in" filter="fade">
                                      <p:cBhvr>
                                        <p:cTn id="47" dur="500"/>
                                        <p:tgtEl>
                                          <p:spTgt spid="1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xEl>
                                              <p:pRg st="8" end="8"/>
                                            </p:txEl>
                                          </p:spTgt>
                                        </p:tgtEl>
                                        <p:attrNameLst>
                                          <p:attrName>style.visibility</p:attrName>
                                        </p:attrNameLst>
                                      </p:cBhvr>
                                      <p:to>
                                        <p:strVal val="visible"/>
                                      </p:to>
                                    </p:set>
                                    <p:animEffect transition="in" filter="fade">
                                      <p:cBhvr>
                                        <p:cTn id="52" dur="500"/>
                                        <p:tgtEl>
                                          <p:spTgt spid="1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xit" presetSubtype="10" fill="hold" grpId="1"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strVal val="ppt_h"/>
                                          </p:val>
                                        </p:tav>
                                      </p:tavLst>
                                    </p:anim>
                                    <p:set>
                                      <p:cBhvr>
                                        <p:cTn id="58" dur="1" fill="hold">
                                          <p:stCondLst>
                                            <p:cond delay="499"/>
                                          </p:stCondLst>
                                        </p:cTn>
                                        <p:tgtEl>
                                          <p:spTgt spid="14"/>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3">
                                            <p:txEl>
                                              <p:pRg st="0" end="0"/>
                                            </p:txEl>
                                          </p:spTgt>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3">
                                            <p:txEl>
                                              <p:pRg st="1" end="1"/>
                                            </p:txEl>
                                          </p:spTgt>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3">
                                            <p:txEl>
                                              <p:pRg st="2" end="2"/>
                                            </p:txEl>
                                          </p:spTgt>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3">
                                            <p:txEl>
                                              <p:pRg st="3" end="3"/>
                                            </p:txEl>
                                          </p:spTgt>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3">
                                            <p:txEl>
                                              <p:pRg st="4" end="4"/>
                                            </p:txEl>
                                          </p:spTgt>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3">
                                            <p:txEl>
                                              <p:pRg st="5" end="5"/>
                                            </p:txEl>
                                          </p:spTgt>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3">
                                            <p:txEl>
                                              <p:pRg st="6" end="6"/>
                                            </p:txEl>
                                          </p:spTgt>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3">
                                            <p:txEl>
                                              <p:pRg st="7" end="7"/>
                                            </p:txEl>
                                          </p:spTgt>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3">
                                            <p:txEl>
                                              <p:pRg st="8" end="8"/>
                                            </p:txEl>
                                          </p:spTgt>
                                        </p:tgtEl>
                                        <p:attrNameLst>
                                          <p:attrName>style.visibility</p:attrName>
                                        </p:attrNameLst>
                                      </p:cBhvr>
                                      <p:to>
                                        <p:strVal val="hidden"/>
                                      </p:to>
                                    </p:set>
                                  </p:childTnLst>
                                </p:cTn>
                              </p:par>
                            </p:childTnLst>
                          </p:cTn>
                        </p:par>
                        <p:par>
                          <p:cTn id="77" fill="hold">
                            <p:stCondLst>
                              <p:cond delay="500"/>
                            </p:stCondLst>
                            <p:childTnLst>
                              <p:par>
                                <p:cTn id="78" presetID="55" presetClass="entr" presetSubtype="0"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p:cTn id="80" dur="500" fill="hold"/>
                                        <p:tgtEl>
                                          <p:spTgt spid="16"/>
                                        </p:tgtEl>
                                        <p:attrNameLst>
                                          <p:attrName>ppt_w</p:attrName>
                                        </p:attrNameLst>
                                      </p:cBhvr>
                                      <p:tavLst>
                                        <p:tav tm="0">
                                          <p:val>
                                            <p:strVal val="#ppt_w*0.70"/>
                                          </p:val>
                                        </p:tav>
                                        <p:tav tm="100000">
                                          <p:val>
                                            <p:strVal val="#ppt_w"/>
                                          </p:val>
                                        </p:tav>
                                      </p:tavLst>
                                    </p:anim>
                                    <p:anim calcmode="lin" valueType="num">
                                      <p:cBhvr>
                                        <p:cTn id="81" dur="500" fill="hold"/>
                                        <p:tgtEl>
                                          <p:spTgt spid="16"/>
                                        </p:tgtEl>
                                        <p:attrNameLst>
                                          <p:attrName>ppt_h</p:attrName>
                                        </p:attrNameLst>
                                      </p:cBhvr>
                                      <p:tavLst>
                                        <p:tav tm="0">
                                          <p:val>
                                            <p:strVal val="#ppt_h"/>
                                          </p:val>
                                        </p:tav>
                                        <p:tav tm="100000">
                                          <p:val>
                                            <p:strVal val="#ppt_h"/>
                                          </p:val>
                                        </p:tav>
                                      </p:tavLst>
                                    </p:anim>
                                    <p:animEffect transition="in" filter="fade">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5">
                                            <p:txEl>
                                              <p:pRg st="0" end="0"/>
                                            </p:txEl>
                                          </p:spTgt>
                                        </p:tgtEl>
                                        <p:attrNameLst>
                                          <p:attrName>style.visibility</p:attrName>
                                        </p:attrNameLst>
                                      </p:cBhvr>
                                      <p:to>
                                        <p:strVal val="visible"/>
                                      </p:to>
                                    </p:set>
                                    <p:animEffect transition="in" filter="fade">
                                      <p:cBhvr>
                                        <p:cTn id="87" dur="500"/>
                                        <p:tgtEl>
                                          <p:spTgt spid="15">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5">
                                            <p:txEl>
                                              <p:pRg st="1" end="1"/>
                                            </p:txEl>
                                          </p:spTgt>
                                        </p:tgtEl>
                                        <p:attrNameLst>
                                          <p:attrName>style.visibility</p:attrName>
                                        </p:attrNameLst>
                                      </p:cBhvr>
                                      <p:to>
                                        <p:strVal val="visible"/>
                                      </p:to>
                                    </p:set>
                                    <p:animEffect transition="in" filter="fade">
                                      <p:cBhvr>
                                        <p:cTn id="92" dur="500"/>
                                        <p:tgtEl>
                                          <p:spTgt spid="15">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5">
                                            <p:txEl>
                                              <p:pRg st="2" end="2"/>
                                            </p:txEl>
                                          </p:spTgt>
                                        </p:tgtEl>
                                        <p:attrNameLst>
                                          <p:attrName>style.visibility</p:attrName>
                                        </p:attrNameLst>
                                      </p:cBhvr>
                                      <p:to>
                                        <p:strVal val="visible"/>
                                      </p:to>
                                    </p:set>
                                    <p:animEffect transition="in" filter="fade">
                                      <p:cBhvr>
                                        <p:cTn id="97" dur="500"/>
                                        <p:tgtEl>
                                          <p:spTgt spid="15">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5">
                                            <p:txEl>
                                              <p:pRg st="3" end="3"/>
                                            </p:txEl>
                                          </p:spTgt>
                                        </p:tgtEl>
                                        <p:attrNameLst>
                                          <p:attrName>style.visibility</p:attrName>
                                        </p:attrNameLst>
                                      </p:cBhvr>
                                      <p:to>
                                        <p:strVal val="visible"/>
                                      </p:to>
                                    </p:set>
                                    <p:animEffect transition="in" filter="fade">
                                      <p:cBhvr>
                                        <p:cTn id="102" dur="500"/>
                                        <p:tgtEl>
                                          <p:spTgt spid="15">
                                            <p:txEl>
                                              <p:pRg st="3" end="3"/>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5">
                                            <p:txEl>
                                              <p:pRg st="4" end="4"/>
                                            </p:txEl>
                                          </p:spTgt>
                                        </p:tgtEl>
                                        <p:attrNameLst>
                                          <p:attrName>style.visibility</p:attrName>
                                        </p:attrNameLst>
                                      </p:cBhvr>
                                      <p:to>
                                        <p:strVal val="visible"/>
                                      </p:to>
                                    </p:set>
                                    <p:animEffect transition="in" filter="fade">
                                      <p:cBhvr>
                                        <p:cTn id="10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3" grpId="1" build="allAtOnce"/>
      <p:bldP spid="15" grpId="0" build="p"/>
      <p:bldP spid="16" grpId="0" animBg="1"/>
      <p:bldP spid="14" grpId="0" animBg="1"/>
      <p:bldP spid="1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Background">
            <a:extLst>
              <a:ext uri="{FF2B5EF4-FFF2-40B4-BE49-F238E27FC236}">
                <a16:creationId xmlns:a16="http://schemas.microsoft.com/office/drawing/2014/main" id="{1AAB6312-5518-4E3B-AD96-A3C6367E4357}"/>
              </a:ext>
            </a:extLst>
          </p:cNvPr>
          <p:cNvSpPr/>
          <p:nvPr/>
        </p:nvSpPr>
        <p:spPr>
          <a:xfrm>
            <a:off x="-3443" y="4304930"/>
            <a:ext cx="12195443" cy="2553070"/>
          </a:xfrm>
          <a:prstGeom prst="rect">
            <a:avLst/>
          </a:prstGeom>
          <a:gradFill flip="none" rotWithShape="1">
            <a:gsLst>
              <a:gs pos="19000">
                <a:srgbClr val="001F41"/>
              </a:gs>
              <a:gs pos="100000">
                <a:srgbClr val="0035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Header  Background">
            <a:extLst>
              <a:ext uri="{FF2B5EF4-FFF2-40B4-BE49-F238E27FC236}">
                <a16:creationId xmlns:a16="http://schemas.microsoft.com/office/drawing/2014/main" id="{CD969F59-15E0-466D-861E-C09B0121985E}"/>
              </a:ext>
            </a:extLst>
          </p:cNvPr>
          <p:cNvSpPr/>
          <p:nvPr/>
        </p:nvSpPr>
        <p:spPr>
          <a:xfrm>
            <a:off x="-3444" y="0"/>
            <a:ext cx="12195443" cy="1441480"/>
          </a:xfrm>
          <a:prstGeom prst="rect">
            <a:avLst/>
          </a:prstGeom>
          <a:gradFill flip="none" rotWithShape="1">
            <a:gsLst>
              <a:gs pos="19000">
                <a:srgbClr val="001F41"/>
              </a:gs>
              <a:gs pos="100000">
                <a:srgbClr val="00357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Background Image">
            <a:extLst>
              <a:ext uri="{FF2B5EF4-FFF2-40B4-BE49-F238E27FC236}">
                <a16:creationId xmlns:a16="http://schemas.microsoft.com/office/drawing/2014/main" id="{E83E2AF6-BEFB-4CA7-899E-D1EA50C5BA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44" y="4762"/>
            <a:ext cx="12195443" cy="6886267"/>
          </a:xfrm>
          <a:prstGeom prst="rect">
            <a:avLst/>
          </a:prstGeom>
        </p:spPr>
      </p:pic>
      <p:sp>
        <p:nvSpPr>
          <p:cNvPr id="5" name="TextBox 4"/>
          <p:cNvSpPr txBox="1"/>
          <p:nvPr/>
        </p:nvSpPr>
        <p:spPr>
          <a:xfrm>
            <a:off x="4642654" y="545855"/>
            <a:ext cx="2906693" cy="707886"/>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4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Thank You!</a:t>
            </a:r>
          </a:p>
        </p:txBody>
      </p:sp>
      <p:sp>
        <p:nvSpPr>
          <p:cNvPr id="19" name="Rectangle 18">
            <a:extLst>
              <a:ext uri="{FF2B5EF4-FFF2-40B4-BE49-F238E27FC236}">
                <a16:creationId xmlns:a16="http://schemas.microsoft.com/office/drawing/2014/main" id="{DF186D53-710F-424A-A744-BE95240D31D3}"/>
              </a:ext>
            </a:extLst>
          </p:cNvPr>
          <p:cNvSpPr/>
          <p:nvPr/>
        </p:nvSpPr>
        <p:spPr>
          <a:xfrm>
            <a:off x="-3444" y="1585864"/>
            <a:ext cx="12195444" cy="2863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p:cNvGrpSpPr/>
          <p:nvPr/>
        </p:nvGrpSpPr>
        <p:grpSpPr>
          <a:xfrm rot="10800000">
            <a:off x="-59941" y="11764651"/>
            <a:ext cx="8580582" cy="1567542"/>
            <a:chOff x="-1" y="4721290"/>
            <a:chExt cx="9046902" cy="1567542"/>
          </a:xfrm>
        </p:grpSpPr>
        <p:cxnSp>
          <p:nvCxnSpPr>
            <p:cNvPr id="7" name="Straight Connector 6"/>
            <p:cNvCxnSpPr/>
            <p:nvPr/>
          </p:nvCxnSpPr>
          <p:spPr>
            <a:xfrm rot="10800000" flipH="1">
              <a:off x="-1" y="4721290"/>
              <a:ext cx="45885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H="1" flipV="1">
              <a:off x="4588502" y="4721290"/>
              <a:ext cx="4458399" cy="15675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4239491" y="4699156"/>
            <a:ext cx="3713018" cy="1841658"/>
          </a:xfrm>
          <a:prstGeom prst="rect">
            <a:avLst/>
          </a:prstGeom>
          <a:effectLst>
            <a:outerShdw blurRad="25400" dist="12700" dir="2700000" algn="tl" rotWithShape="0">
              <a:prstClr val="black">
                <a:alpha val="40000"/>
              </a:prstClr>
            </a:outerShdw>
          </a:effectLst>
        </p:spPr>
        <p:txBody>
          <a:bodyPr wrap="square">
            <a:spAutoFit/>
          </a:bodyPr>
          <a:lstStyle/>
          <a:p>
            <a:pPr algn="ctr">
              <a:lnSpc>
                <a:spcPct val="120000"/>
              </a:lnSpc>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CPP Associates, Inc.</a:t>
            </a:r>
          </a:p>
          <a:p>
            <a:pPr algn="ctr">
              <a:lnSpc>
                <a:spcPct val="120000"/>
              </a:lnSpc>
            </a:pPr>
            <a:r>
              <a:rPr lang="fr-FR" dirty="0">
                <a:solidFill>
                  <a:schemeClr val="bg1"/>
                </a:solidFill>
                <a:latin typeface="Open Sans" panose="020B0606030504020204" pitchFamily="34" charset="0"/>
                <a:ea typeface="Open Sans" panose="020B0606030504020204" pitchFamily="34" charset="0"/>
                <a:cs typeface="Open Sans" panose="020B0606030504020204" pitchFamily="34" charset="0"/>
              </a:rPr>
              <a:t>6 Route 173</a:t>
            </a:r>
          </a:p>
          <a:p>
            <a:pPr algn="ctr">
              <a:lnSpc>
                <a:spcPct val="120000"/>
              </a:lnSpc>
            </a:pPr>
            <a:r>
              <a:rPr lang="fr-FR" dirty="0">
                <a:solidFill>
                  <a:schemeClr val="bg1"/>
                </a:solidFill>
                <a:latin typeface="Open Sans" panose="020B0606030504020204" pitchFamily="34" charset="0"/>
                <a:ea typeface="Open Sans" panose="020B0606030504020204" pitchFamily="34" charset="0"/>
                <a:cs typeface="Open Sans" panose="020B0606030504020204" pitchFamily="34" charset="0"/>
              </a:rPr>
              <a:t>Suite 203</a:t>
            </a:r>
          </a:p>
          <a:p>
            <a:pPr algn="ctr">
              <a:lnSpc>
                <a:spcPct val="120000"/>
              </a:lnSpc>
            </a:pPr>
            <a:r>
              <a:rPr lang="fr-FR" dirty="0">
                <a:solidFill>
                  <a:schemeClr val="bg1"/>
                </a:solidFill>
                <a:latin typeface="Open Sans" panose="020B0606030504020204" pitchFamily="34" charset="0"/>
                <a:ea typeface="Open Sans" panose="020B0606030504020204" pitchFamily="34" charset="0"/>
                <a:cs typeface="Open Sans" panose="020B0606030504020204" pitchFamily="34" charset="0"/>
              </a:rPr>
              <a:t>Clinton, NJ 08809, USA </a:t>
            </a:r>
            <a:r>
              <a:rPr lang="en-US" dirty="0">
                <a:solidFill>
                  <a:srgbClr val="B4E2CD"/>
                </a:solidFill>
                <a:latin typeface="Open Sans" panose="020B0606030504020204" pitchFamily="34" charset="0"/>
                <a:ea typeface="Open Sans" panose="020B0606030504020204" pitchFamily="34" charset="0"/>
                <a:cs typeface="Open Sans" panose="020B0606030504020204" pitchFamily="34" charset="0"/>
              </a:rPr>
              <a:t>www.cppassociates.com </a:t>
            </a:r>
          </a:p>
        </p:txBody>
      </p:sp>
      <p:grpSp>
        <p:nvGrpSpPr>
          <p:cNvPr id="17" name="Group 16">
            <a:extLst>
              <a:ext uri="{FF2B5EF4-FFF2-40B4-BE49-F238E27FC236}">
                <a16:creationId xmlns:a16="http://schemas.microsoft.com/office/drawing/2014/main" id="{222BF6D0-5EFA-4249-AA27-994D634F836C}"/>
              </a:ext>
            </a:extLst>
          </p:cNvPr>
          <p:cNvGrpSpPr/>
          <p:nvPr/>
        </p:nvGrpSpPr>
        <p:grpSpPr>
          <a:xfrm>
            <a:off x="4367464" y="2253051"/>
            <a:ext cx="3473056" cy="1793776"/>
            <a:chOff x="4367464" y="2265075"/>
            <a:chExt cx="3473056" cy="1793776"/>
          </a:xfrm>
        </p:grpSpPr>
        <p:pic>
          <p:nvPicPr>
            <p:cNvPr id="4" name=":pgp"/>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89784" y="2265075"/>
              <a:ext cx="3012432" cy="1441480"/>
            </a:xfrm>
            <a:prstGeom prst="rect">
              <a:avLst/>
            </a:prstGeom>
            <a:effectLst>
              <a:glow rad="114300">
                <a:schemeClr val="bg1">
                  <a:alpha val="22000"/>
                </a:schemeClr>
              </a:glow>
            </a:effectLst>
          </p:spPr>
        </p:pic>
        <p:sp>
          <p:nvSpPr>
            <p:cNvPr id="15" name="TextBox 14">
              <a:extLst>
                <a:ext uri="{FF2B5EF4-FFF2-40B4-BE49-F238E27FC236}">
                  <a16:creationId xmlns:a16="http://schemas.microsoft.com/office/drawing/2014/main" id="{F050FC7A-DB37-481D-81A5-765E12BF583A}"/>
                </a:ext>
              </a:extLst>
            </p:cNvPr>
            <p:cNvSpPr txBox="1"/>
            <p:nvPr/>
          </p:nvSpPr>
          <p:spPr>
            <a:xfrm>
              <a:off x="4367464" y="3689519"/>
              <a:ext cx="3473056" cy="369332"/>
            </a:xfrm>
            <a:prstGeom prst="rect">
              <a:avLst/>
            </a:prstGeom>
            <a:noFill/>
          </p:spPr>
          <p:txBody>
            <a:bodyPr wrap="square" rtlCol="0">
              <a:spAutoFit/>
            </a:bodyPr>
            <a:lstStyle/>
            <a:p>
              <a:pPr algn="ctr"/>
              <a:r>
                <a:rPr lang="en-AU" dirty="0">
                  <a:latin typeface="Open Sans" panose="020B0606030504020204" pitchFamily="34" charset="0"/>
                  <a:ea typeface="Open Sans" panose="020B0606030504020204" pitchFamily="34" charset="0"/>
                  <a:cs typeface="Open Sans" panose="020B0606030504020204" pitchFamily="34" charset="0"/>
                </a:rPr>
                <a:t>Infrastructure. Anywhere</a:t>
              </a:r>
            </a:p>
          </p:txBody>
        </p:sp>
      </p:grpSp>
      <p:sp>
        <p:nvSpPr>
          <p:cNvPr id="23" name="Top Border">
            <a:extLst>
              <a:ext uri="{FF2B5EF4-FFF2-40B4-BE49-F238E27FC236}">
                <a16:creationId xmlns:a16="http://schemas.microsoft.com/office/drawing/2014/main" id="{FD7F5FEB-AB84-47DA-A5A0-42558EF48D61}"/>
              </a:ext>
            </a:extLst>
          </p:cNvPr>
          <p:cNvSpPr/>
          <p:nvPr/>
        </p:nvSpPr>
        <p:spPr>
          <a:xfrm>
            <a:off x="0" y="-308"/>
            <a:ext cx="12192000" cy="72000"/>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1214425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2F94B4D-C942-4823-BA6F-001C05B8A000}"/>
              </a:ext>
            </a:extLst>
          </p:cNvPr>
          <p:cNvSpPr>
            <a:spLocks noGrp="1"/>
          </p:cNvSpPr>
          <p:nvPr>
            <p:ph type="sldNum" sz="quarter" idx="12"/>
          </p:nvPr>
        </p:nvSpPr>
        <p:spPr>
          <a:xfrm>
            <a:off x="576000" y="6444598"/>
            <a:ext cx="566989" cy="217886"/>
          </a:xfrm>
        </p:spPr>
        <p:txBody>
          <a:bodyPr/>
          <a:lstStyle/>
          <a:p>
            <a:fld id="{50CD95A5-50B9-467D-9167-C36E821FF59E}" type="slidenum">
              <a:rPr lang="en-US" smtClean="0"/>
              <a:pPr/>
              <a:t>4</a:t>
            </a:fld>
            <a:endParaRPr lang="en-US" dirty="0"/>
          </a:p>
        </p:txBody>
      </p:sp>
      <p:sp>
        <p:nvSpPr>
          <p:cNvPr id="14" name="TextBox 13">
            <a:extLst>
              <a:ext uri="{FF2B5EF4-FFF2-40B4-BE49-F238E27FC236}">
                <a16:creationId xmlns:a16="http://schemas.microsoft.com/office/drawing/2014/main" id="{2B633960-6D18-4387-8D1B-D8CE5B077FB7}"/>
              </a:ext>
            </a:extLst>
          </p:cNvPr>
          <p:cNvSpPr txBox="1"/>
          <p:nvPr/>
        </p:nvSpPr>
        <p:spPr>
          <a:xfrm>
            <a:off x="576001" y="1661283"/>
            <a:ext cx="6444231" cy="3139321"/>
          </a:xfrm>
          <a:prstGeom prst="rect">
            <a:avLst/>
          </a:prstGeom>
          <a:noFill/>
        </p:spPr>
        <p:txBody>
          <a:bodyPr wrap="squar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a:t>
            </a:r>
            <a:r>
              <a:rPr lang="en-US" dirty="0">
                <a:latin typeface="Open Sans" panose="020B0606030504020204" pitchFamily="34" charset="0"/>
                <a:ea typeface="Open Sans" panose="020B0606030504020204" pitchFamily="34" charset="0"/>
                <a:cs typeface="Open Sans" panose="020B0606030504020204" pitchFamily="34" charset="0"/>
              </a:rPr>
              <a:t>Technical infrastructure is essential to everything.  It will accelerate all good and all bad trends.  </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For these very reasons, the human element becomes more important.  High tech without high touch does not work.  The more influential technology becomes, the more important the human factor which controls that technology becomes. </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Remember, technology is a great servant, but a terrible master.”</a:t>
            </a:r>
            <a:endParaRPr lang="en-US" sz="1600" dirty="0">
              <a:solidFill>
                <a:srgbClr val="12988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Header  Background">
            <a:extLst>
              <a:ext uri="{FF2B5EF4-FFF2-40B4-BE49-F238E27FC236}">
                <a16:creationId xmlns:a16="http://schemas.microsoft.com/office/drawing/2014/main" id="{398793C9-904C-4C45-BA80-F002390811C5}"/>
              </a:ext>
            </a:extLst>
          </p:cNvPr>
          <p:cNvSpPr/>
          <p:nvPr/>
        </p:nvSpPr>
        <p:spPr>
          <a:xfrm>
            <a:off x="-3443" y="0"/>
            <a:ext cx="12195443" cy="1080000"/>
          </a:xfrm>
          <a:prstGeom prst="rect">
            <a:avLst/>
          </a:prstGeom>
          <a:solidFill>
            <a:srgbClr val="0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op Border">
            <a:extLst>
              <a:ext uri="{FF2B5EF4-FFF2-40B4-BE49-F238E27FC236}">
                <a16:creationId xmlns:a16="http://schemas.microsoft.com/office/drawing/2014/main" id="{BBCE140F-8EC7-44B8-BEDE-0706FF85F5B5}"/>
              </a:ext>
            </a:extLst>
          </p:cNvPr>
          <p:cNvSpPr/>
          <p:nvPr/>
        </p:nvSpPr>
        <p:spPr>
          <a:xfrm>
            <a:off x="0" y="-308"/>
            <a:ext cx="12192000" cy="72000"/>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a:extLst>
              <a:ext uri="{FF2B5EF4-FFF2-40B4-BE49-F238E27FC236}">
                <a16:creationId xmlns:a16="http://schemas.microsoft.com/office/drawing/2014/main" id="{B25B5673-61BC-4F07-81ED-65C0BA2B6731}"/>
              </a:ext>
            </a:extLst>
          </p:cNvPr>
          <p:cNvSpPr/>
          <p:nvPr/>
        </p:nvSpPr>
        <p:spPr>
          <a:xfrm>
            <a:off x="576000" y="288000"/>
            <a:ext cx="3502882" cy="584775"/>
          </a:xfrm>
          <a:prstGeom prst="rect">
            <a:avLst/>
          </a:prstGeom>
        </p:spPr>
        <p:txBody>
          <a:bodyPr wrap="none">
            <a:spAutoFit/>
          </a:bodyPr>
          <a:lstStyle/>
          <a:p>
            <a:r>
              <a:rPr lang="en-US" sz="3200" b="1" dirty="0">
                <a:solidFill>
                  <a:schemeClr val="bg1"/>
                </a:solidFill>
                <a:latin typeface="Lato" panose="020F0502020204030203" pitchFamily="34" charset="0"/>
              </a:rPr>
              <a:t>Guiding Principle: </a:t>
            </a:r>
          </a:p>
        </p:txBody>
      </p:sp>
      <p:sp>
        <p:nvSpPr>
          <p:cNvPr id="10" name="TextBox 9">
            <a:extLst>
              <a:ext uri="{FF2B5EF4-FFF2-40B4-BE49-F238E27FC236}">
                <a16:creationId xmlns:a16="http://schemas.microsoft.com/office/drawing/2014/main" id="{FF3F3C9D-0A01-4B8F-88D1-DA32ADAB1C78}"/>
              </a:ext>
            </a:extLst>
          </p:cNvPr>
          <p:cNvSpPr txBox="1"/>
          <p:nvPr/>
        </p:nvSpPr>
        <p:spPr>
          <a:xfrm>
            <a:off x="659218" y="5113124"/>
            <a:ext cx="6361013" cy="584775"/>
          </a:xfrm>
          <a:prstGeom prst="rect">
            <a:avLst/>
          </a:prstGeom>
          <a:noFill/>
        </p:spPr>
        <p:txBody>
          <a:bodyPr wrap="square">
            <a:spAutoFit/>
          </a:bodyPr>
          <a:lstStyle/>
          <a:p>
            <a:pPr algn="r"/>
            <a:r>
              <a:rPr lang="en-US" sz="1600" dirty="0">
                <a:solidFill>
                  <a:srgbClr val="129880"/>
                </a:solidFill>
                <a:latin typeface="Open Sans" panose="020B0606030504020204" pitchFamily="34" charset="0"/>
                <a:ea typeface="Open Sans" panose="020B0606030504020204" pitchFamily="34" charset="0"/>
                <a:cs typeface="Open Sans" panose="020B0606030504020204" pitchFamily="34" charset="0"/>
              </a:rPr>
              <a:t>Stephen Covey, renowned educator, author, business leader</a:t>
            </a:r>
          </a:p>
          <a:p>
            <a:pPr algn="r"/>
            <a:r>
              <a:rPr lang="en-US" sz="1600" dirty="0">
                <a:solidFill>
                  <a:srgbClr val="129880"/>
                </a:solidFill>
                <a:latin typeface="Open Sans" panose="020B0606030504020204" pitchFamily="34" charset="0"/>
                <a:ea typeface="Open Sans" panose="020B0606030504020204" pitchFamily="34" charset="0"/>
                <a:cs typeface="Open Sans" panose="020B0606030504020204" pitchFamily="34" charset="0"/>
              </a:rPr>
              <a:t>“Seven Habits of Highly Successful People</a:t>
            </a:r>
            <a:endParaRPr lang="en-AU" sz="1600" dirty="0"/>
          </a:p>
        </p:txBody>
      </p:sp>
      <p:pic>
        <p:nvPicPr>
          <p:cNvPr id="7" name="Picture 6">
            <a:extLst>
              <a:ext uri="{FF2B5EF4-FFF2-40B4-BE49-F238E27FC236}">
                <a16:creationId xmlns:a16="http://schemas.microsoft.com/office/drawing/2014/main" id="{C1E500B8-167A-4DE8-BEBC-E998B3D0B4F9}"/>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21541" y="1080000"/>
            <a:ext cx="3966453" cy="5116263"/>
          </a:xfrm>
          <a:prstGeom prst="rect">
            <a:avLst/>
          </a:prstGeom>
        </p:spPr>
      </p:pic>
    </p:spTree>
    <p:extLst>
      <p:ext uri="{BB962C8B-B14F-4D97-AF65-F5344CB8AC3E}">
        <p14:creationId xmlns:p14="http://schemas.microsoft.com/office/powerpoint/2010/main" val="100400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8EB5CEF-CBBF-48DC-8247-01EA9B45DC3B}"/>
              </a:ext>
            </a:extLst>
          </p:cNvPr>
          <p:cNvSpPr txBox="1"/>
          <p:nvPr/>
        </p:nvSpPr>
        <p:spPr>
          <a:xfrm>
            <a:off x="0" y="1071154"/>
            <a:ext cx="12192000" cy="5111932"/>
          </a:xfrm>
          <a:prstGeom prst="rect">
            <a:avLst/>
          </a:prstGeom>
          <a:gradFill flip="none" rotWithShape="1">
            <a:gsLst>
              <a:gs pos="0">
                <a:srgbClr val="01795C"/>
              </a:gs>
              <a:gs pos="100000">
                <a:srgbClr val="01A982"/>
              </a:gs>
            </a:gsLst>
            <a:lin ang="16200000" scaled="1"/>
            <a:tileRect/>
          </a:gradFill>
          <a:effectLst>
            <a:innerShdw blurRad="63500" dist="25400" dir="16200000">
              <a:prstClr val="black">
                <a:alpha val="50000"/>
              </a:prstClr>
            </a:innerShdw>
          </a:effectLst>
        </p:spPr>
        <p:txBody>
          <a:bodyPr wrap="square" lIns="180000" rIns="180000" rtlCol="0" anchor="ctr" anchorCtr="1">
            <a:noAutofit/>
          </a:bodyPr>
          <a:lstStyle/>
          <a:p>
            <a:pPr algn="ct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CC5048A2-6B6A-428D-9EEA-BB8AB314E1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67416"/>
            <a:ext cx="12192000" cy="5111932"/>
          </a:xfrm>
          <a:prstGeom prst="rect">
            <a:avLst/>
          </a:prstGeom>
          <a:effectLst>
            <a:innerShdw blurRad="63500" dist="12700" dir="16200000">
              <a:prstClr val="black">
                <a:alpha val="50000"/>
              </a:prstClr>
            </a:innerShdw>
          </a:effectLst>
        </p:spPr>
      </p:pic>
      <p:sp>
        <p:nvSpPr>
          <p:cNvPr id="6" name="Slide Number Placeholder 5">
            <a:extLst>
              <a:ext uri="{FF2B5EF4-FFF2-40B4-BE49-F238E27FC236}">
                <a16:creationId xmlns:a16="http://schemas.microsoft.com/office/drawing/2014/main" id="{E2F94B4D-C942-4823-BA6F-001C05B8A000}"/>
              </a:ext>
            </a:extLst>
          </p:cNvPr>
          <p:cNvSpPr>
            <a:spLocks noGrp="1"/>
          </p:cNvSpPr>
          <p:nvPr>
            <p:ph type="sldNum" sz="quarter" idx="12"/>
          </p:nvPr>
        </p:nvSpPr>
        <p:spPr>
          <a:xfrm>
            <a:off x="576000" y="6444598"/>
            <a:ext cx="566989" cy="217886"/>
          </a:xfrm>
        </p:spPr>
        <p:txBody>
          <a:bodyPr/>
          <a:lstStyle/>
          <a:p>
            <a:r>
              <a:rPr lang="en-US" dirty="0"/>
              <a:t>Page </a:t>
            </a:r>
            <a:fld id="{50CD95A5-50B9-467D-9167-C36E821FF59E}" type="slidenum">
              <a:rPr lang="en-US" smtClean="0"/>
              <a:pPr/>
              <a:t>5</a:t>
            </a:fld>
            <a:endParaRPr lang="en-US" dirty="0"/>
          </a:p>
        </p:txBody>
      </p:sp>
      <p:sp>
        <p:nvSpPr>
          <p:cNvPr id="14" name="TextBox 13">
            <a:extLst>
              <a:ext uri="{FF2B5EF4-FFF2-40B4-BE49-F238E27FC236}">
                <a16:creationId xmlns:a16="http://schemas.microsoft.com/office/drawing/2014/main" id="{2B633960-6D18-4387-8D1B-D8CE5B077FB7}"/>
              </a:ext>
            </a:extLst>
          </p:cNvPr>
          <p:cNvSpPr txBox="1"/>
          <p:nvPr/>
        </p:nvSpPr>
        <p:spPr>
          <a:xfrm>
            <a:off x="3650777" y="1403051"/>
            <a:ext cx="4890445" cy="523220"/>
          </a:xfrm>
          <a:prstGeom prst="rect">
            <a:avLst/>
          </a:prstGeom>
          <a:noFill/>
        </p:spPr>
        <p:txBody>
          <a:bodyPr wrap="square" rtlCol="0">
            <a:spAutoFit/>
          </a:bodyPr>
          <a:lstStyle/>
          <a:p>
            <a:pPr algn="ctr"/>
            <a:r>
              <a:rPr lang="en-US" sz="28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Key Differentiators</a:t>
            </a:r>
          </a:p>
        </p:txBody>
      </p:sp>
      <p:sp>
        <p:nvSpPr>
          <p:cNvPr id="3" name="TextBox 2">
            <a:extLst>
              <a:ext uri="{FF2B5EF4-FFF2-40B4-BE49-F238E27FC236}">
                <a16:creationId xmlns:a16="http://schemas.microsoft.com/office/drawing/2014/main" id="{9EFA4E1F-AE51-4736-AF74-85E8E46B841D}"/>
              </a:ext>
            </a:extLst>
          </p:cNvPr>
          <p:cNvSpPr txBox="1"/>
          <p:nvPr/>
        </p:nvSpPr>
        <p:spPr>
          <a:xfrm>
            <a:off x="571500" y="2248439"/>
            <a:ext cx="3129807" cy="1575026"/>
          </a:xfrm>
          <a:prstGeom prst="rect">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008000" rIns="144000" bIns="36000" rtlCol="0" anchor="ctr" anchorCtr="1">
            <a:noAutofit/>
          </a:bodyPr>
          <a:lstStyle>
            <a:defPPr>
              <a:defRPr lang="en-US"/>
            </a:defPPr>
            <a:lvl1pPr>
              <a:defRPr sz="14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2 : 1</a:t>
            </a:r>
          </a:p>
          <a:p>
            <a:r>
              <a:rPr lang="en-US" dirty="0"/>
              <a:t>Engineering staff to Sales Staff Ratio (typically the reverse in other VARs)</a:t>
            </a:r>
          </a:p>
        </p:txBody>
      </p:sp>
      <p:sp>
        <p:nvSpPr>
          <p:cNvPr id="4" name="TextBox 3">
            <a:extLst>
              <a:ext uri="{FF2B5EF4-FFF2-40B4-BE49-F238E27FC236}">
                <a16:creationId xmlns:a16="http://schemas.microsoft.com/office/drawing/2014/main" id="{5141B6F3-D6A4-4367-8BE0-719412C67F2D}"/>
              </a:ext>
            </a:extLst>
          </p:cNvPr>
          <p:cNvSpPr txBox="1"/>
          <p:nvPr/>
        </p:nvSpPr>
        <p:spPr>
          <a:xfrm>
            <a:off x="4114801" y="2248440"/>
            <a:ext cx="3497117" cy="1575025"/>
          </a:xfrm>
          <a:prstGeom prst="rect">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008000" rIns="144000" bIns="36000" rtlCol="0" anchor="ctr" anchorCtr="1">
            <a:noAutofit/>
          </a:bodyPr>
          <a:lstStyle>
            <a:defPPr>
              <a:defRPr lang="en-US"/>
            </a:defPPr>
            <a:lvl1pPr>
              <a:defRPr sz="14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Consistent technical lead </a:t>
            </a:r>
          </a:p>
          <a:p>
            <a:r>
              <a:rPr lang="en-US" dirty="0"/>
              <a:t>(“whiteboard to keyboard”) throughout projects/engagements</a:t>
            </a:r>
          </a:p>
        </p:txBody>
      </p:sp>
      <p:sp>
        <p:nvSpPr>
          <p:cNvPr id="5" name="TextBox 4">
            <a:extLst>
              <a:ext uri="{FF2B5EF4-FFF2-40B4-BE49-F238E27FC236}">
                <a16:creationId xmlns:a16="http://schemas.microsoft.com/office/drawing/2014/main" id="{96568E47-7A0A-4158-A71E-78C56E861619}"/>
              </a:ext>
            </a:extLst>
          </p:cNvPr>
          <p:cNvSpPr txBox="1"/>
          <p:nvPr/>
        </p:nvSpPr>
        <p:spPr>
          <a:xfrm>
            <a:off x="8123383" y="2248440"/>
            <a:ext cx="3497117" cy="1575025"/>
          </a:xfrm>
          <a:prstGeom prst="rect">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008000" rIns="144000" bIns="36000" rtlCol="0" anchor="ctr" anchorCtr="1">
            <a:noAutofit/>
          </a:bodyP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400" dirty="0">
                <a:effectLst>
                  <a:outerShdw blurRad="50800" dist="38100" dir="2700000" algn="tl" rotWithShape="0">
                    <a:prstClr val="black">
                      <a:alpha val="40000"/>
                    </a:prstClr>
                  </a:outerShdw>
                </a:effectLst>
              </a:rPr>
              <a:t>Deep, long-standing relationships with OEMs provides an “inside track” and concierge-level support</a:t>
            </a:r>
          </a:p>
        </p:txBody>
      </p:sp>
      <p:sp>
        <p:nvSpPr>
          <p:cNvPr id="7" name="TextBox 6">
            <a:extLst>
              <a:ext uri="{FF2B5EF4-FFF2-40B4-BE49-F238E27FC236}">
                <a16:creationId xmlns:a16="http://schemas.microsoft.com/office/drawing/2014/main" id="{85575202-DED1-491C-BC67-6EFDB4ABB100}"/>
              </a:ext>
            </a:extLst>
          </p:cNvPr>
          <p:cNvSpPr txBox="1"/>
          <p:nvPr/>
        </p:nvSpPr>
        <p:spPr>
          <a:xfrm>
            <a:off x="4114800" y="4131802"/>
            <a:ext cx="3497117" cy="1575025"/>
          </a:xfrm>
          <a:prstGeom prst="rect">
            <a:avLst/>
          </a:prstGeom>
          <a:gradFill flip="none" rotWithShape="1">
            <a:gsLst>
              <a:gs pos="19000">
                <a:srgbClr val="01795C">
                  <a:alpha val="80000"/>
                </a:srgbClr>
              </a:gs>
              <a:gs pos="100000">
                <a:srgbClr val="01A982"/>
              </a:gs>
            </a:gsLst>
            <a:lin ang="5400000" scaled="1"/>
            <a:tileRect/>
          </a:gradFill>
          <a:effectLst>
            <a:outerShdw blurRad="50800" dist="12700" dir="2700000" algn="tl" rotWithShape="0">
              <a:prstClr val="black">
                <a:alpha val="40000"/>
              </a:prstClr>
            </a:outerShdw>
          </a:effectLst>
        </p:spPr>
        <p:txBody>
          <a:bodyPr wrap="square" lIns="1008000" rIns="144000" bIns="36000" rtlCol="0" anchor="ctr" anchorCtr="1">
            <a:noAutofit/>
          </a:bodyPr>
          <a:lstStyle>
            <a:defPPr>
              <a:defRPr lang="en-US"/>
            </a:defPPr>
            <a:lvl1pPr>
              <a:defRPr sz="14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a:t>Maniacal focus on “company first” approach with a stringent analytical focus and vendor agnostic perspective</a:t>
            </a:r>
            <a:endParaRPr lang="en-US" dirty="0"/>
          </a:p>
        </p:txBody>
      </p:sp>
      <p:sp>
        <p:nvSpPr>
          <p:cNvPr id="12" name="Title">
            <a:extLst>
              <a:ext uri="{FF2B5EF4-FFF2-40B4-BE49-F238E27FC236}">
                <a16:creationId xmlns:a16="http://schemas.microsoft.com/office/drawing/2014/main" id="{C9A48539-8D99-42F7-92FA-1BA57A210326}"/>
              </a:ext>
            </a:extLst>
          </p:cNvPr>
          <p:cNvSpPr/>
          <p:nvPr/>
        </p:nvSpPr>
        <p:spPr>
          <a:xfrm>
            <a:off x="576000" y="288000"/>
            <a:ext cx="2491388" cy="584775"/>
          </a:xfrm>
          <a:prstGeom prst="rect">
            <a:avLst/>
          </a:prstGeom>
        </p:spPr>
        <p:txBody>
          <a:bodyPr wrap="none">
            <a:spAutoFit/>
          </a:bodyPr>
          <a:lstStyle/>
          <a:p>
            <a:r>
              <a:rPr lang="en-US" sz="3200" b="1" dirty="0">
                <a:solidFill>
                  <a:schemeClr val="bg1"/>
                </a:solidFill>
                <a:latin typeface="Lato" panose="020F0502020204030203" pitchFamily="34" charset="0"/>
              </a:rPr>
              <a:t>Who is CPP?</a:t>
            </a:r>
          </a:p>
        </p:txBody>
      </p:sp>
      <p:grpSp>
        <p:nvGrpSpPr>
          <p:cNvPr id="17" name="Group 16">
            <a:extLst>
              <a:ext uri="{FF2B5EF4-FFF2-40B4-BE49-F238E27FC236}">
                <a16:creationId xmlns:a16="http://schemas.microsoft.com/office/drawing/2014/main" id="{9D8D5AE3-AED8-4206-B766-52188D9C7241}"/>
              </a:ext>
            </a:extLst>
          </p:cNvPr>
          <p:cNvGrpSpPr/>
          <p:nvPr/>
        </p:nvGrpSpPr>
        <p:grpSpPr>
          <a:xfrm>
            <a:off x="8123383" y="2618644"/>
            <a:ext cx="792000" cy="792000"/>
            <a:chOff x="8123383" y="2618644"/>
            <a:chExt cx="792000" cy="792000"/>
          </a:xfrm>
        </p:grpSpPr>
        <p:sp>
          <p:nvSpPr>
            <p:cNvPr id="22" name="Icon 3 Background">
              <a:extLst>
                <a:ext uri="{FF2B5EF4-FFF2-40B4-BE49-F238E27FC236}">
                  <a16:creationId xmlns:a16="http://schemas.microsoft.com/office/drawing/2014/main" id="{238856CA-CD7E-4E35-9986-C38EEDD81895}"/>
                </a:ext>
              </a:extLst>
            </p:cNvPr>
            <p:cNvSpPr/>
            <p:nvPr/>
          </p:nvSpPr>
          <p:spPr>
            <a:xfrm>
              <a:off x="8123383" y="2618644"/>
              <a:ext cx="792000" cy="792000"/>
            </a:xfrm>
            <a:prstGeom prst="flowChartDelay">
              <a:avLst/>
            </a:prstGeom>
            <a:gradFill flip="none" rotWithShape="1">
              <a:gsLst>
                <a:gs pos="19000">
                  <a:srgbClr val="001F41"/>
                </a:gs>
                <a:gs pos="100000">
                  <a:srgbClr val="00357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Icon 4">
              <a:extLst>
                <a:ext uri="{FF2B5EF4-FFF2-40B4-BE49-F238E27FC236}">
                  <a16:creationId xmlns:a16="http://schemas.microsoft.com/office/drawing/2014/main" id="{4119D6EC-B428-4C93-B0B9-5D721B6894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6228" y="2819952"/>
              <a:ext cx="454156" cy="432000"/>
            </a:xfrm>
            <a:prstGeom prst="rect">
              <a:avLst/>
            </a:prstGeom>
            <a:effectLst>
              <a:outerShdw blurRad="25400" dist="12700" dir="2700000" algn="tl" rotWithShape="0">
                <a:prstClr val="black">
                  <a:alpha val="40000"/>
                </a:prstClr>
              </a:outerShdw>
            </a:effectLst>
          </p:spPr>
        </p:pic>
      </p:grpSp>
      <p:grpSp>
        <p:nvGrpSpPr>
          <p:cNvPr id="18" name="Group 17">
            <a:extLst>
              <a:ext uri="{FF2B5EF4-FFF2-40B4-BE49-F238E27FC236}">
                <a16:creationId xmlns:a16="http://schemas.microsoft.com/office/drawing/2014/main" id="{69993464-D06D-472C-BD68-BBEF41520822}"/>
              </a:ext>
            </a:extLst>
          </p:cNvPr>
          <p:cNvGrpSpPr/>
          <p:nvPr/>
        </p:nvGrpSpPr>
        <p:grpSpPr>
          <a:xfrm>
            <a:off x="4114800" y="4523314"/>
            <a:ext cx="792000" cy="792000"/>
            <a:chOff x="4114800" y="4523314"/>
            <a:chExt cx="792000" cy="792000"/>
          </a:xfrm>
        </p:grpSpPr>
        <p:sp>
          <p:nvSpPr>
            <p:cNvPr id="23" name="Icon 4 Background">
              <a:extLst>
                <a:ext uri="{FF2B5EF4-FFF2-40B4-BE49-F238E27FC236}">
                  <a16:creationId xmlns:a16="http://schemas.microsoft.com/office/drawing/2014/main" id="{BE2005B6-BC98-4236-BBFE-F7AF466E352F}"/>
                </a:ext>
              </a:extLst>
            </p:cNvPr>
            <p:cNvSpPr/>
            <p:nvPr/>
          </p:nvSpPr>
          <p:spPr>
            <a:xfrm>
              <a:off x="4114800" y="4523314"/>
              <a:ext cx="792000" cy="792000"/>
            </a:xfrm>
            <a:prstGeom prst="flowChartDelay">
              <a:avLst/>
            </a:prstGeom>
            <a:gradFill flip="none" rotWithShape="1">
              <a:gsLst>
                <a:gs pos="19000">
                  <a:srgbClr val="001F41"/>
                </a:gs>
                <a:gs pos="100000">
                  <a:srgbClr val="00357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Icon 3">
              <a:extLst>
                <a:ext uri="{FF2B5EF4-FFF2-40B4-BE49-F238E27FC236}">
                  <a16:creationId xmlns:a16="http://schemas.microsoft.com/office/drawing/2014/main" id="{05F791ED-6A78-42A4-AEF9-AB02940786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2599" y="4741765"/>
              <a:ext cx="365072" cy="324000"/>
            </a:xfrm>
            <a:prstGeom prst="rect">
              <a:avLst/>
            </a:prstGeom>
            <a:effectLst>
              <a:outerShdw blurRad="25400" dist="12700" dir="2700000" algn="tl" rotWithShape="0">
                <a:prstClr val="black">
                  <a:alpha val="40000"/>
                </a:prstClr>
              </a:outerShdw>
            </a:effectLst>
          </p:spPr>
        </p:pic>
      </p:grpSp>
      <p:grpSp>
        <p:nvGrpSpPr>
          <p:cNvPr id="10" name="Group 9">
            <a:extLst>
              <a:ext uri="{FF2B5EF4-FFF2-40B4-BE49-F238E27FC236}">
                <a16:creationId xmlns:a16="http://schemas.microsoft.com/office/drawing/2014/main" id="{D237DA7E-A318-40D9-9A62-274AD0FE823C}"/>
              </a:ext>
            </a:extLst>
          </p:cNvPr>
          <p:cNvGrpSpPr/>
          <p:nvPr/>
        </p:nvGrpSpPr>
        <p:grpSpPr>
          <a:xfrm>
            <a:off x="4114800" y="2639952"/>
            <a:ext cx="792000" cy="792000"/>
            <a:chOff x="4114800" y="2639952"/>
            <a:chExt cx="792000" cy="792000"/>
          </a:xfrm>
        </p:grpSpPr>
        <p:sp>
          <p:nvSpPr>
            <p:cNvPr id="20" name="Icon 2 Background">
              <a:extLst>
                <a:ext uri="{FF2B5EF4-FFF2-40B4-BE49-F238E27FC236}">
                  <a16:creationId xmlns:a16="http://schemas.microsoft.com/office/drawing/2014/main" id="{91E7F2CA-102E-44AF-8B8C-6AA7061E6BB1}"/>
                </a:ext>
              </a:extLst>
            </p:cNvPr>
            <p:cNvSpPr/>
            <p:nvPr/>
          </p:nvSpPr>
          <p:spPr>
            <a:xfrm>
              <a:off x="4114800" y="2639952"/>
              <a:ext cx="792000" cy="792000"/>
            </a:xfrm>
            <a:prstGeom prst="flowChartDelay">
              <a:avLst/>
            </a:prstGeom>
            <a:gradFill flip="none" rotWithShape="1">
              <a:gsLst>
                <a:gs pos="19000">
                  <a:srgbClr val="001F41"/>
                </a:gs>
                <a:gs pos="100000">
                  <a:srgbClr val="00357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Icon 2">
              <a:extLst>
                <a:ext uri="{FF2B5EF4-FFF2-40B4-BE49-F238E27FC236}">
                  <a16:creationId xmlns:a16="http://schemas.microsoft.com/office/drawing/2014/main" id="{5325D23A-0A1C-4AE4-9131-7E3AC45D4F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81659" y="2879262"/>
              <a:ext cx="329577" cy="360000"/>
            </a:xfrm>
            <a:prstGeom prst="rect">
              <a:avLst/>
            </a:prstGeom>
            <a:effectLst>
              <a:outerShdw blurRad="25400" dist="12700" dir="2700000" algn="tl" rotWithShape="0">
                <a:prstClr val="black">
                  <a:alpha val="40000"/>
                </a:prstClr>
              </a:outerShdw>
            </a:effectLst>
          </p:spPr>
        </p:pic>
      </p:grpSp>
      <p:grpSp>
        <p:nvGrpSpPr>
          <p:cNvPr id="2" name="Group 1">
            <a:extLst>
              <a:ext uri="{FF2B5EF4-FFF2-40B4-BE49-F238E27FC236}">
                <a16:creationId xmlns:a16="http://schemas.microsoft.com/office/drawing/2014/main" id="{82936FBD-C88C-4A14-8AEA-07CB9BD33FE4}"/>
              </a:ext>
            </a:extLst>
          </p:cNvPr>
          <p:cNvGrpSpPr/>
          <p:nvPr/>
        </p:nvGrpSpPr>
        <p:grpSpPr>
          <a:xfrm>
            <a:off x="571500" y="2639952"/>
            <a:ext cx="792000" cy="792000"/>
            <a:chOff x="571500" y="2639952"/>
            <a:chExt cx="792000" cy="792000"/>
          </a:xfrm>
        </p:grpSpPr>
        <p:sp>
          <p:nvSpPr>
            <p:cNvPr id="19" name="Icon 1 Background">
              <a:extLst>
                <a:ext uri="{FF2B5EF4-FFF2-40B4-BE49-F238E27FC236}">
                  <a16:creationId xmlns:a16="http://schemas.microsoft.com/office/drawing/2014/main" id="{82A4CD3E-1D2D-4819-B401-A2A910932FEC}"/>
                </a:ext>
              </a:extLst>
            </p:cNvPr>
            <p:cNvSpPr/>
            <p:nvPr/>
          </p:nvSpPr>
          <p:spPr>
            <a:xfrm>
              <a:off x="571500" y="2639952"/>
              <a:ext cx="792000" cy="792000"/>
            </a:xfrm>
            <a:prstGeom prst="flowChartDelay">
              <a:avLst/>
            </a:prstGeom>
            <a:gradFill flip="none" rotWithShape="1">
              <a:gsLst>
                <a:gs pos="19000">
                  <a:srgbClr val="001F41"/>
                </a:gs>
                <a:gs pos="100000">
                  <a:srgbClr val="00357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Icon  1">
              <a:extLst>
                <a:ext uri="{FF2B5EF4-FFF2-40B4-BE49-F238E27FC236}">
                  <a16:creationId xmlns:a16="http://schemas.microsoft.com/office/drawing/2014/main" id="{FC88F018-480C-4ED9-8045-C98643AEDA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9135" y="2820915"/>
              <a:ext cx="324000" cy="432000"/>
            </a:xfrm>
            <a:prstGeom prst="rect">
              <a:avLst/>
            </a:prstGeom>
            <a:effectLst>
              <a:outerShdw blurRad="25400" dist="12700" dir="2700000" algn="tl" rotWithShape="0">
                <a:prstClr val="black">
                  <a:alpha val="40000"/>
                </a:prstClr>
              </a:outerShdw>
            </a:effectLst>
          </p:spPr>
        </p:pic>
      </p:grpSp>
    </p:spTree>
    <p:extLst>
      <p:ext uri="{BB962C8B-B14F-4D97-AF65-F5344CB8AC3E}">
        <p14:creationId xmlns:p14="http://schemas.microsoft.com/office/powerpoint/2010/main" val="1361462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ckground Photo">
            <a:extLst>
              <a:ext uri="{FF2B5EF4-FFF2-40B4-BE49-F238E27FC236}">
                <a16:creationId xmlns:a16="http://schemas.microsoft.com/office/drawing/2014/main" id="{A45EA063-B98B-4557-B1A7-70A93193CA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0" y="1067416"/>
            <a:ext cx="12192000" cy="5111932"/>
          </a:xfrm>
          <a:prstGeom prst="rect">
            <a:avLst/>
          </a:prstGeom>
          <a:effectLst>
            <a:innerShdw blurRad="63500" dist="12700" dir="16200000">
              <a:prstClr val="black">
                <a:alpha val="50000"/>
              </a:prstClr>
            </a:innerShdw>
          </a:effectLst>
        </p:spPr>
      </p:pic>
      <p:sp>
        <p:nvSpPr>
          <p:cNvPr id="6" name="Slide Number Placeholder 5">
            <a:extLst>
              <a:ext uri="{FF2B5EF4-FFF2-40B4-BE49-F238E27FC236}">
                <a16:creationId xmlns:a16="http://schemas.microsoft.com/office/drawing/2014/main" id="{E2F94B4D-C942-4823-BA6F-001C05B8A000}"/>
              </a:ext>
            </a:extLst>
          </p:cNvPr>
          <p:cNvSpPr>
            <a:spLocks noGrp="1"/>
          </p:cNvSpPr>
          <p:nvPr>
            <p:ph type="sldNum" sz="quarter" idx="12"/>
          </p:nvPr>
        </p:nvSpPr>
        <p:spPr>
          <a:xfrm>
            <a:off x="576000" y="6444598"/>
            <a:ext cx="566989" cy="217886"/>
          </a:xfrm>
        </p:spPr>
        <p:txBody>
          <a:bodyPr/>
          <a:lstStyle/>
          <a:p>
            <a:r>
              <a:rPr lang="en-US" dirty="0"/>
              <a:t>Page </a:t>
            </a:r>
            <a:fld id="{50CD95A5-50B9-467D-9167-C36E821FF59E}" type="slidenum">
              <a:rPr lang="en-US" smtClean="0"/>
              <a:pPr/>
              <a:t>6</a:t>
            </a:fld>
            <a:endParaRPr lang="en-US" dirty="0"/>
          </a:p>
        </p:txBody>
      </p:sp>
      <p:graphicFrame>
        <p:nvGraphicFramePr>
          <p:cNvPr id="7" name="Diagram 6">
            <a:extLst>
              <a:ext uri="{FF2B5EF4-FFF2-40B4-BE49-F238E27FC236}">
                <a16:creationId xmlns:a16="http://schemas.microsoft.com/office/drawing/2014/main" id="{6B298ABE-4D04-4326-994D-776F76AB2B1C}"/>
              </a:ext>
            </a:extLst>
          </p:cNvPr>
          <p:cNvGraphicFramePr/>
          <p:nvPr>
            <p:extLst>
              <p:ext uri="{D42A27DB-BD31-4B8C-83A1-F6EECF244321}">
                <p14:modId xmlns:p14="http://schemas.microsoft.com/office/powerpoint/2010/main" val="3866468547"/>
              </p:ext>
            </p:extLst>
          </p:nvPr>
        </p:nvGraphicFramePr>
        <p:xfrm>
          <a:off x="408197" y="1063852"/>
          <a:ext cx="11375606" cy="5146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hoto">
            <a:extLst>
              <a:ext uri="{FF2B5EF4-FFF2-40B4-BE49-F238E27FC236}">
                <a16:creationId xmlns:a16="http://schemas.microsoft.com/office/drawing/2014/main" id="{C594B7CA-46B9-437A-BA20-69CFB73DDB11}"/>
              </a:ext>
            </a:extLst>
          </p:cNvPr>
          <p:cNvSpPr/>
          <p:nvPr/>
        </p:nvSpPr>
        <p:spPr>
          <a:xfrm>
            <a:off x="408197" y="2283013"/>
            <a:ext cx="2658853" cy="1836000"/>
          </a:xfrm>
          <a:prstGeom prst="rect">
            <a:avLst/>
          </a:prstGeom>
          <a:blipFill>
            <a:blip r:embed="rId8"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 name="Title">
            <a:extLst>
              <a:ext uri="{FF2B5EF4-FFF2-40B4-BE49-F238E27FC236}">
                <a16:creationId xmlns:a16="http://schemas.microsoft.com/office/drawing/2014/main" id="{B25B5673-61BC-4F07-81ED-65C0BA2B6731}"/>
              </a:ext>
            </a:extLst>
          </p:cNvPr>
          <p:cNvSpPr/>
          <p:nvPr/>
        </p:nvSpPr>
        <p:spPr>
          <a:xfrm>
            <a:off x="684000" y="288000"/>
            <a:ext cx="5389424" cy="584775"/>
          </a:xfrm>
          <a:prstGeom prst="rect">
            <a:avLst/>
          </a:prstGeom>
        </p:spPr>
        <p:txBody>
          <a:bodyPr wrap="none">
            <a:spAutoFit/>
          </a:bodyPr>
          <a:lstStyle/>
          <a:p>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Primary Solution Practices</a:t>
            </a:r>
          </a:p>
        </p:txBody>
      </p:sp>
    </p:spTree>
    <p:extLst>
      <p:ext uri="{BB962C8B-B14F-4D97-AF65-F5344CB8AC3E}">
        <p14:creationId xmlns:p14="http://schemas.microsoft.com/office/powerpoint/2010/main" val="3548024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F760737C-9EFF-431B-ABA9-E4A07A97A3F2}"/>
                                            </p:graphicEl>
                                          </p:spTgt>
                                        </p:tgtEl>
                                        <p:attrNameLst>
                                          <p:attrName>style.visibility</p:attrName>
                                        </p:attrNameLst>
                                      </p:cBhvr>
                                      <p:to>
                                        <p:strVal val="visible"/>
                                      </p:to>
                                    </p:set>
                                    <p:animEffect transition="in" filter="fade">
                                      <p:cBhvr>
                                        <p:cTn id="7" dur="500"/>
                                        <p:tgtEl>
                                          <p:spTgt spid="7">
                                            <p:graphicEl>
                                              <a:dgm id="{F760737C-9EFF-431B-ABA9-E4A07A97A3F2}"/>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D17BD558-B647-42C7-A09B-A3730A10C408}"/>
                                            </p:graphicEl>
                                          </p:spTgt>
                                        </p:tgtEl>
                                        <p:attrNameLst>
                                          <p:attrName>style.visibility</p:attrName>
                                        </p:attrNameLst>
                                      </p:cBhvr>
                                      <p:to>
                                        <p:strVal val="visible"/>
                                      </p:to>
                                    </p:set>
                                    <p:animEffect transition="in" filter="fade">
                                      <p:cBhvr>
                                        <p:cTn id="10" dur="500"/>
                                        <p:tgtEl>
                                          <p:spTgt spid="7">
                                            <p:graphicEl>
                                              <a:dgm id="{D17BD558-B647-42C7-A09B-A3730A10C408}"/>
                                            </p:graphic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graphicEl>
                                              <a:dgm id="{4E5F3BC0-DAD9-4F16-ACFE-F07170596CD0}"/>
                                            </p:graphicEl>
                                          </p:spTgt>
                                        </p:tgtEl>
                                        <p:attrNameLst>
                                          <p:attrName>style.visibility</p:attrName>
                                        </p:attrNameLst>
                                      </p:cBhvr>
                                      <p:to>
                                        <p:strVal val="visible"/>
                                      </p:to>
                                    </p:set>
                                    <p:animEffect transition="in" filter="fade">
                                      <p:cBhvr>
                                        <p:cTn id="16" dur="500"/>
                                        <p:tgtEl>
                                          <p:spTgt spid="7">
                                            <p:graphicEl>
                                              <a:dgm id="{4E5F3BC0-DAD9-4F16-ACFE-F07170596CD0}"/>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graphicEl>
                                              <a:dgm id="{FEF7E7C1-8256-4E9B-A6B4-41CE7E59C07A}"/>
                                            </p:graphicEl>
                                          </p:spTgt>
                                        </p:tgtEl>
                                        <p:attrNameLst>
                                          <p:attrName>style.visibility</p:attrName>
                                        </p:attrNameLst>
                                      </p:cBhvr>
                                      <p:to>
                                        <p:strVal val="visible"/>
                                      </p:to>
                                    </p:set>
                                    <p:animEffect transition="in" filter="fade">
                                      <p:cBhvr>
                                        <p:cTn id="19" dur="500"/>
                                        <p:tgtEl>
                                          <p:spTgt spid="7">
                                            <p:graphicEl>
                                              <a:dgm id="{FEF7E7C1-8256-4E9B-A6B4-41CE7E59C07A}"/>
                                            </p:graphic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
                                            <p:graphicEl>
                                              <a:dgm id="{23E16F9D-BAB6-4E00-BEA8-93D81C7284D8}"/>
                                            </p:graphicEl>
                                          </p:spTgt>
                                        </p:tgtEl>
                                        <p:attrNameLst>
                                          <p:attrName>style.visibility</p:attrName>
                                        </p:attrNameLst>
                                      </p:cBhvr>
                                      <p:to>
                                        <p:strVal val="visible"/>
                                      </p:to>
                                    </p:set>
                                    <p:animEffect transition="in" filter="fade">
                                      <p:cBhvr>
                                        <p:cTn id="23" dur="500"/>
                                        <p:tgtEl>
                                          <p:spTgt spid="7">
                                            <p:graphicEl>
                                              <a:dgm id="{23E16F9D-BAB6-4E00-BEA8-93D81C7284D8}"/>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graphicEl>
                                              <a:dgm id="{13ED2AC7-E17E-48A0-BE9B-72B552D0EE81}"/>
                                            </p:graphicEl>
                                          </p:spTgt>
                                        </p:tgtEl>
                                        <p:attrNameLst>
                                          <p:attrName>style.visibility</p:attrName>
                                        </p:attrNameLst>
                                      </p:cBhvr>
                                      <p:to>
                                        <p:strVal val="visible"/>
                                      </p:to>
                                    </p:set>
                                    <p:animEffect transition="in" filter="fade">
                                      <p:cBhvr>
                                        <p:cTn id="26" dur="500"/>
                                        <p:tgtEl>
                                          <p:spTgt spid="7">
                                            <p:graphicEl>
                                              <a:dgm id="{13ED2AC7-E17E-48A0-BE9B-72B552D0EE81}"/>
                                            </p:graphicEl>
                                          </p:spTgt>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7">
                                            <p:graphicEl>
                                              <a:dgm id="{46CB9DCE-F7D5-4D27-9E53-E180A355A9C0}"/>
                                            </p:graphicEl>
                                          </p:spTgt>
                                        </p:tgtEl>
                                        <p:attrNameLst>
                                          <p:attrName>style.visibility</p:attrName>
                                        </p:attrNameLst>
                                      </p:cBhvr>
                                      <p:to>
                                        <p:strVal val="visible"/>
                                      </p:to>
                                    </p:set>
                                    <p:animEffect transition="in" filter="fade">
                                      <p:cBhvr>
                                        <p:cTn id="30" dur="500"/>
                                        <p:tgtEl>
                                          <p:spTgt spid="7">
                                            <p:graphicEl>
                                              <a:dgm id="{46CB9DCE-F7D5-4D27-9E53-E180A355A9C0}"/>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graphicEl>
                                              <a:dgm id="{1FDFB8DD-C44A-4335-88EB-9D9E7184660E}"/>
                                            </p:graphicEl>
                                          </p:spTgt>
                                        </p:tgtEl>
                                        <p:attrNameLst>
                                          <p:attrName>style.visibility</p:attrName>
                                        </p:attrNameLst>
                                      </p:cBhvr>
                                      <p:to>
                                        <p:strVal val="visible"/>
                                      </p:to>
                                    </p:set>
                                    <p:animEffect transition="in" filter="fade">
                                      <p:cBhvr>
                                        <p:cTn id="33" dur="500"/>
                                        <p:tgtEl>
                                          <p:spTgt spid="7">
                                            <p:graphicEl>
                                              <a:dgm id="{1FDFB8DD-C44A-4335-88EB-9D9E7184660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 Note">
            <a:extLst>
              <a:ext uri="{FF2B5EF4-FFF2-40B4-BE49-F238E27FC236}">
                <a16:creationId xmlns:a16="http://schemas.microsoft.com/office/drawing/2014/main" id="{CFDA839E-6222-449B-9E78-A1DA3AAD4157}"/>
              </a:ext>
            </a:extLst>
          </p:cNvPr>
          <p:cNvSpPr>
            <a:spLocks noGrp="1"/>
          </p:cNvSpPr>
          <p:nvPr>
            <p:ph type="dt" sz="half" idx="10"/>
          </p:nvPr>
        </p:nvSpPr>
        <p:spPr>
          <a:prstGeom prst="rect">
            <a:avLst/>
          </a:prstGeom>
        </p:spPr>
        <p:txBody>
          <a:bodyPr/>
          <a:lstStyle/>
          <a:p>
            <a:r>
              <a:rPr lang="en-US" dirty="0"/>
              <a:t>-</a:t>
            </a:r>
          </a:p>
        </p:txBody>
      </p:sp>
      <p:sp>
        <p:nvSpPr>
          <p:cNvPr id="6" name="Footer - Page Number">
            <a:extLst>
              <a:ext uri="{FF2B5EF4-FFF2-40B4-BE49-F238E27FC236}">
                <a16:creationId xmlns:a16="http://schemas.microsoft.com/office/drawing/2014/main" id="{E2F94B4D-C942-4823-BA6F-001C05B8A000}"/>
              </a:ext>
            </a:extLst>
          </p:cNvPr>
          <p:cNvSpPr>
            <a:spLocks noGrp="1"/>
          </p:cNvSpPr>
          <p:nvPr>
            <p:ph type="sldNum" sz="quarter" idx="12"/>
          </p:nvPr>
        </p:nvSpPr>
        <p:spPr>
          <a:xfrm>
            <a:off x="576000" y="6444598"/>
            <a:ext cx="566989" cy="217886"/>
          </a:xfrm>
        </p:spPr>
        <p:txBody>
          <a:bodyPr/>
          <a:lstStyle/>
          <a:p>
            <a:fld id="{50CD95A5-50B9-467D-9167-C36E821FF59E}" type="slidenum">
              <a:rPr lang="en-US" smtClean="0"/>
              <a:pPr/>
              <a:t>7</a:t>
            </a:fld>
            <a:endParaRPr lang="en-US" dirty="0"/>
          </a:p>
        </p:txBody>
      </p:sp>
      <p:sp>
        <p:nvSpPr>
          <p:cNvPr id="3" name="Would you do it?">
            <a:extLst>
              <a:ext uri="{FF2B5EF4-FFF2-40B4-BE49-F238E27FC236}">
                <a16:creationId xmlns:a16="http://schemas.microsoft.com/office/drawing/2014/main" id="{B814E63C-6FFD-4834-B798-F08471F49F3B}"/>
              </a:ext>
            </a:extLst>
          </p:cNvPr>
          <p:cNvSpPr txBox="1"/>
          <p:nvPr/>
        </p:nvSpPr>
        <p:spPr>
          <a:xfrm>
            <a:off x="1955031" y="5345919"/>
            <a:ext cx="5335214" cy="461665"/>
          </a:xfrm>
          <a:prstGeom prst="rect">
            <a:avLst/>
          </a:prstGeom>
          <a:noFill/>
        </p:spPr>
        <p:txBody>
          <a:bodyPr wrap="square" rtlCol="0">
            <a:spAutoFit/>
          </a:bodyPr>
          <a:lstStyle/>
          <a:p>
            <a:pPr algn="r"/>
            <a:r>
              <a:rPr lang="en-US" sz="2400" b="1" dirty="0">
                <a:latin typeface="Open Sans" panose="020B0606030504020204" pitchFamily="34" charset="0"/>
                <a:ea typeface="Open Sans" panose="020B0606030504020204" pitchFamily="34" charset="0"/>
                <a:cs typeface="Open Sans" panose="020B0606030504020204" pitchFamily="34" charset="0"/>
              </a:rPr>
              <a:t>Would you do it?</a:t>
            </a:r>
          </a:p>
        </p:txBody>
      </p:sp>
      <p:sp>
        <p:nvSpPr>
          <p:cNvPr id="11" name="What if:">
            <a:extLst>
              <a:ext uri="{FF2B5EF4-FFF2-40B4-BE49-F238E27FC236}">
                <a16:creationId xmlns:a16="http://schemas.microsoft.com/office/drawing/2014/main" id="{0AD34CDC-C265-4284-BE08-905162AA37B4}"/>
              </a:ext>
            </a:extLst>
          </p:cNvPr>
          <p:cNvSpPr txBox="1"/>
          <p:nvPr/>
        </p:nvSpPr>
        <p:spPr>
          <a:xfrm>
            <a:off x="576000" y="3289532"/>
            <a:ext cx="8423905" cy="1461939"/>
          </a:xfrm>
          <a:prstGeom prst="rect">
            <a:avLst/>
          </a:prstGeom>
          <a:noFill/>
        </p:spPr>
        <p:txBody>
          <a:bodyPr wrap="square" rtlCol="0">
            <a:spAutoFit/>
          </a:bodyPr>
          <a:lstStyle/>
          <a:p>
            <a:pPr fontAlgn="base">
              <a:spcAft>
                <a:spcPts val="600"/>
              </a:spcAft>
            </a:pPr>
            <a:r>
              <a:rPr lang="en-US" sz="2000" b="1" dirty="0">
                <a:latin typeface="Open Sans" panose="020B0606030504020204" pitchFamily="34" charset="0"/>
                <a:ea typeface="Open Sans" panose="020B0606030504020204" pitchFamily="34" charset="0"/>
                <a:cs typeface="Open Sans" panose="020B0606030504020204" pitchFamily="34" charset="0"/>
              </a:rPr>
              <a:t>What if:</a:t>
            </a:r>
          </a:p>
          <a:p>
            <a:pPr marL="180000" indent="-180000" fontAlgn="base">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You could decrease IT spend by 30% AND</a:t>
            </a:r>
          </a:p>
          <a:p>
            <a:pPr marL="180000" indent="-180000" fontAlgn="base">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Improve application performance/user experience AND</a:t>
            </a:r>
          </a:p>
          <a:p>
            <a:pPr marL="180000" indent="-180000" fontAlgn="base">
              <a:spcAft>
                <a:spcPts val="600"/>
              </a:spcAft>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Reduce risk to the organization?</a:t>
            </a:r>
          </a:p>
        </p:txBody>
      </p:sp>
      <p:sp>
        <p:nvSpPr>
          <p:cNvPr id="8" name="Intro">
            <a:extLst>
              <a:ext uri="{FF2B5EF4-FFF2-40B4-BE49-F238E27FC236}">
                <a16:creationId xmlns:a16="http://schemas.microsoft.com/office/drawing/2014/main" id="{582A8F36-47D9-4C20-923C-51FE148DDBE5}"/>
              </a:ext>
            </a:extLst>
          </p:cNvPr>
          <p:cNvSpPr txBox="1"/>
          <p:nvPr/>
        </p:nvSpPr>
        <p:spPr>
          <a:xfrm>
            <a:off x="576000" y="1578229"/>
            <a:ext cx="6714245" cy="1292662"/>
          </a:xfrm>
          <a:prstGeom prst="rect">
            <a:avLst/>
          </a:prstGeom>
          <a:noFill/>
        </p:spPr>
        <p:txBody>
          <a:bodyPr wrap="square" rtlCol="0">
            <a:spAutoFit/>
          </a:bodyPr>
          <a:lstStyle/>
          <a:p>
            <a:pPr>
              <a:spcAft>
                <a:spcPts val="600"/>
              </a:spcAft>
            </a:pPr>
            <a:r>
              <a:rPr lang="en-US" sz="2800" b="1" dirty="0">
                <a:solidFill>
                  <a:srgbClr val="01795C"/>
                </a:solidFill>
                <a:latin typeface="Open Sans" panose="020B0606030504020204" pitchFamily="34" charset="0"/>
                <a:ea typeface="Open Sans" panose="020B0606030504020204" pitchFamily="34" charset="0"/>
                <a:cs typeface="Open Sans" panose="020B0606030504020204" pitchFamily="34" charset="0"/>
              </a:rPr>
              <a:t>Company First, Not Cloud First.</a:t>
            </a:r>
          </a:p>
          <a:p>
            <a:pPr>
              <a:spcBef>
                <a:spcPts val="600"/>
              </a:spcBef>
            </a:pPr>
            <a:r>
              <a:rPr lang="en-US" sz="2000" b="1" i="1" dirty="0">
                <a:latin typeface="Open Sans" panose="020B0606030504020204" pitchFamily="34" charset="0"/>
                <a:ea typeface="Open Sans" panose="020B0606030504020204" pitchFamily="34" charset="0"/>
                <a:cs typeface="Open Sans" panose="020B0606030504020204" pitchFamily="34" charset="0"/>
              </a:rPr>
              <a:t>Company First is a Strategy;</a:t>
            </a:r>
            <a:br>
              <a:rPr lang="en-US" sz="2000" b="1" i="1" dirty="0">
                <a:latin typeface="Open Sans" panose="020B0606030504020204" pitchFamily="34" charset="0"/>
                <a:ea typeface="Open Sans" panose="020B0606030504020204" pitchFamily="34" charset="0"/>
                <a:cs typeface="Open Sans" panose="020B0606030504020204" pitchFamily="34" charset="0"/>
              </a:rPr>
            </a:br>
            <a:r>
              <a:rPr lang="en-US" sz="2000" b="1" i="1" dirty="0">
                <a:latin typeface="Open Sans" panose="020B0606030504020204" pitchFamily="34" charset="0"/>
                <a:ea typeface="Open Sans" panose="020B0606030504020204" pitchFamily="34" charset="0"/>
                <a:cs typeface="Open Sans" panose="020B0606030504020204" pitchFamily="34" charset="0"/>
              </a:rPr>
              <a:t>Cloud First is a Tactic.  </a:t>
            </a:r>
          </a:p>
        </p:txBody>
      </p:sp>
      <p:sp>
        <p:nvSpPr>
          <p:cNvPr id="10" name="Photo">
            <a:extLst>
              <a:ext uri="{FF2B5EF4-FFF2-40B4-BE49-F238E27FC236}">
                <a16:creationId xmlns:a16="http://schemas.microsoft.com/office/drawing/2014/main" id="{09084966-FB90-41DF-A34F-585984358C16}"/>
              </a:ext>
            </a:extLst>
          </p:cNvPr>
          <p:cNvSpPr/>
          <p:nvPr/>
        </p:nvSpPr>
        <p:spPr>
          <a:xfrm>
            <a:off x="8039099" y="1064476"/>
            <a:ext cx="4152901" cy="5125499"/>
          </a:xfrm>
          <a:prstGeom prst="rect">
            <a:avLst/>
          </a:pr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 name="Title">
            <a:extLst>
              <a:ext uri="{FF2B5EF4-FFF2-40B4-BE49-F238E27FC236}">
                <a16:creationId xmlns:a16="http://schemas.microsoft.com/office/drawing/2014/main" id="{B25B5673-61BC-4F07-81ED-65C0BA2B6731}"/>
              </a:ext>
            </a:extLst>
          </p:cNvPr>
          <p:cNvSpPr/>
          <p:nvPr/>
        </p:nvSpPr>
        <p:spPr>
          <a:xfrm>
            <a:off x="576000" y="288000"/>
            <a:ext cx="5903796" cy="584775"/>
          </a:xfrm>
          <a:prstGeom prst="rect">
            <a:avLst/>
          </a:prstGeom>
        </p:spPr>
        <p:txBody>
          <a:bodyPr wrap="none">
            <a:spAutoFit/>
          </a:bodyPr>
          <a:lstStyle/>
          <a:p>
            <a:pPr lvl="0"/>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IT Infrastructure/Networking</a:t>
            </a:r>
          </a:p>
        </p:txBody>
      </p:sp>
    </p:spTree>
    <p:extLst>
      <p:ext uri="{BB962C8B-B14F-4D97-AF65-F5344CB8AC3E}">
        <p14:creationId xmlns:p14="http://schemas.microsoft.com/office/powerpoint/2010/main" val="3087380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ackground Photo">
            <a:extLst>
              <a:ext uri="{FF2B5EF4-FFF2-40B4-BE49-F238E27FC236}">
                <a16:creationId xmlns:a16="http://schemas.microsoft.com/office/drawing/2014/main" id="{AFE1FF61-ABDC-4AF3-9646-D5CDD06B07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76941"/>
            <a:ext cx="12192000" cy="5111932"/>
          </a:xfrm>
          <a:prstGeom prst="rect">
            <a:avLst/>
          </a:prstGeom>
          <a:effectLst>
            <a:innerShdw blurRad="63500" dist="12700" dir="16200000">
              <a:prstClr val="black">
                <a:alpha val="50000"/>
              </a:prstClr>
            </a:innerShdw>
          </a:effectLst>
        </p:spPr>
      </p:pic>
      <p:sp>
        <p:nvSpPr>
          <p:cNvPr id="8" name="Footer Message">
            <a:extLst>
              <a:ext uri="{FF2B5EF4-FFF2-40B4-BE49-F238E27FC236}">
                <a16:creationId xmlns:a16="http://schemas.microsoft.com/office/drawing/2014/main" id="{BD49874D-FA58-45F7-99C7-D0368E27CC01}"/>
              </a:ext>
            </a:extLst>
          </p:cNvPr>
          <p:cNvSpPr txBox="1"/>
          <p:nvPr/>
        </p:nvSpPr>
        <p:spPr>
          <a:xfrm>
            <a:off x="3950" y="3582305"/>
            <a:ext cx="12192000" cy="2587524"/>
          </a:xfrm>
          <a:prstGeom prst="rect">
            <a:avLst/>
          </a:prstGeom>
          <a:gradFill flip="none" rotWithShape="1">
            <a:gsLst>
              <a:gs pos="0">
                <a:srgbClr val="007256">
                  <a:alpha val="0"/>
                </a:srgbClr>
              </a:gs>
              <a:gs pos="100000">
                <a:srgbClr val="003E2F"/>
              </a:gs>
            </a:gsLst>
            <a:lin ang="5400000" scaled="1"/>
            <a:tileRect/>
          </a:gradFill>
          <a:effectLst>
            <a:outerShdw blurRad="25400" dist="12700" dir="2700000" algn="tl" rotWithShape="0">
              <a:prstClr val="black">
                <a:alpha val="40000"/>
              </a:prstClr>
            </a:outerShdw>
          </a:effectLst>
        </p:spPr>
        <p:txBody>
          <a:bodyPr wrap="square" tIns="108000" rtlCol="0">
            <a:noAutofit/>
          </a:bodyPr>
          <a:lstStyle/>
          <a:p>
            <a:pPr algn="ct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0D93E5CD-C6BE-44AD-A0DD-26E649134BCC}"/>
              </a:ext>
            </a:extLst>
          </p:cNvPr>
          <p:cNvGrpSpPr/>
          <p:nvPr/>
        </p:nvGrpSpPr>
        <p:grpSpPr>
          <a:xfrm>
            <a:off x="779987" y="1671522"/>
            <a:ext cx="3147752" cy="1394251"/>
            <a:chOff x="779987" y="1671522"/>
            <a:chExt cx="3147752" cy="1394251"/>
          </a:xfrm>
        </p:grpSpPr>
        <p:sp>
          <p:nvSpPr>
            <p:cNvPr id="11" name="Rounded Rectangle 10"/>
            <p:cNvSpPr/>
            <p:nvPr/>
          </p:nvSpPr>
          <p:spPr>
            <a:xfrm>
              <a:off x="779987" y="1671522"/>
              <a:ext cx="3147752" cy="1394251"/>
            </a:xfrm>
            <a:prstGeom prst="roundRect">
              <a:avLst>
                <a:gd name="adj" fmla="val 18079"/>
              </a:avLst>
            </a:prstGeom>
            <a:solidFill>
              <a:schemeClr val="bg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504000" bIns="0" rtlCol="0" anchor="ctr">
              <a:normAutofit/>
            </a:bodyPr>
            <a:lstStyle/>
            <a:p>
              <a:pPr marL="324000" indent="-180000">
                <a:spcAft>
                  <a:spcPts val="600"/>
                </a:spcAft>
                <a:buFont typeface="Arial" panose="020B0604020202020204" pitchFamily="34" charset="0"/>
                <a:buChar cha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Ops driven</a:t>
              </a:r>
            </a:p>
            <a:p>
              <a:pPr marL="324000" indent="-180000">
                <a:spcAft>
                  <a:spcPts val="600"/>
                </a:spcAft>
                <a:buFont typeface="Arial" panose="020B0604020202020204" pitchFamily="34" charset="0"/>
                <a:buChar cha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Cost focused</a:t>
              </a:r>
            </a:p>
          </p:txBody>
        </p:sp>
        <p:sp>
          <p:nvSpPr>
            <p:cNvPr id="9" name="Rounded Rectangle 8"/>
            <p:cNvSpPr/>
            <p:nvPr/>
          </p:nvSpPr>
          <p:spPr>
            <a:xfrm>
              <a:off x="850898" y="1726767"/>
              <a:ext cx="3032659" cy="487880"/>
            </a:xfrm>
            <a:prstGeom prst="roundRect">
              <a:avLst>
                <a:gd name="adj" fmla="val 50000"/>
              </a:avLst>
            </a:prstGeom>
            <a:gradFill flip="none" rotWithShape="1">
              <a:gsLst>
                <a:gs pos="0">
                  <a:srgbClr val="00448E"/>
                </a:gs>
                <a:gs pos="23000">
                  <a:srgbClr val="001F41"/>
                </a:gs>
                <a:gs pos="100000">
                  <a:srgbClr val="0054B0"/>
                </a:gs>
              </a:gsLst>
              <a:lin ang="5400000" scaled="1"/>
              <a:tileRect/>
            </a:gra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50800" dist="38100" dir="2700000" algn="tl" rotWithShape="0">
                      <a:prstClr val="black">
                        <a:alpha val="40000"/>
                      </a:prstClr>
                    </a:outerShdw>
                  </a:effectLst>
                </a:rPr>
                <a:t>Traditional Apps</a:t>
              </a:r>
            </a:p>
          </p:txBody>
        </p:sp>
      </p:grpSp>
      <p:grpSp>
        <p:nvGrpSpPr>
          <p:cNvPr id="4" name="Group 3">
            <a:extLst>
              <a:ext uri="{FF2B5EF4-FFF2-40B4-BE49-F238E27FC236}">
                <a16:creationId xmlns:a16="http://schemas.microsoft.com/office/drawing/2014/main" id="{2814DA3E-29EE-458F-A90E-E7A8E46A29E5}"/>
              </a:ext>
            </a:extLst>
          </p:cNvPr>
          <p:cNvGrpSpPr/>
          <p:nvPr/>
        </p:nvGrpSpPr>
        <p:grpSpPr>
          <a:xfrm>
            <a:off x="8276605" y="1671522"/>
            <a:ext cx="3147752" cy="1394251"/>
            <a:chOff x="8276605" y="1671522"/>
            <a:chExt cx="3147752" cy="1394251"/>
          </a:xfrm>
        </p:grpSpPr>
        <p:sp>
          <p:nvSpPr>
            <p:cNvPr id="14" name="Rounded Rectangle 13"/>
            <p:cNvSpPr/>
            <p:nvPr/>
          </p:nvSpPr>
          <p:spPr>
            <a:xfrm>
              <a:off x="8276605" y="1671522"/>
              <a:ext cx="3147752" cy="1394251"/>
            </a:xfrm>
            <a:prstGeom prst="roundRect">
              <a:avLst>
                <a:gd name="adj" fmla="val 18079"/>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504000" rIns="91440" bIns="0" numCol="1" spcCol="0" rtlCol="0" fromWordArt="0" anchor="ctr" anchorCtr="0" forceAA="0" compatLnSpc="1">
              <a:prstTxWarp prst="textNoShape">
                <a:avLst/>
              </a:prstTxWarp>
              <a:normAutofit/>
            </a:bodyPr>
            <a:lstStyle/>
            <a:p>
              <a:pPr marL="324000" indent="-180000">
                <a:spcAft>
                  <a:spcPts val="600"/>
                </a:spcAft>
                <a:buFont typeface="Arial" panose="020B0604020202020204" pitchFamily="34" charset="0"/>
                <a:buChar cha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Apps driven</a:t>
              </a:r>
            </a:p>
            <a:p>
              <a:pPr marL="324000" indent="-180000">
                <a:spcAft>
                  <a:spcPts val="600"/>
                </a:spcAft>
                <a:buFont typeface="Arial" panose="020B0604020202020204" pitchFamily="34" charset="0"/>
                <a:buChar char="•"/>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Agility focused</a:t>
              </a:r>
            </a:p>
          </p:txBody>
        </p:sp>
        <p:sp>
          <p:nvSpPr>
            <p:cNvPr id="15" name="Rounded Rectangle 14"/>
            <p:cNvSpPr/>
            <p:nvPr/>
          </p:nvSpPr>
          <p:spPr>
            <a:xfrm>
              <a:off x="8347516" y="1726767"/>
              <a:ext cx="3032659" cy="487880"/>
            </a:xfrm>
            <a:prstGeom prst="roundRect">
              <a:avLst>
                <a:gd name="adj" fmla="val 50000"/>
              </a:avLst>
            </a:prstGeom>
            <a:gradFill flip="none" rotWithShape="1">
              <a:gsLst>
                <a:gs pos="0">
                  <a:srgbClr val="129880"/>
                </a:gs>
                <a:gs pos="24000">
                  <a:srgbClr val="01795C">
                    <a:alpha val="80000"/>
                  </a:srgbClr>
                </a:gs>
                <a:gs pos="100000">
                  <a:srgbClr val="01A982">
                    <a:lumMod val="90000"/>
                    <a:lumOff val="10000"/>
                  </a:srgbClr>
                </a:gs>
              </a:gsLst>
              <a:lin ang="5400000" scaled="1"/>
              <a:tileRect/>
            </a:gradFill>
            <a:effectLst>
              <a:outerShdw blurRad="50800" dist="12700" dir="2700000" algn="tl" rotWithShape="0">
                <a:prstClr val="black">
                  <a:alpha val="40000"/>
                </a:prstClr>
              </a:outerShdw>
            </a:effectLst>
          </p:spPr>
          <p:txBody>
            <a:bodyPr wrap="square" lIns="72000" rIns="72000" bIns="36000" rtlCol="0" anchor="ctr" anchorCtr="1">
              <a:noAutofit/>
            </a:bodyPr>
            <a:lstStyle/>
            <a:p>
              <a:r>
                <a:rPr lang="en-US" sz="1600"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Cloud Native Apps</a:t>
              </a:r>
            </a:p>
          </p:txBody>
        </p:sp>
      </p:grpSp>
      <p:sp>
        <p:nvSpPr>
          <p:cNvPr id="77" name="Background - Too Complex">
            <a:extLst>
              <a:ext uri="{FF2B5EF4-FFF2-40B4-BE49-F238E27FC236}">
                <a16:creationId xmlns:a16="http://schemas.microsoft.com/office/drawing/2014/main" id="{813AD0D9-0DE3-4ACC-95B6-0633E68789A6}"/>
              </a:ext>
            </a:extLst>
          </p:cNvPr>
          <p:cNvSpPr/>
          <p:nvPr/>
        </p:nvSpPr>
        <p:spPr>
          <a:xfrm>
            <a:off x="576001" y="3582305"/>
            <a:ext cx="4367474" cy="2098877"/>
          </a:xfrm>
          <a:prstGeom prst="rect">
            <a:avLst/>
          </a:prstGeom>
          <a:gradFill flip="none" rotWithShape="0">
            <a:gsLst>
              <a:gs pos="65000">
                <a:srgbClr val="007256">
                  <a:alpha val="0"/>
                </a:srgbClr>
              </a:gs>
              <a:gs pos="0">
                <a:srgbClr val="003E2F">
                  <a:alpha val="7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Background - Too Disconnected" hidden="1">
            <a:extLst>
              <a:ext uri="{FF2B5EF4-FFF2-40B4-BE49-F238E27FC236}">
                <a16:creationId xmlns:a16="http://schemas.microsoft.com/office/drawing/2014/main" id="{0B136E18-75F1-4293-B344-0FA412DB45C0}"/>
              </a:ext>
            </a:extLst>
          </p:cNvPr>
          <p:cNvSpPr/>
          <p:nvPr/>
        </p:nvSpPr>
        <p:spPr>
          <a:xfrm>
            <a:off x="7219950" y="3314509"/>
            <a:ext cx="3657599" cy="2214273"/>
          </a:xfrm>
          <a:prstGeom prst="rect">
            <a:avLst/>
          </a:prstGeom>
          <a:gradFill flip="none" rotWithShape="0">
            <a:gsLst>
              <a:gs pos="65000">
                <a:srgbClr val="007256">
                  <a:alpha val="0"/>
                </a:srgbClr>
              </a:gs>
              <a:gs pos="0">
                <a:srgbClr val="003E2F">
                  <a:alpha val="7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1" name="Elbow Connector 145">
            <a:extLst>
              <a:ext uri="{FF2B5EF4-FFF2-40B4-BE49-F238E27FC236}">
                <a16:creationId xmlns:a16="http://schemas.microsoft.com/office/drawing/2014/main" id="{98ED5E26-6ACA-480B-9B70-33BDCCF62D16}"/>
              </a:ext>
            </a:extLst>
          </p:cNvPr>
          <p:cNvCxnSpPr>
            <a:cxnSpLocks/>
          </p:cNvCxnSpPr>
          <p:nvPr/>
        </p:nvCxnSpPr>
        <p:spPr>
          <a:xfrm rot="5400000" flipH="1">
            <a:off x="4149203" y="1310458"/>
            <a:ext cx="36000" cy="3744000"/>
          </a:xfrm>
          <a:prstGeom prst="bentConnector3">
            <a:avLst>
              <a:gd name="adj1" fmla="val -1178682"/>
            </a:avLst>
          </a:prstGeom>
          <a:noFill/>
          <a:ln w="76200" cap="flat" cmpd="sng" algn="ctr">
            <a:solidFill>
              <a:srgbClr val="043349"/>
            </a:solidFill>
            <a:prstDash val="solid"/>
            <a:miter lim="800000"/>
            <a:tailEnd type="triangle"/>
          </a:ln>
          <a:effectLst/>
        </p:spPr>
      </p:cxnSp>
      <p:cxnSp>
        <p:nvCxnSpPr>
          <p:cNvPr id="62" name="Elbow Connector 146">
            <a:extLst>
              <a:ext uri="{FF2B5EF4-FFF2-40B4-BE49-F238E27FC236}">
                <a16:creationId xmlns:a16="http://schemas.microsoft.com/office/drawing/2014/main" id="{027F4BAB-BE31-4404-A895-15BAAB7CC4DC}"/>
              </a:ext>
            </a:extLst>
          </p:cNvPr>
          <p:cNvCxnSpPr/>
          <p:nvPr/>
        </p:nvCxnSpPr>
        <p:spPr>
          <a:xfrm rot="16200000">
            <a:off x="8082356" y="1321663"/>
            <a:ext cx="34829" cy="3744000"/>
          </a:xfrm>
          <a:prstGeom prst="bentConnector3">
            <a:avLst>
              <a:gd name="adj1" fmla="val -1148150"/>
            </a:avLst>
          </a:prstGeom>
          <a:noFill/>
          <a:ln w="76200" cap="flat" cmpd="sng" algn="ctr">
            <a:solidFill>
              <a:srgbClr val="16BA93"/>
            </a:solidFill>
            <a:prstDash val="solid"/>
            <a:miter lim="800000"/>
            <a:tailEnd type="triangle"/>
          </a:ln>
          <a:effectLst/>
        </p:spPr>
      </p:cxnSp>
      <p:pic>
        <p:nvPicPr>
          <p:cNvPr id="2" name="Picture 1" hidden="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8402" y="1558645"/>
            <a:ext cx="1710612" cy="1710612"/>
          </a:xfrm>
          <a:prstGeom prst="rect">
            <a:avLst/>
          </a:prstGeom>
          <a:effectLst>
            <a:outerShdw blurRad="63500" sx="102000" sy="102000" algn="ctr" rotWithShape="0">
              <a:prstClr val="black">
                <a:alpha val="20000"/>
              </a:prstClr>
            </a:outerShdw>
          </a:effectLst>
        </p:spPr>
      </p:pic>
      <p:sp>
        <p:nvSpPr>
          <p:cNvPr id="7" name="Slide Number Placeholder 6">
            <a:extLst>
              <a:ext uri="{FF2B5EF4-FFF2-40B4-BE49-F238E27FC236}">
                <a16:creationId xmlns:a16="http://schemas.microsoft.com/office/drawing/2014/main" id="{ACABE053-56D2-44A2-B54F-87FC1647EE34}"/>
              </a:ext>
            </a:extLst>
          </p:cNvPr>
          <p:cNvSpPr>
            <a:spLocks noGrp="1"/>
          </p:cNvSpPr>
          <p:nvPr>
            <p:ph type="sldNum" sz="quarter" idx="12"/>
          </p:nvPr>
        </p:nvSpPr>
        <p:spPr/>
        <p:txBody>
          <a:bodyPr/>
          <a:lstStyle/>
          <a:p>
            <a:fld id="{50CD95A5-50B9-467D-9167-C36E821FF59E}" type="slidenum">
              <a:rPr lang="en-US" smtClean="0"/>
              <a:pPr/>
              <a:t>8</a:t>
            </a:fld>
            <a:endParaRPr lang="en-US" dirty="0"/>
          </a:p>
        </p:txBody>
      </p:sp>
      <p:sp>
        <p:nvSpPr>
          <p:cNvPr id="13" name="AutoShape 7">
            <a:extLst>
              <a:ext uri="{FF2B5EF4-FFF2-40B4-BE49-F238E27FC236}">
                <a16:creationId xmlns:a16="http://schemas.microsoft.com/office/drawing/2014/main" id="{17A8EEEE-8D4E-4EFC-9A35-752C9AEEC3D3}"/>
              </a:ext>
            </a:extLst>
          </p:cNvPr>
          <p:cNvSpPr>
            <a:spLocks noChangeAspect="1" noChangeArrowheads="1" noTextEdit="1"/>
          </p:cNvSpPr>
          <p:nvPr/>
        </p:nvSpPr>
        <p:spPr bwMode="auto">
          <a:xfrm>
            <a:off x="9292595" y="3762375"/>
            <a:ext cx="63023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AutoShape 11">
            <a:extLst>
              <a:ext uri="{FF2B5EF4-FFF2-40B4-BE49-F238E27FC236}">
                <a16:creationId xmlns:a16="http://schemas.microsoft.com/office/drawing/2014/main" id="{04C24E96-97AB-46AA-9D7B-AB98A9915A3E}"/>
              </a:ext>
            </a:extLst>
          </p:cNvPr>
          <p:cNvSpPr>
            <a:spLocks noChangeAspect="1" noChangeArrowheads="1" noTextEdit="1"/>
          </p:cNvSpPr>
          <p:nvPr/>
        </p:nvSpPr>
        <p:spPr bwMode="auto">
          <a:xfrm>
            <a:off x="8389307" y="3789363"/>
            <a:ext cx="546100" cy="519112"/>
          </a:xfrm>
          <a:prstGeom prst="rect">
            <a:avLst/>
          </a:prstGeom>
          <a:noFill/>
          <a:ln>
            <a:noFill/>
          </a:ln>
        </p:spPr>
        <p:txBody>
          <a:bodyPr vert="horz" wrap="square" lIns="91440" tIns="45720" rIns="91440" bIns="45720" numCol="1" anchor="t" anchorCtr="0" compatLnSpc="1">
            <a:prstTxWarp prst="textNoShape">
              <a:avLst/>
            </a:prstTxWarp>
          </a:bodyPr>
          <a:lstStyle/>
          <a:p>
            <a:endParaRPr lang="en-AU"/>
          </a:p>
        </p:txBody>
      </p:sp>
      <p:grpSp>
        <p:nvGrpSpPr>
          <p:cNvPr id="6" name="Too Disconnected">
            <a:extLst>
              <a:ext uri="{FF2B5EF4-FFF2-40B4-BE49-F238E27FC236}">
                <a16:creationId xmlns:a16="http://schemas.microsoft.com/office/drawing/2014/main" id="{F33E2E7A-F6D8-4CC0-BE19-CEA15F341F7D}"/>
              </a:ext>
            </a:extLst>
          </p:cNvPr>
          <p:cNvGrpSpPr/>
          <p:nvPr/>
        </p:nvGrpSpPr>
        <p:grpSpPr>
          <a:xfrm>
            <a:off x="8257091" y="3759980"/>
            <a:ext cx="2804373" cy="1416717"/>
            <a:chOff x="8257091" y="3759980"/>
            <a:chExt cx="2804373" cy="1416717"/>
          </a:xfrm>
        </p:grpSpPr>
        <p:sp>
          <p:nvSpPr>
            <p:cNvPr id="54" name="TextBox 53">
              <a:extLst>
                <a:ext uri="{FF2B5EF4-FFF2-40B4-BE49-F238E27FC236}">
                  <a16:creationId xmlns:a16="http://schemas.microsoft.com/office/drawing/2014/main" id="{7966D53B-6AB0-445E-8513-C2E94B6C5D3B}"/>
                </a:ext>
              </a:extLst>
            </p:cNvPr>
            <p:cNvSpPr txBox="1"/>
            <p:nvPr/>
          </p:nvSpPr>
          <p:spPr>
            <a:xfrm>
              <a:off x="8257091" y="4955098"/>
              <a:ext cx="2804373" cy="221599"/>
            </a:xfrm>
            <a:prstGeom prst="rect">
              <a:avLst/>
            </a:prstGeom>
            <a:noFill/>
          </p:spPr>
          <p:txBody>
            <a:bodyPr wrap="square" lIns="0" tIns="0" rIns="0" bIns="0" rtlCol="0">
              <a:spAutoFit/>
            </a:bodyPr>
            <a:lstStyle/>
            <a:p>
              <a:pPr algn="ctr">
                <a:lnSpc>
                  <a:spcPct val="90000"/>
                </a:lnSpc>
              </a:pPr>
              <a:r>
                <a:rPr lang="en-US" sz="1600" b="1"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Too disconnected</a:t>
              </a:r>
            </a:p>
          </p:txBody>
        </p:sp>
        <p:cxnSp>
          <p:nvCxnSpPr>
            <p:cNvPr id="66" name="Straight Connector 65"/>
            <p:cNvCxnSpPr/>
            <p:nvPr/>
          </p:nvCxnSpPr>
          <p:spPr>
            <a:xfrm>
              <a:off x="8257091" y="4844165"/>
              <a:ext cx="2717063" cy="0"/>
            </a:xfrm>
            <a:prstGeom prst="line">
              <a:avLst/>
            </a:prstGeom>
            <a:noFill/>
            <a:ln w="38100" cap="flat" cmpd="sng" algn="ctr">
              <a:solidFill>
                <a:srgbClr val="16BA93"/>
              </a:solidFill>
              <a:prstDash val="solid"/>
              <a:miter lim="800000"/>
              <a:tailEnd type="none"/>
            </a:ln>
            <a:effectLst/>
          </p:spPr>
        </p:cxnSp>
        <p:grpSp>
          <p:nvGrpSpPr>
            <p:cNvPr id="38" name="Icon - Public Cloud 2">
              <a:extLst>
                <a:ext uri="{FF2B5EF4-FFF2-40B4-BE49-F238E27FC236}">
                  <a16:creationId xmlns:a16="http://schemas.microsoft.com/office/drawing/2014/main" id="{F00C7609-BE22-4CF7-B0F6-D37D78B64A87}"/>
                </a:ext>
              </a:extLst>
            </p:cNvPr>
            <p:cNvGrpSpPr/>
            <p:nvPr/>
          </p:nvGrpSpPr>
          <p:grpSpPr>
            <a:xfrm>
              <a:off x="10246682" y="3773488"/>
              <a:ext cx="627062" cy="899970"/>
              <a:chOff x="9810750" y="3773488"/>
              <a:chExt cx="627062" cy="899970"/>
            </a:xfrm>
          </p:grpSpPr>
          <p:sp>
            <p:nvSpPr>
              <p:cNvPr id="50" name="TextBox 49">
                <a:extLst>
                  <a:ext uri="{FF2B5EF4-FFF2-40B4-BE49-F238E27FC236}">
                    <a16:creationId xmlns:a16="http://schemas.microsoft.com/office/drawing/2014/main" id="{39CE3BA1-B777-48D3-8540-ECEF8A3D6B31}"/>
                  </a:ext>
                </a:extLst>
              </p:cNvPr>
              <p:cNvSpPr txBox="1"/>
              <p:nvPr/>
            </p:nvSpPr>
            <p:spPr>
              <a:xfrm>
                <a:off x="9846742" y="4359013"/>
                <a:ext cx="522579" cy="314445"/>
              </a:xfrm>
              <a:prstGeom prst="rect">
                <a:avLst/>
              </a:prstGeom>
              <a:noFill/>
            </p:spPr>
            <p:txBody>
              <a:bodyPr wrap="none" lIns="0" tIns="0" rIns="0" bIns="0" rtlCol="0">
                <a:spAutoFit/>
              </a:bodyPr>
              <a:lstStyle/>
              <a:p>
                <a:pPr algn="ctr" defTabSz="913760">
                  <a:lnSpc>
                    <a:spcPct val="85000"/>
                  </a:lnSpc>
                  <a:defRPr/>
                </a:pPr>
                <a: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a:t>
                </a:r>
                <a:b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2</a:t>
                </a:r>
              </a:p>
            </p:txBody>
          </p:sp>
          <p:sp>
            <p:nvSpPr>
              <p:cNvPr id="10" name="Freeform 5">
                <a:extLst>
                  <a:ext uri="{FF2B5EF4-FFF2-40B4-BE49-F238E27FC236}">
                    <a16:creationId xmlns:a16="http://schemas.microsoft.com/office/drawing/2014/main" id="{1F409F15-FE9E-413A-BC53-92C3F3A8F8DE}"/>
                  </a:ext>
                </a:extLst>
              </p:cNvPr>
              <p:cNvSpPr>
                <a:spLocks noEditPoints="1"/>
              </p:cNvSpPr>
              <p:nvPr/>
            </p:nvSpPr>
            <p:spPr bwMode="auto">
              <a:xfrm>
                <a:off x="9810750" y="3773488"/>
                <a:ext cx="627062" cy="474663"/>
              </a:xfrm>
              <a:custGeom>
                <a:avLst/>
                <a:gdLst>
                  <a:gd name="T0" fmla="*/ 383 w 460"/>
                  <a:gd name="T1" fmla="*/ 79 h 346"/>
                  <a:gd name="T2" fmla="*/ 294 w 460"/>
                  <a:gd name="T3" fmla="*/ 0 h 346"/>
                  <a:gd name="T4" fmla="*/ 224 w 460"/>
                  <a:gd name="T5" fmla="*/ 0 h 346"/>
                  <a:gd name="T6" fmla="*/ 135 w 460"/>
                  <a:gd name="T7" fmla="*/ 77 h 346"/>
                  <a:gd name="T8" fmla="*/ 96 w 460"/>
                  <a:gd name="T9" fmla="*/ 77 h 346"/>
                  <a:gd name="T10" fmla="*/ 0 w 460"/>
                  <a:gd name="T11" fmla="*/ 173 h 346"/>
                  <a:gd name="T12" fmla="*/ 84 w 460"/>
                  <a:gd name="T13" fmla="*/ 268 h 346"/>
                  <a:gd name="T14" fmla="*/ 172 w 460"/>
                  <a:gd name="T15" fmla="*/ 346 h 346"/>
                  <a:gd name="T16" fmla="*/ 243 w 460"/>
                  <a:gd name="T17" fmla="*/ 346 h 346"/>
                  <a:gd name="T18" fmla="*/ 331 w 460"/>
                  <a:gd name="T19" fmla="*/ 269 h 346"/>
                  <a:gd name="T20" fmla="*/ 364 w 460"/>
                  <a:gd name="T21" fmla="*/ 269 h 346"/>
                  <a:gd name="T22" fmla="*/ 460 w 460"/>
                  <a:gd name="T23" fmla="*/ 173 h 346"/>
                  <a:gd name="T24" fmla="*/ 383 w 460"/>
                  <a:gd name="T25" fmla="*/ 79 h 346"/>
                  <a:gd name="T26" fmla="*/ 364 w 460"/>
                  <a:gd name="T27" fmla="*/ 243 h 346"/>
                  <a:gd name="T28" fmla="*/ 217 w 460"/>
                  <a:gd name="T29" fmla="*/ 243 h 346"/>
                  <a:gd name="T30" fmla="*/ 217 w 460"/>
                  <a:gd name="T31" fmla="*/ 269 h 346"/>
                  <a:gd name="T32" fmla="*/ 306 w 460"/>
                  <a:gd name="T33" fmla="*/ 269 h 346"/>
                  <a:gd name="T34" fmla="*/ 243 w 460"/>
                  <a:gd name="T35" fmla="*/ 320 h 346"/>
                  <a:gd name="T36" fmla="*/ 172 w 460"/>
                  <a:gd name="T37" fmla="*/ 320 h 346"/>
                  <a:gd name="T38" fmla="*/ 108 w 460"/>
                  <a:gd name="T39" fmla="*/ 256 h 346"/>
                  <a:gd name="T40" fmla="*/ 108 w 460"/>
                  <a:gd name="T41" fmla="*/ 243 h 346"/>
                  <a:gd name="T42" fmla="*/ 96 w 460"/>
                  <a:gd name="T43" fmla="*/ 243 h 346"/>
                  <a:gd name="T44" fmla="*/ 25 w 460"/>
                  <a:gd name="T45" fmla="*/ 173 h 346"/>
                  <a:gd name="T46" fmla="*/ 96 w 460"/>
                  <a:gd name="T47" fmla="*/ 103 h 346"/>
                  <a:gd name="T48" fmla="*/ 243 w 460"/>
                  <a:gd name="T49" fmla="*/ 103 h 346"/>
                  <a:gd name="T50" fmla="*/ 243 w 460"/>
                  <a:gd name="T51" fmla="*/ 77 h 346"/>
                  <a:gd name="T52" fmla="*/ 161 w 460"/>
                  <a:gd name="T53" fmla="*/ 77 h 346"/>
                  <a:gd name="T54" fmla="*/ 224 w 460"/>
                  <a:gd name="T55" fmla="*/ 26 h 346"/>
                  <a:gd name="T56" fmla="*/ 294 w 460"/>
                  <a:gd name="T57" fmla="*/ 26 h 346"/>
                  <a:gd name="T58" fmla="*/ 358 w 460"/>
                  <a:gd name="T59" fmla="*/ 90 h 346"/>
                  <a:gd name="T60" fmla="*/ 358 w 460"/>
                  <a:gd name="T61" fmla="*/ 102 h 346"/>
                  <a:gd name="T62" fmla="*/ 370 w 460"/>
                  <a:gd name="T63" fmla="*/ 103 h 346"/>
                  <a:gd name="T64" fmla="*/ 435 w 460"/>
                  <a:gd name="T65" fmla="*/ 173 h 346"/>
                  <a:gd name="T66" fmla="*/ 364 w 460"/>
                  <a:gd name="T67" fmla="*/ 24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0" h="346">
                    <a:moveTo>
                      <a:pt x="383" y="79"/>
                    </a:moveTo>
                    <a:cubicBezTo>
                      <a:pt x="377" y="34"/>
                      <a:pt x="340" y="0"/>
                      <a:pt x="294" y="0"/>
                    </a:cubicBezTo>
                    <a:cubicBezTo>
                      <a:pt x="224" y="0"/>
                      <a:pt x="224" y="0"/>
                      <a:pt x="224" y="0"/>
                    </a:cubicBezTo>
                    <a:cubicBezTo>
                      <a:pt x="179" y="0"/>
                      <a:pt x="141" y="34"/>
                      <a:pt x="135" y="77"/>
                    </a:cubicBezTo>
                    <a:cubicBezTo>
                      <a:pt x="96" y="77"/>
                      <a:pt x="96" y="77"/>
                      <a:pt x="96" y="77"/>
                    </a:cubicBezTo>
                    <a:cubicBezTo>
                      <a:pt x="43" y="77"/>
                      <a:pt x="0" y="120"/>
                      <a:pt x="0" y="173"/>
                    </a:cubicBezTo>
                    <a:cubicBezTo>
                      <a:pt x="0" y="222"/>
                      <a:pt x="36" y="262"/>
                      <a:pt x="84" y="268"/>
                    </a:cubicBezTo>
                    <a:cubicBezTo>
                      <a:pt x="90" y="312"/>
                      <a:pt x="127" y="346"/>
                      <a:pt x="172" y="346"/>
                    </a:cubicBezTo>
                    <a:cubicBezTo>
                      <a:pt x="243" y="346"/>
                      <a:pt x="243" y="346"/>
                      <a:pt x="243" y="346"/>
                    </a:cubicBezTo>
                    <a:cubicBezTo>
                      <a:pt x="288" y="346"/>
                      <a:pt x="325" y="312"/>
                      <a:pt x="331" y="269"/>
                    </a:cubicBezTo>
                    <a:cubicBezTo>
                      <a:pt x="364" y="269"/>
                      <a:pt x="364" y="269"/>
                      <a:pt x="364" y="269"/>
                    </a:cubicBezTo>
                    <a:cubicBezTo>
                      <a:pt x="417" y="269"/>
                      <a:pt x="460" y="226"/>
                      <a:pt x="460" y="173"/>
                    </a:cubicBezTo>
                    <a:cubicBezTo>
                      <a:pt x="460" y="127"/>
                      <a:pt x="427" y="87"/>
                      <a:pt x="383" y="79"/>
                    </a:cubicBezTo>
                    <a:close/>
                    <a:moveTo>
                      <a:pt x="364" y="243"/>
                    </a:moveTo>
                    <a:cubicBezTo>
                      <a:pt x="217" y="243"/>
                      <a:pt x="217" y="243"/>
                      <a:pt x="217" y="243"/>
                    </a:cubicBezTo>
                    <a:cubicBezTo>
                      <a:pt x="217" y="269"/>
                      <a:pt x="217" y="269"/>
                      <a:pt x="217" y="269"/>
                    </a:cubicBezTo>
                    <a:cubicBezTo>
                      <a:pt x="306" y="269"/>
                      <a:pt x="306" y="269"/>
                      <a:pt x="306" y="269"/>
                    </a:cubicBezTo>
                    <a:cubicBezTo>
                      <a:pt x="300" y="298"/>
                      <a:pt x="274" y="320"/>
                      <a:pt x="243" y="320"/>
                    </a:cubicBezTo>
                    <a:cubicBezTo>
                      <a:pt x="172" y="320"/>
                      <a:pt x="172" y="320"/>
                      <a:pt x="172" y="320"/>
                    </a:cubicBezTo>
                    <a:cubicBezTo>
                      <a:pt x="137" y="320"/>
                      <a:pt x="108" y="291"/>
                      <a:pt x="108" y="256"/>
                    </a:cubicBezTo>
                    <a:cubicBezTo>
                      <a:pt x="108" y="243"/>
                      <a:pt x="108" y="243"/>
                      <a:pt x="108" y="243"/>
                    </a:cubicBezTo>
                    <a:cubicBezTo>
                      <a:pt x="96" y="243"/>
                      <a:pt x="96" y="243"/>
                      <a:pt x="96" y="243"/>
                    </a:cubicBezTo>
                    <a:cubicBezTo>
                      <a:pt x="57" y="243"/>
                      <a:pt x="25" y="212"/>
                      <a:pt x="25" y="173"/>
                    </a:cubicBezTo>
                    <a:cubicBezTo>
                      <a:pt x="25" y="134"/>
                      <a:pt x="57" y="103"/>
                      <a:pt x="96" y="103"/>
                    </a:cubicBezTo>
                    <a:cubicBezTo>
                      <a:pt x="243" y="103"/>
                      <a:pt x="243" y="103"/>
                      <a:pt x="243" y="103"/>
                    </a:cubicBezTo>
                    <a:cubicBezTo>
                      <a:pt x="243" y="77"/>
                      <a:pt x="243" y="77"/>
                      <a:pt x="243" y="77"/>
                    </a:cubicBezTo>
                    <a:cubicBezTo>
                      <a:pt x="161" y="77"/>
                      <a:pt x="161" y="77"/>
                      <a:pt x="161" y="77"/>
                    </a:cubicBezTo>
                    <a:cubicBezTo>
                      <a:pt x="167" y="48"/>
                      <a:pt x="193" y="26"/>
                      <a:pt x="224" y="26"/>
                    </a:cubicBezTo>
                    <a:cubicBezTo>
                      <a:pt x="294" y="26"/>
                      <a:pt x="294" y="26"/>
                      <a:pt x="294" y="26"/>
                    </a:cubicBezTo>
                    <a:cubicBezTo>
                      <a:pt x="329" y="26"/>
                      <a:pt x="358" y="55"/>
                      <a:pt x="358" y="90"/>
                    </a:cubicBezTo>
                    <a:cubicBezTo>
                      <a:pt x="358" y="102"/>
                      <a:pt x="358" y="102"/>
                      <a:pt x="358" y="102"/>
                    </a:cubicBezTo>
                    <a:cubicBezTo>
                      <a:pt x="370" y="103"/>
                      <a:pt x="370" y="103"/>
                      <a:pt x="370" y="103"/>
                    </a:cubicBezTo>
                    <a:cubicBezTo>
                      <a:pt x="406" y="105"/>
                      <a:pt x="435" y="136"/>
                      <a:pt x="435" y="173"/>
                    </a:cubicBezTo>
                    <a:cubicBezTo>
                      <a:pt x="435" y="212"/>
                      <a:pt x="403" y="243"/>
                      <a:pt x="364" y="2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grpSp>
          <p:nvGrpSpPr>
            <p:cNvPr id="35" name="Icon - Public Cloud 1">
              <a:extLst>
                <a:ext uri="{FF2B5EF4-FFF2-40B4-BE49-F238E27FC236}">
                  <a16:creationId xmlns:a16="http://schemas.microsoft.com/office/drawing/2014/main" id="{207F5203-4C5C-49A0-8CBC-5983204AEEB7}"/>
                </a:ext>
              </a:extLst>
            </p:cNvPr>
            <p:cNvGrpSpPr/>
            <p:nvPr/>
          </p:nvGrpSpPr>
          <p:grpSpPr>
            <a:xfrm>
              <a:off x="9294182" y="3759980"/>
              <a:ext cx="627062" cy="913476"/>
              <a:chOff x="8858250" y="3759980"/>
              <a:chExt cx="627062" cy="913476"/>
            </a:xfrm>
          </p:grpSpPr>
          <p:sp>
            <p:nvSpPr>
              <p:cNvPr id="44" name="TextBox 43">
                <a:extLst>
                  <a:ext uri="{FF2B5EF4-FFF2-40B4-BE49-F238E27FC236}">
                    <a16:creationId xmlns:a16="http://schemas.microsoft.com/office/drawing/2014/main" id="{5A33E922-47C2-4B6E-904F-08734CF19B8D}"/>
                  </a:ext>
                </a:extLst>
              </p:cNvPr>
              <p:cNvSpPr txBox="1"/>
              <p:nvPr/>
            </p:nvSpPr>
            <p:spPr>
              <a:xfrm>
                <a:off x="8915352" y="4359011"/>
                <a:ext cx="522579" cy="314445"/>
              </a:xfrm>
              <a:prstGeom prst="rect">
                <a:avLst/>
              </a:prstGeom>
              <a:noFill/>
            </p:spPr>
            <p:txBody>
              <a:bodyPr wrap="none" lIns="0" tIns="0" rIns="0" bIns="0" rtlCol="0">
                <a:spAutoFit/>
              </a:bodyPr>
              <a:lstStyle/>
              <a:p>
                <a:pPr algn="ctr" defTabSz="913760">
                  <a:lnSpc>
                    <a:spcPct val="85000"/>
                  </a:lnSpc>
                  <a:defRPr/>
                </a:pPr>
                <a: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a:t>
                </a:r>
                <a:b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1</a:t>
                </a:r>
              </a:p>
            </p:txBody>
          </p:sp>
          <p:sp>
            <p:nvSpPr>
              <p:cNvPr id="52" name="Freeform 5">
                <a:extLst>
                  <a:ext uri="{FF2B5EF4-FFF2-40B4-BE49-F238E27FC236}">
                    <a16:creationId xmlns:a16="http://schemas.microsoft.com/office/drawing/2014/main" id="{6CB6474D-7AFD-44F9-A24C-FE4479140AE8}"/>
                  </a:ext>
                </a:extLst>
              </p:cNvPr>
              <p:cNvSpPr>
                <a:spLocks noEditPoints="1"/>
              </p:cNvSpPr>
              <p:nvPr/>
            </p:nvSpPr>
            <p:spPr bwMode="auto">
              <a:xfrm>
                <a:off x="8858250" y="3759980"/>
                <a:ext cx="627062" cy="474663"/>
              </a:xfrm>
              <a:custGeom>
                <a:avLst/>
                <a:gdLst>
                  <a:gd name="T0" fmla="*/ 383 w 460"/>
                  <a:gd name="T1" fmla="*/ 79 h 346"/>
                  <a:gd name="T2" fmla="*/ 294 w 460"/>
                  <a:gd name="T3" fmla="*/ 0 h 346"/>
                  <a:gd name="T4" fmla="*/ 224 w 460"/>
                  <a:gd name="T5" fmla="*/ 0 h 346"/>
                  <a:gd name="T6" fmla="*/ 135 w 460"/>
                  <a:gd name="T7" fmla="*/ 77 h 346"/>
                  <a:gd name="T8" fmla="*/ 96 w 460"/>
                  <a:gd name="T9" fmla="*/ 77 h 346"/>
                  <a:gd name="T10" fmla="*/ 0 w 460"/>
                  <a:gd name="T11" fmla="*/ 173 h 346"/>
                  <a:gd name="T12" fmla="*/ 84 w 460"/>
                  <a:gd name="T13" fmla="*/ 268 h 346"/>
                  <a:gd name="T14" fmla="*/ 172 w 460"/>
                  <a:gd name="T15" fmla="*/ 346 h 346"/>
                  <a:gd name="T16" fmla="*/ 243 w 460"/>
                  <a:gd name="T17" fmla="*/ 346 h 346"/>
                  <a:gd name="T18" fmla="*/ 331 w 460"/>
                  <a:gd name="T19" fmla="*/ 269 h 346"/>
                  <a:gd name="T20" fmla="*/ 364 w 460"/>
                  <a:gd name="T21" fmla="*/ 269 h 346"/>
                  <a:gd name="T22" fmla="*/ 460 w 460"/>
                  <a:gd name="T23" fmla="*/ 173 h 346"/>
                  <a:gd name="T24" fmla="*/ 383 w 460"/>
                  <a:gd name="T25" fmla="*/ 79 h 346"/>
                  <a:gd name="T26" fmla="*/ 364 w 460"/>
                  <a:gd name="T27" fmla="*/ 243 h 346"/>
                  <a:gd name="T28" fmla="*/ 217 w 460"/>
                  <a:gd name="T29" fmla="*/ 243 h 346"/>
                  <a:gd name="T30" fmla="*/ 217 w 460"/>
                  <a:gd name="T31" fmla="*/ 269 h 346"/>
                  <a:gd name="T32" fmla="*/ 306 w 460"/>
                  <a:gd name="T33" fmla="*/ 269 h 346"/>
                  <a:gd name="T34" fmla="*/ 243 w 460"/>
                  <a:gd name="T35" fmla="*/ 320 h 346"/>
                  <a:gd name="T36" fmla="*/ 172 w 460"/>
                  <a:gd name="T37" fmla="*/ 320 h 346"/>
                  <a:gd name="T38" fmla="*/ 108 w 460"/>
                  <a:gd name="T39" fmla="*/ 256 h 346"/>
                  <a:gd name="T40" fmla="*/ 108 w 460"/>
                  <a:gd name="T41" fmla="*/ 243 h 346"/>
                  <a:gd name="T42" fmla="*/ 96 w 460"/>
                  <a:gd name="T43" fmla="*/ 243 h 346"/>
                  <a:gd name="T44" fmla="*/ 25 w 460"/>
                  <a:gd name="T45" fmla="*/ 173 h 346"/>
                  <a:gd name="T46" fmla="*/ 96 w 460"/>
                  <a:gd name="T47" fmla="*/ 103 h 346"/>
                  <a:gd name="T48" fmla="*/ 243 w 460"/>
                  <a:gd name="T49" fmla="*/ 103 h 346"/>
                  <a:gd name="T50" fmla="*/ 243 w 460"/>
                  <a:gd name="T51" fmla="*/ 77 h 346"/>
                  <a:gd name="T52" fmla="*/ 161 w 460"/>
                  <a:gd name="T53" fmla="*/ 77 h 346"/>
                  <a:gd name="T54" fmla="*/ 224 w 460"/>
                  <a:gd name="T55" fmla="*/ 26 h 346"/>
                  <a:gd name="T56" fmla="*/ 294 w 460"/>
                  <a:gd name="T57" fmla="*/ 26 h 346"/>
                  <a:gd name="T58" fmla="*/ 358 w 460"/>
                  <a:gd name="T59" fmla="*/ 90 h 346"/>
                  <a:gd name="T60" fmla="*/ 358 w 460"/>
                  <a:gd name="T61" fmla="*/ 102 h 346"/>
                  <a:gd name="T62" fmla="*/ 370 w 460"/>
                  <a:gd name="T63" fmla="*/ 103 h 346"/>
                  <a:gd name="T64" fmla="*/ 435 w 460"/>
                  <a:gd name="T65" fmla="*/ 173 h 346"/>
                  <a:gd name="T66" fmla="*/ 364 w 460"/>
                  <a:gd name="T67" fmla="*/ 24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0" h="346">
                    <a:moveTo>
                      <a:pt x="383" y="79"/>
                    </a:moveTo>
                    <a:cubicBezTo>
                      <a:pt x="377" y="34"/>
                      <a:pt x="340" y="0"/>
                      <a:pt x="294" y="0"/>
                    </a:cubicBezTo>
                    <a:cubicBezTo>
                      <a:pt x="224" y="0"/>
                      <a:pt x="224" y="0"/>
                      <a:pt x="224" y="0"/>
                    </a:cubicBezTo>
                    <a:cubicBezTo>
                      <a:pt x="179" y="0"/>
                      <a:pt x="141" y="34"/>
                      <a:pt x="135" y="77"/>
                    </a:cubicBezTo>
                    <a:cubicBezTo>
                      <a:pt x="96" y="77"/>
                      <a:pt x="96" y="77"/>
                      <a:pt x="96" y="77"/>
                    </a:cubicBezTo>
                    <a:cubicBezTo>
                      <a:pt x="43" y="77"/>
                      <a:pt x="0" y="120"/>
                      <a:pt x="0" y="173"/>
                    </a:cubicBezTo>
                    <a:cubicBezTo>
                      <a:pt x="0" y="222"/>
                      <a:pt x="36" y="262"/>
                      <a:pt x="84" y="268"/>
                    </a:cubicBezTo>
                    <a:cubicBezTo>
                      <a:pt x="90" y="312"/>
                      <a:pt x="127" y="346"/>
                      <a:pt x="172" y="346"/>
                    </a:cubicBezTo>
                    <a:cubicBezTo>
                      <a:pt x="243" y="346"/>
                      <a:pt x="243" y="346"/>
                      <a:pt x="243" y="346"/>
                    </a:cubicBezTo>
                    <a:cubicBezTo>
                      <a:pt x="288" y="346"/>
                      <a:pt x="325" y="312"/>
                      <a:pt x="331" y="269"/>
                    </a:cubicBezTo>
                    <a:cubicBezTo>
                      <a:pt x="364" y="269"/>
                      <a:pt x="364" y="269"/>
                      <a:pt x="364" y="269"/>
                    </a:cubicBezTo>
                    <a:cubicBezTo>
                      <a:pt x="417" y="269"/>
                      <a:pt x="460" y="226"/>
                      <a:pt x="460" y="173"/>
                    </a:cubicBezTo>
                    <a:cubicBezTo>
                      <a:pt x="460" y="127"/>
                      <a:pt x="427" y="87"/>
                      <a:pt x="383" y="79"/>
                    </a:cubicBezTo>
                    <a:close/>
                    <a:moveTo>
                      <a:pt x="364" y="243"/>
                    </a:moveTo>
                    <a:cubicBezTo>
                      <a:pt x="217" y="243"/>
                      <a:pt x="217" y="243"/>
                      <a:pt x="217" y="243"/>
                    </a:cubicBezTo>
                    <a:cubicBezTo>
                      <a:pt x="217" y="269"/>
                      <a:pt x="217" y="269"/>
                      <a:pt x="217" y="269"/>
                    </a:cubicBezTo>
                    <a:cubicBezTo>
                      <a:pt x="306" y="269"/>
                      <a:pt x="306" y="269"/>
                      <a:pt x="306" y="269"/>
                    </a:cubicBezTo>
                    <a:cubicBezTo>
                      <a:pt x="300" y="298"/>
                      <a:pt x="274" y="320"/>
                      <a:pt x="243" y="320"/>
                    </a:cubicBezTo>
                    <a:cubicBezTo>
                      <a:pt x="172" y="320"/>
                      <a:pt x="172" y="320"/>
                      <a:pt x="172" y="320"/>
                    </a:cubicBezTo>
                    <a:cubicBezTo>
                      <a:pt x="137" y="320"/>
                      <a:pt x="108" y="291"/>
                      <a:pt x="108" y="256"/>
                    </a:cubicBezTo>
                    <a:cubicBezTo>
                      <a:pt x="108" y="243"/>
                      <a:pt x="108" y="243"/>
                      <a:pt x="108" y="243"/>
                    </a:cubicBezTo>
                    <a:cubicBezTo>
                      <a:pt x="96" y="243"/>
                      <a:pt x="96" y="243"/>
                      <a:pt x="96" y="243"/>
                    </a:cubicBezTo>
                    <a:cubicBezTo>
                      <a:pt x="57" y="243"/>
                      <a:pt x="25" y="212"/>
                      <a:pt x="25" y="173"/>
                    </a:cubicBezTo>
                    <a:cubicBezTo>
                      <a:pt x="25" y="134"/>
                      <a:pt x="57" y="103"/>
                      <a:pt x="96" y="103"/>
                    </a:cubicBezTo>
                    <a:cubicBezTo>
                      <a:pt x="243" y="103"/>
                      <a:pt x="243" y="103"/>
                      <a:pt x="243" y="103"/>
                    </a:cubicBezTo>
                    <a:cubicBezTo>
                      <a:pt x="243" y="77"/>
                      <a:pt x="243" y="77"/>
                      <a:pt x="243" y="77"/>
                    </a:cubicBezTo>
                    <a:cubicBezTo>
                      <a:pt x="161" y="77"/>
                      <a:pt x="161" y="77"/>
                      <a:pt x="161" y="77"/>
                    </a:cubicBezTo>
                    <a:cubicBezTo>
                      <a:pt x="167" y="48"/>
                      <a:pt x="193" y="26"/>
                      <a:pt x="224" y="26"/>
                    </a:cubicBezTo>
                    <a:cubicBezTo>
                      <a:pt x="294" y="26"/>
                      <a:pt x="294" y="26"/>
                      <a:pt x="294" y="26"/>
                    </a:cubicBezTo>
                    <a:cubicBezTo>
                      <a:pt x="329" y="26"/>
                      <a:pt x="358" y="55"/>
                      <a:pt x="358" y="90"/>
                    </a:cubicBezTo>
                    <a:cubicBezTo>
                      <a:pt x="358" y="102"/>
                      <a:pt x="358" y="102"/>
                      <a:pt x="358" y="102"/>
                    </a:cubicBezTo>
                    <a:cubicBezTo>
                      <a:pt x="370" y="103"/>
                      <a:pt x="370" y="103"/>
                      <a:pt x="370" y="103"/>
                    </a:cubicBezTo>
                    <a:cubicBezTo>
                      <a:pt x="406" y="105"/>
                      <a:pt x="435" y="136"/>
                      <a:pt x="435" y="173"/>
                    </a:cubicBezTo>
                    <a:cubicBezTo>
                      <a:pt x="435" y="212"/>
                      <a:pt x="403" y="243"/>
                      <a:pt x="364" y="2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grpSp>
          <p:nvGrpSpPr>
            <p:cNvPr id="33" name="Icon - Private Clouds">
              <a:extLst>
                <a:ext uri="{FF2B5EF4-FFF2-40B4-BE49-F238E27FC236}">
                  <a16:creationId xmlns:a16="http://schemas.microsoft.com/office/drawing/2014/main" id="{CF697D47-BF8E-43E5-AF39-2AE323600B1A}"/>
                </a:ext>
              </a:extLst>
            </p:cNvPr>
            <p:cNvGrpSpPr/>
            <p:nvPr/>
          </p:nvGrpSpPr>
          <p:grpSpPr>
            <a:xfrm>
              <a:off x="8390895" y="3790950"/>
              <a:ext cx="542925" cy="882509"/>
              <a:chOff x="7954963" y="3790950"/>
              <a:chExt cx="542925" cy="882509"/>
            </a:xfrm>
          </p:grpSpPr>
          <p:sp>
            <p:nvSpPr>
              <p:cNvPr id="56" name="TextBox 55">
                <a:extLst>
                  <a:ext uri="{FF2B5EF4-FFF2-40B4-BE49-F238E27FC236}">
                    <a16:creationId xmlns:a16="http://schemas.microsoft.com/office/drawing/2014/main" id="{71E090A9-C07C-40A9-8B73-A998CA8A0420}"/>
                  </a:ext>
                </a:extLst>
              </p:cNvPr>
              <p:cNvSpPr txBox="1"/>
              <p:nvPr/>
            </p:nvSpPr>
            <p:spPr>
              <a:xfrm>
                <a:off x="7978905" y="4359014"/>
                <a:ext cx="496931" cy="314445"/>
              </a:xfrm>
              <a:prstGeom prst="rect">
                <a:avLst/>
              </a:prstGeom>
              <a:noFill/>
            </p:spPr>
            <p:txBody>
              <a:bodyPr wrap="none" lIns="0" tIns="0" rIns="0" bIns="0" rtlCol="0">
                <a:spAutoFit/>
              </a:bodyPr>
              <a:lstStyle/>
              <a:p>
                <a:pPr algn="ctr" defTabSz="913760">
                  <a:lnSpc>
                    <a:spcPct val="85000"/>
                  </a:lnSpc>
                  <a:defRPr/>
                </a:pPr>
                <a: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Private</a:t>
                </a:r>
                <a:b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clouds</a:t>
                </a:r>
              </a:p>
            </p:txBody>
          </p:sp>
          <p:sp>
            <p:nvSpPr>
              <p:cNvPr id="19" name="Freeform 13">
                <a:extLst>
                  <a:ext uri="{FF2B5EF4-FFF2-40B4-BE49-F238E27FC236}">
                    <a16:creationId xmlns:a16="http://schemas.microsoft.com/office/drawing/2014/main" id="{DB3657E3-C784-44F4-9F19-C8A6053B675C}"/>
                  </a:ext>
                </a:extLst>
              </p:cNvPr>
              <p:cNvSpPr>
                <a:spLocks noEditPoints="1"/>
              </p:cNvSpPr>
              <p:nvPr/>
            </p:nvSpPr>
            <p:spPr bwMode="auto">
              <a:xfrm>
                <a:off x="8120063" y="3973513"/>
                <a:ext cx="212725" cy="333375"/>
              </a:xfrm>
              <a:custGeom>
                <a:avLst/>
                <a:gdLst>
                  <a:gd name="T0" fmla="*/ 154 w 180"/>
                  <a:gd name="T1" fmla="*/ 102 h 282"/>
                  <a:gd name="T2" fmla="*/ 154 w 180"/>
                  <a:gd name="T3" fmla="*/ 64 h 282"/>
                  <a:gd name="T4" fmla="*/ 90 w 180"/>
                  <a:gd name="T5" fmla="*/ 0 h 282"/>
                  <a:gd name="T6" fmla="*/ 26 w 180"/>
                  <a:gd name="T7" fmla="*/ 64 h 282"/>
                  <a:gd name="T8" fmla="*/ 26 w 180"/>
                  <a:gd name="T9" fmla="*/ 102 h 282"/>
                  <a:gd name="T10" fmla="*/ 0 w 180"/>
                  <a:gd name="T11" fmla="*/ 102 h 282"/>
                  <a:gd name="T12" fmla="*/ 0 w 180"/>
                  <a:gd name="T13" fmla="*/ 282 h 282"/>
                  <a:gd name="T14" fmla="*/ 180 w 180"/>
                  <a:gd name="T15" fmla="*/ 282 h 282"/>
                  <a:gd name="T16" fmla="*/ 180 w 180"/>
                  <a:gd name="T17" fmla="*/ 102 h 282"/>
                  <a:gd name="T18" fmla="*/ 154 w 180"/>
                  <a:gd name="T19" fmla="*/ 102 h 282"/>
                  <a:gd name="T20" fmla="*/ 52 w 180"/>
                  <a:gd name="T21" fmla="*/ 64 h 282"/>
                  <a:gd name="T22" fmla="*/ 90 w 180"/>
                  <a:gd name="T23" fmla="*/ 26 h 282"/>
                  <a:gd name="T24" fmla="*/ 128 w 180"/>
                  <a:gd name="T25" fmla="*/ 64 h 282"/>
                  <a:gd name="T26" fmla="*/ 128 w 180"/>
                  <a:gd name="T27" fmla="*/ 102 h 282"/>
                  <a:gd name="T28" fmla="*/ 52 w 180"/>
                  <a:gd name="T29" fmla="*/ 102 h 282"/>
                  <a:gd name="T30" fmla="*/ 52 w 180"/>
                  <a:gd name="T31" fmla="*/ 64 h 282"/>
                  <a:gd name="T32" fmla="*/ 154 w 180"/>
                  <a:gd name="T33" fmla="*/ 256 h 282"/>
                  <a:gd name="T34" fmla="*/ 26 w 180"/>
                  <a:gd name="T35" fmla="*/ 256 h 282"/>
                  <a:gd name="T36" fmla="*/ 26 w 180"/>
                  <a:gd name="T37" fmla="*/ 128 h 282"/>
                  <a:gd name="T38" fmla="*/ 154 w 180"/>
                  <a:gd name="T39" fmla="*/ 128 h 282"/>
                  <a:gd name="T40" fmla="*/ 154 w 180"/>
                  <a:gd name="T41" fmla="*/ 25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0" h="282">
                    <a:moveTo>
                      <a:pt x="154" y="102"/>
                    </a:moveTo>
                    <a:cubicBezTo>
                      <a:pt x="154" y="64"/>
                      <a:pt x="154" y="64"/>
                      <a:pt x="154" y="64"/>
                    </a:cubicBezTo>
                    <a:cubicBezTo>
                      <a:pt x="154" y="29"/>
                      <a:pt x="125" y="0"/>
                      <a:pt x="90" y="0"/>
                    </a:cubicBezTo>
                    <a:cubicBezTo>
                      <a:pt x="55" y="0"/>
                      <a:pt x="26" y="29"/>
                      <a:pt x="26" y="64"/>
                    </a:cubicBezTo>
                    <a:cubicBezTo>
                      <a:pt x="26" y="102"/>
                      <a:pt x="26" y="102"/>
                      <a:pt x="26" y="102"/>
                    </a:cubicBezTo>
                    <a:cubicBezTo>
                      <a:pt x="0" y="102"/>
                      <a:pt x="0" y="102"/>
                      <a:pt x="0" y="102"/>
                    </a:cubicBezTo>
                    <a:cubicBezTo>
                      <a:pt x="0" y="282"/>
                      <a:pt x="0" y="282"/>
                      <a:pt x="0" y="282"/>
                    </a:cubicBezTo>
                    <a:cubicBezTo>
                      <a:pt x="180" y="282"/>
                      <a:pt x="180" y="282"/>
                      <a:pt x="180" y="282"/>
                    </a:cubicBezTo>
                    <a:cubicBezTo>
                      <a:pt x="180" y="102"/>
                      <a:pt x="180" y="102"/>
                      <a:pt x="180" y="102"/>
                    </a:cubicBezTo>
                    <a:lnTo>
                      <a:pt x="154" y="102"/>
                    </a:lnTo>
                    <a:close/>
                    <a:moveTo>
                      <a:pt x="52" y="64"/>
                    </a:moveTo>
                    <a:cubicBezTo>
                      <a:pt x="52" y="43"/>
                      <a:pt x="69" y="26"/>
                      <a:pt x="90" y="26"/>
                    </a:cubicBezTo>
                    <a:cubicBezTo>
                      <a:pt x="111" y="26"/>
                      <a:pt x="128" y="43"/>
                      <a:pt x="128" y="64"/>
                    </a:cubicBezTo>
                    <a:cubicBezTo>
                      <a:pt x="128" y="102"/>
                      <a:pt x="128" y="102"/>
                      <a:pt x="128" y="102"/>
                    </a:cubicBezTo>
                    <a:cubicBezTo>
                      <a:pt x="52" y="102"/>
                      <a:pt x="52" y="102"/>
                      <a:pt x="52" y="102"/>
                    </a:cubicBezTo>
                    <a:lnTo>
                      <a:pt x="52" y="64"/>
                    </a:lnTo>
                    <a:close/>
                    <a:moveTo>
                      <a:pt x="154" y="256"/>
                    </a:moveTo>
                    <a:cubicBezTo>
                      <a:pt x="26" y="256"/>
                      <a:pt x="26" y="256"/>
                      <a:pt x="26" y="256"/>
                    </a:cubicBezTo>
                    <a:cubicBezTo>
                      <a:pt x="26" y="128"/>
                      <a:pt x="26" y="128"/>
                      <a:pt x="26" y="128"/>
                    </a:cubicBezTo>
                    <a:cubicBezTo>
                      <a:pt x="154" y="128"/>
                      <a:pt x="154" y="128"/>
                      <a:pt x="154" y="128"/>
                    </a:cubicBezTo>
                    <a:lnTo>
                      <a:pt x="154" y="256"/>
                    </a:lnTo>
                    <a:close/>
                  </a:path>
                </a:pathLst>
              </a:custGeom>
              <a:solidFill>
                <a:srgbClr val="00AF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14">
                <a:extLst>
                  <a:ext uri="{FF2B5EF4-FFF2-40B4-BE49-F238E27FC236}">
                    <a16:creationId xmlns:a16="http://schemas.microsoft.com/office/drawing/2014/main" id="{44218D21-2EDF-4D4E-A752-BB06C198177F}"/>
                  </a:ext>
                </a:extLst>
              </p:cNvPr>
              <p:cNvSpPr>
                <a:spLocks/>
              </p:cNvSpPr>
              <p:nvPr/>
            </p:nvSpPr>
            <p:spPr bwMode="auto">
              <a:xfrm>
                <a:off x="8181975" y="4033838"/>
                <a:ext cx="44450" cy="30162"/>
              </a:xfrm>
              <a:custGeom>
                <a:avLst/>
                <a:gdLst>
                  <a:gd name="T0" fmla="*/ 38 w 38"/>
                  <a:gd name="T1" fmla="*/ 26 h 26"/>
                  <a:gd name="T2" fmla="*/ 38 w 38"/>
                  <a:gd name="T3" fmla="*/ 0 h 26"/>
                  <a:gd name="T4" fmla="*/ 2 w 38"/>
                  <a:gd name="T5" fmla="*/ 0 h 26"/>
                  <a:gd name="T6" fmla="*/ 0 w 38"/>
                  <a:gd name="T7" fmla="*/ 13 h 26"/>
                  <a:gd name="T8" fmla="*/ 0 w 38"/>
                  <a:gd name="T9" fmla="*/ 26 h 26"/>
                  <a:gd name="T10" fmla="*/ 38 w 38"/>
                  <a:gd name="T11" fmla="*/ 26 h 26"/>
                </a:gdLst>
                <a:ahLst/>
                <a:cxnLst>
                  <a:cxn ang="0">
                    <a:pos x="T0" y="T1"/>
                  </a:cxn>
                  <a:cxn ang="0">
                    <a:pos x="T2" y="T3"/>
                  </a:cxn>
                  <a:cxn ang="0">
                    <a:pos x="T4" y="T5"/>
                  </a:cxn>
                  <a:cxn ang="0">
                    <a:pos x="T6" y="T7"/>
                  </a:cxn>
                  <a:cxn ang="0">
                    <a:pos x="T8" y="T9"/>
                  </a:cxn>
                  <a:cxn ang="0">
                    <a:pos x="T10" y="T11"/>
                  </a:cxn>
                </a:cxnLst>
                <a:rect l="0" t="0" r="r" b="b"/>
                <a:pathLst>
                  <a:path w="38" h="26">
                    <a:moveTo>
                      <a:pt x="38" y="26"/>
                    </a:moveTo>
                    <a:cubicBezTo>
                      <a:pt x="38" y="0"/>
                      <a:pt x="38" y="0"/>
                      <a:pt x="38" y="0"/>
                    </a:cubicBezTo>
                    <a:cubicBezTo>
                      <a:pt x="2" y="0"/>
                      <a:pt x="2" y="0"/>
                      <a:pt x="2" y="0"/>
                    </a:cubicBezTo>
                    <a:cubicBezTo>
                      <a:pt x="1" y="4"/>
                      <a:pt x="0" y="8"/>
                      <a:pt x="0" y="13"/>
                    </a:cubicBezTo>
                    <a:cubicBezTo>
                      <a:pt x="0" y="26"/>
                      <a:pt x="0" y="26"/>
                      <a:pt x="0" y="26"/>
                    </a:cubicBezTo>
                    <a:lnTo>
                      <a:pt x="38"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1" name="Freeform 15">
                <a:extLst>
                  <a:ext uri="{FF2B5EF4-FFF2-40B4-BE49-F238E27FC236}">
                    <a16:creationId xmlns:a16="http://schemas.microsoft.com/office/drawing/2014/main" id="{ABEB19B8-1907-4B06-9CAF-C88EB2081A15}"/>
                  </a:ext>
                </a:extLst>
              </p:cNvPr>
              <p:cNvSpPr>
                <a:spLocks/>
              </p:cNvSpPr>
              <p:nvPr/>
            </p:nvSpPr>
            <p:spPr bwMode="auto">
              <a:xfrm>
                <a:off x="7954963" y="3790950"/>
                <a:ext cx="542925" cy="273050"/>
              </a:xfrm>
              <a:custGeom>
                <a:avLst/>
                <a:gdLst>
                  <a:gd name="T0" fmla="*/ 377 w 460"/>
                  <a:gd name="T1" fmla="*/ 0 h 231"/>
                  <a:gd name="T2" fmla="*/ 226 w 460"/>
                  <a:gd name="T3" fmla="*/ 0 h 231"/>
                  <a:gd name="T4" fmla="*/ 145 w 460"/>
                  <a:gd name="T5" fmla="*/ 64 h 231"/>
                  <a:gd name="T6" fmla="*/ 83 w 460"/>
                  <a:gd name="T7" fmla="*/ 64 h 231"/>
                  <a:gd name="T8" fmla="*/ 0 w 460"/>
                  <a:gd name="T9" fmla="*/ 148 h 231"/>
                  <a:gd name="T10" fmla="*/ 83 w 460"/>
                  <a:gd name="T11" fmla="*/ 231 h 231"/>
                  <a:gd name="T12" fmla="*/ 166 w 460"/>
                  <a:gd name="T13" fmla="*/ 231 h 231"/>
                  <a:gd name="T14" fmla="*/ 166 w 460"/>
                  <a:gd name="T15" fmla="*/ 218 h 231"/>
                  <a:gd name="T16" fmla="*/ 167 w 460"/>
                  <a:gd name="T17" fmla="*/ 205 h 231"/>
                  <a:gd name="T18" fmla="*/ 83 w 460"/>
                  <a:gd name="T19" fmla="*/ 205 h 231"/>
                  <a:gd name="T20" fmla="*/ 25 w 460"/>
                  <a:gd name="T21" fmla="*/ 148 h 231"/>
                  <a:gd name="T22" fmla="*/ 83 w 460"/>
                  <a:gd name="T23" fmla="*/ 90 h 231"/>
                  <a:gd name="T24" fmla="*/ 230 w 460"/>
                  <a:gd name="T25" fmla="*/ 90 h 231"/>
                  <a:gd name="T26" fmla="*/ 230 w 460"/>
                  <a:gd name="T27" fmla="*/ 64 h 231"/>
                  <a:gd name="T28" fmla="*/ 172 w 460"/>
                  <a:gd name="T29" fmla="*/ 64 h 231"/>
                  <a:gd name="T30" fmla="*/ 226 w 460"/>
                  <a:gd name="T31" fmla="*/ 26 h 231"/>
                  <a:gd name="T32" fmla="*/ 377 w 460"/>
                  <a:gd name="T33" fmla="*/ 26 h 231"/>
                  <a:gd name="T34" fmla="*/ 435 w 460"/>
                  <a:gd name="T35" fmla="*/ 84 h 231"/>
                  <a:gd name="T36" fmla="*/ 377 w 460"/>
                  <a:gd name="T37" fmla="*/ 141 h 231"/>
                  <a:gd name="T38" fmla="*/ 294 w 460"/>
                  <a:gd name="T39" fmla="*/ 141 h 231"/>
                  <a:gd name="T40" fmla="*/ 294 w 460"/>
                  <a:gd name="T41" fmla="*/ 167 h 231"/>
                  <a:gd name="T42" fmla="*/ 332 w 460"/>
                  <a:gd name="T43" fmla="*/ 167 h 231"/>
                  <a:gd name="T44" fmla="*/ 292 w 460"/>
                  <a:gd name="T45" fmla="*/ 204 h 231"/>
                  <a:gd name="T46" fmla="*/ 294 w 460"/>
                  <a:gd name="T47" fmla="*/ 218 h 231"/>
                  <a:gd name="T48" fmla="*/ 294 w 460"/>
                  <a:gd name="T49" fmla="*/ 230 h 231"/>
                  <a:gd name="T50" fmla="*/ 357 w 460"/>
                  <a:gd name="T51" fmla="*/ 167 h 231"/>
                  <a:gd name="T52" fmla="*/ 377 w 460"/>
                  <a:gd name="T53" fmla="*/ 167 h 231"/>
                  <a:gd name="T54" fmla="*/ 460 w 460"/>
                  <a:gd name="T55" fmla="*/ 84 h 231"/>
                  <a:gd name="T56" fmla="*/ 377 w 460"/>
                  <a:gd name="T57"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231">
                    <a:moveTo>
                      <a:pt x="377" y="0"/>
                    </a:moveTo>
                    <a:cubicBezTo>
                      <a:pt x="226" y="0"/>
                      <a:pt x="226" y="0"/>
                      <a:pt x="226" y="0"/>
                    </a:cubicBezTo>
                    <a:cubicBezTo>
                      <a:pt x="186" y="0"/>
                      <a:pt x="153" y="27"/>
                      <a:pt x="145" y="64"/>
                    </a:cubicBezTo>
                    <a:cubicBezTo>
                      <a:pt x="83" y="64"/>
                      <a:pt x="83" y="64"/>
                      <a:pt x="83" y="64"/>
                    </a:cubicBezTo>
                    <a:cubicBezTo>
                      <a:pt x="37" y="64"/>
                      <a:pt x="0" y="102"/>
                      <a:pt x="0" y="148"/>
                    </a:cubicBezTo>
                    <a:cubicBezTo>
                      <a:pt x="0" y="193"/>
                      <a:pt x="37" y="231"/>
                      <a:pt x="83" y="231"/>
                    </a:cubicBezTo>
                    <a:cubicBezTo>
                      <a:pt x="166" y="231"/>
                      <a:pt x="166" y="231"/>
                      <a:pt x="166" y="231"/>
                    </a:cubicBezTo>
                    <a:cubicBezTo>
                      <a:pt x="166" y="218"/>
                      <a:pt x="166" y="218"/>
                      <a:pt x="166" y="218"/>
                    </a:cubicBezTo>
                    <a:cubicBezTo>
                      <a:pt x="166" y="214"/>
                      <a:pt x="166" y="209"/>
                      <a:pt x="167" y="205"/>
                    </a:cubicBezTo>
                    <a:cubicBezTo>
                      <a:pt x="83" y="205"/>
                      <a:pt x="83" y="205"/>
                      <a:pt x="83" y="205"/>
                    </a:cubicBezTo>
                    <a:cubicBezTo>
                      <a:pt x="51" y="205"/>
                      <a:pt x="25" y="179"/>
                      <a:pt x="25" y="148"/>
                    </a:cubicBezTo>
                    <a:cubicBezTo>
                      <a:pt x="25" y="116"/>
                      <a:pt x="51" y="90"/>
                      <a:pt x="83" y="90"/>
                    </a:cubicBezTo>
                    <a:cubicBezTo>
                      <a:pt x="230" y="90"/>
                      <a:pt x="230" y="90"/>
                      <a:pt x="230" y="90"/>
                    </a:cubicBezTo>
                    <a:cubicBezTo>
                      <a:pt x="230" y="64"/>
                      <a:pt x="230" y="64"/>
                      <a:pt x="230" y="64"/>
                    </a:cubicBezTo>
                    <a:cubicBezTo>
                      <a:pt x="172" y="64"/>
                      <a:pt x="172" y="64"/>
                      <a:pt x="172" y="64"/>
                    </a:cubicBezTo>
                    <a:cubicBezTo>
                      <a:pt x="179" y="42"/>
                      <a:pt x="201" y="26"/>
                      <a:pt x="226" y="26"/>
                    </a:cubicBezTo>
                    <a:cubicBezTo>
                      <a:pt x="377" y="26"/>
                      <a:pt x="377" y="26"/>
                      <a:pt x="377" y="26"/>
                    </a:cubicBezTo>
                    <a:cubicBezTo>
                      <a:pt x="409" y="26"/>
                      <a:pt x="435" y="52"/>
                      <a:pt x="435" y="84"/>
                    </a:cubicBezTo>
                    <a:cubicBezTo>
                      <a:pt x="435" y="115"/>
                      <a:pt x="409" y="141"/>
                      <a:pt x="377" y="141"/>
                    </a:cubicBezTo>
                    <a:cubicBezTo>
                      <a:pt x="294" y="141"/>
                      <a:pt x="294" y="141"/>
                      <a:pt x="294" y="141"/>
                    </a:cubicBezTo>
                    <a:cubicBezTo>
                      <a:pt x="294" y="167"/>
                      <a:pt x="294" y="167"/>
                      <a:pt x="294" y="167"/>
                    </a:cubicBezTo>
                    <a:cubicBezTo>
                      <a:pt x="332" y="167"/>
                      <a:pt x="332" y="167"/>
                      <a:pt x="332" y="167"/>
                    </a:cubicBezTo>
                    <a:cubicBezTo>
                      <a:pt x="326" y="186"/>
                      <a:pt x="311" y="200"/>
                      <a:pt x="292" y="204"/>
                    </a:cubicBezTo>
                    <a:cubicBezTo>
                      <a:pt x="293" y="208"/>
                      <a:pt x="294" y="213"/>
                      <a:pt x="294" y="218"/>
                    </a:cubicBezTo>
                    <a:cubicBezTo>
                      <a:pt x="294" y="230"/>
                      <a:pt x="294" y="230"/>
                      <a:pt x="294" y="230"/>
                    </a:cubicBezTo>
                    <a:cubicBezTo>
                      <a:pt x="326" y="224"/>
                      <a:pt x="352" y="199"/>
                      <a:pt x="357" y="167"/>
                    </a:cubicBezTo>
                    <a:cubicBezTo>
                      <a:pt x="377" y="167"/>
                      <a:pt x="377" y="167"/>
                      <a:pt x="377" y="167"/>
                    </a:cubicBezTo>
                    <a:cubicBezTo>
                      <a:pt x="423" y="167"/>
                      <a:pt x="460" y="129"/>
                      <a:pt x="460" y="84"/>
                    </a:cubicBezTo>
                    <a:cubicBezTo>
                      <a:pt x="460" y="38"/>
                      <a:pt x="423" y="0"/>
                      <a:pt x="37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grpSp>
      <p:grpSp>
        <p:nvGrpSpPr>
          <p:cNvPr id="5" name="Group 4">
            <a:extLst>
              <a:ext uri="{FF2B5EF4-FFF2-40B4-BE49-F238E27FC236}">
                <a16:creationId xmlns:a16="http://schemas.microsoft.com/office/drawing/2014/main" id="{1C38205E-70BA-4FDA-A063-B81A88961F58}"/>
              </a:ext>
            </a:extLst>
          </p:cNvPr>
          <p:cNvGrpSpPr/>
          <p:nvPr/>
        </p:nvGrpSpPr>
        <p:grpSpPr>
          <a:xfrm>
            <a:off x="734472" y="3757030"/>
            <a:ext cx="2835396" cy="1419667"/>
            <a:chOff x="734472" y="3757030"/>
            <a:chExt cx="2835396" cy="1419667"/>
          </a:xfrm>
        </p:grpSpPr>
        <p:sp>
          <p:nvSpPr>
            <p:cNvPr id="53" name="TextBox 52">
              <a:extLst>
                <a:ext uri="{FF2B5EF4-FFF2-40B4-BE49-F238E27FC236}">
                  <a16:creationId xmlns:a16="http://schemas.microsoft.com/office/drawing/2014/main" id="{48EFD6F9-02AD-42B8-8D10-576ED9857409}"/>
                </a:ext>
              </a:extLst>
            </p:cNvPr>
            <p:cNvSpPr txBox="1"/>
            <p:nvPr/>
          </p:nvSpPr>
          <p:spPr>
            <a:xfrm>
              <a:off x="765495" y="4955098"/>
              <a:ext cx="2804373" cy="221599"/>
            </a:xfrm>
            <a:prstGeom prst="rect">
              <a:avLst/>
            </a:prstGeom>
            <a:noFill/>
          </p:spPr>
          <p:txBody>
            <a:bodyPr wrap="square" lIns="0" tIns="0" rIns="0" bIns="0" rtlCol="0">
              <a:spAutoFit/>
            </a:bodyPr>
            <a:lstStyle/>
            <a:p>
              <a:pPr algn="ctr">
                <a:lnSpc>
                  <a:spcPct val="90000"/>
                </a:lnSpc>
              </a:pPr>
              <a:r>
                <a:rPr lang="en-US" sz="1600" b="1" dirty="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Too complex</a:t>
              </a:r>
            </a:p>
          </p:txBody>
        </p:sp>
        <p:cxnSp>
          <p:nvCxnSpPr>
            <p:cNvPr id="65" name="Straight Connector 64"/>
            <p:cNvCxnSpPr/>
            <p:nvPr/>
          </p:nvCxnSpPr>
          <p:spPr>
            <a:xfrm>
              <a:off x="809150" y="4844165"/>
              <a:ext cx="2717063" cy="0"/>
            </a:xfrm>
            <a:prstGeom prst="line">
              <a:avLst/>
            </a:prstGeom>
            <a:noFill/>
            <a:ln w="38100" cap="flat" cmpd="sng" algn="ctr">
              <a:solidFill>
                <a:srgbClr val="043349"/>
              </a:solidFill>
              <a:prstDash val="solid"/>
              <a:miter lim="800000"/>
              <a:tailEnd type="none"/>
            </a:ln>
            <a:effectLst/>
          </p:spPr>
        </p:cxnSp>
        <p:grpSp>
          <p:nvGrpSpPr>
            <p:cNvPr id="37" name="Icon - Traditional IT">
              <a:extLst>
                <a:ext uri="{FF2B5EF4-FFF2-40B4-BE49-F238E27FC236}">
                  <a16:creationId xmlns:a16="http://schemas.microsoft.com/office/drawing/2014/main" id="{9CCA2E6C-24BD-4A5F-8D94-AF7A50D2F917}"/>
                </a:ext>
              </a:extLst>
            </p:cNvPr>
            <p:cNvGrpSpPr/>
            <p:nvPr/>
          </p:nvGrpSpPr>
          <p:grpSpPr>
            <a:xfrm>
              <a:off x="734472" y="3797300"/>
              <a:ext cx="1298767" cy="876153"/>
              <a:chOff x="1361798" y="3797300"/>
              <a:chExt cx="1298767" cy="876153"/>
            </a:xfrm>
            <a:effectLst>
              <a:outerShdw blurRad="25400" dist="12700" dir="2700000" algn="tl" rotWithShape="0">
                <a:prstClr val="black">
                  <a:alpha val="40000"/>
                </a:prstClr>
              </a:outerShdw>
            </a:effectLst>
          </p:grpSpPr>
          <p:sp>
            <p:nvSpPr>
              <p:cNvPr id="47" name="TextBox 46">
                <a:extLst>
                  <a:ext uri="{FF2B5EF4-FFF2-40B4-BE49-F238E27FC236}">
                    <a16:creationId xmlns:a16="http://schemas.microsoft.com/office/drawing/2014/main" id="{0B2B061A-EDC3-42F0-803E-63C931C06A89}"/>
                  </a:ext>
                </a:extLst>
              </p:cNvPr>
              <p:cNvSpPr txBox="1"/>
              <p:nvPr/>
            </p:nvSpPr>
            <p:spPr>
              <a:xfrm>
                <a:off x="1361798" y="4359008"/>
                <a:ext cx="1298767" cy="314445"/>
              </a:xfrm>
              <a:prstGeom prst="rect">
                <a:avLst/>
              </a:prstGeom>
              <a:noFill/>
            </p:spPr>
            <p:txBody>
              <a:bodyPr wrap="square" lIns="0" tIns="0" rIns="0" bIns="0" rtlCol="0">
                <a:spAutoFit/>
              </a:bodyPr>
              <a:lstStyle/>
              <a:p>
                <a:pPr algn="ctr" defTabSz="913760">
                  <a:lnSpc>
                    <a:spcPct val="85000"/>
                  </a:lnSpc>
                  <a:defRPr/>
                </a:pPr>
                <a: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Traditional </a:t>
                </a:r>
              </a:p>
              <a:p>
                <a:pPr algn="ctr" defTabSz="913760">
                  <a:lnSpc>
                    <a:spcPct val="85000"/>
                  </a:lnSpc>
                  <a:defRPr/>
                </a:pPr>
                <a: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IT</a:t>
                </a:r>
              </a:p>
            </p:txBody>
          </p:sp>
          <p:sp>
            <p:nvSpPr>
              <p:cNvPr id="23" name="AutoShape 17">
                <a:extLst>
                  <a:ext uri="{FF2B5EF4-FFF2-40B4-BE49-F238E27FC236}">
                    <a16:creationId xmlns:a16="http://schemas.microsoft.com/office/drawing/2014/main" id="{AC625E62-4225-472F-840C-91742F905B63}"/>
                  </a:ext>
                </a:extLst>
              </p:cNvPr>
              <p:cNvSpPr>
                <a:spLocks noChangeAspect="1" noChangeArrowheads="1" noTextEdit="1"/>
              </p:cNvSpPr>
              <p:nvPr/>
            </p:nvSpPr>
            <p:spPr bwMode="auto">
              <a:xfrm>
                <a:off x="1716088" y="3797300"/>
                <a:ext cx="542925" cy="514350"/>
              </a:xfrm>
              <a:prstGeom prst="rect">
                <a:avLst/>
              </a:prstGeom>
              <a:noFill/>
              <a:ln>
                <a:noFill/>
              </a:ln>
            </p:spPr>
            <p:txBody>
              <a:bodyPr vert="horz" wrap="square" lIns="91440" tIns="45720" rIns="91440" bIns="45720" numCol="1" anchor="t" anchorCtr="0" compatLnSpc="1">
                <a:prstTxWarp prst="textNoShape">
                  <a:avLst/>
                </a:prstTxWarp>
              </a:bodyPr>
              <a:lstStyle/>
              <a:p>
                <a:endParaRPr lang="en-AU"/>
              </a:p>
            </p:txBody>
          </p:sp>
          <p:sp>
            <p:nvSpPr>
              <p:cNvPr id="24" name="Freeform 19">
                <a:extLst>
                  <a:ext uri="{FF2B5EF4-FFF2-40B4-BE49-F238E27FC236}">
                    <a16:creationId xmlns:a16="http://schemas.microsoft.com/office/drawing/2014/main" id="{1AE291C0-3EB5-4D9D-929D-2B2418B3C8CE}"/>
                  </a:ext>
                </a:extLst>
              </p:cNvPr>
              <p:cNvSpPr>
                <a:spLocks noEditPoints="1"/>
              </p:cNvSpPr>
              <p:nvPr/>
            </p:nvSpPr>
            <p:spPr bwMode="auto">
              <a:xfrm>
                <a:off x="1717676" y="4160838"/>
                <a:ext cx="539750" cy="149225"/>
              </a:xfrm>
              <a:custGeom>
                <a:avLst/>
                <a:gdLst>
                  <a:gd name="T0" fmla="*/ 340 w 340"/>
                  <a:gd name="T1" fmla="*/ 94 h 94"/>
                  <a:gd name="T2" fmla="*/ 0 w 340"/>
                  <a:gd name="T3" fmla="*/ 94 h 94"/>
                  <a:gd name="T4" fmla="*/ 0 w 340"/>
                  <a:gd name="T5" fmla="*/ 0 h 94"/>
                  <a:gd name="T6" fmla="*/ 340 w 340"/>
                  <a:gd name="T7" fmla="*/ 0 h 94"/>
                  <a:gd name="T8" fmla="*/ 340 w 340"/>
                  <a:gd name="T9" fmla="*/ 94 h 94"/>
                  <a:gd name="T10" fmla="*/ 18 w 340"/>
                  <a:gd name="T11" fmla="*/ 75 h 94"/>
                  <a:gd name="T12" fmla="*/ 322 w 340"/>
                  <a:gd name="T13" fmla="*/ 75 h 94"/>
                  <a:gd name="T14" fmla="*/ 322 w 340"/>
                  <a:gd name="T15" fmla="*/ 18 h 94"/>
                  <a:gd name="T16" fmla="*/ 18 w 340"/>
                  <a:gd name="T17" fmla="*/ 18 h 94"/>
                  <a:gd name="T18" fmla="*/ 18 w 340"/>
                  <a:gd name="T19"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94">
                    <a:moveTo>
                      <a:pt x="340" y="94"/>
                    </a:moveTo>
                    <a:lnTo>
                      <a:pt x="0" y="94"/>
                    </a:lnTo>
                    <a:lnTo>
                      <a:pt x="0" y="0"/>
                    </a:lnTo>
                    <a:lnTo>
                      <a:pt x="340" y="0"/>
                    </a:lnTo>
                    <a:lnTo>
                      <a:pt x="340" y="94"/>
                    </a:lnTo>
                    <a:close/>
                    <a:moveTo>
                      <a:pt x="18" y="75"/>
                    </a:moveTo>
                    <a:lnTo>
                      <a:pt x="322" y="75"/>
                    </a:lnTo>
                    <a:lnTo>
                      <a:pt x="322" y="18"/>
                    </a:lnTo>
                    <a:lnTo>
                      <a:pt x="18" y="18"/>
                    </a:lnTo>
                    <a:lnTo>
                      <a:pt x="18" y="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5" name="Rectangle 20">
                <a:extLst>
                  <a:ext uri="{FF2B5EF4-FFF2-40B4-BE49-F238E27FC236}">
                    <a16:creationId xmlns:a16="http://schemas.microsoft.com/office/drawing/2014/main" id="{16A9FB40-7F58-44E2-8F6B-212BE5620953}"/>
                  </a:ext>
                </a:extLst>
              </p:cNvPr>
              <p:cNvSpPr>
                <a:spLocks noChangeArrowheads="1"/>
              </p:cNvSpPr>
              <p:nvPr/>
            </p:nvSpPr>
            <p:spPr bwMode="auto">
              <a:xfrm>
                <a:off x="1852613" y="4219575"/>
                <a:ext cx="346075" cy="3016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6" name="Rectangle 21">
                <a:extLst>
                  <a:ext uri="{FF2B5EF4-FFF2-40B4-BE49-F238E27FC236}">
                    <a16:creationId xmlns:a16="http://schemas.microsoft.com/office/drawing/2014/main" id="{22DD7DF5-3A76-4796-9D78-75588D379352}"/>
                  </a:ext>
                </a:extLst>
              </p:cNvPr>
              <p:cNvSpPr>
                <a:spLocks noChangeArrowheads="1"/>
              </p:cNvSpPr>
              <p:nvPr/>
            </p:nvSpPr>
            <p:spPr bwMode="auto">
              <a:xfrm>
                <a:off x="1778001" y="4219575"/>
                <a:ext cx="28575" cy="3016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7" name="Freeform 22">
                <a:extLst>
                  <a:ext uri="{FF2B5EF4-FFF2-40B4-BE49-F238E27FC236}">
                    <a16:creationId xmlns:a16="http://schemas.microsoft.com/office/drawing/2014/main" id="{F7B08509-D885-4D0B-97A3-44647F540600}"/>
                  </a:ext>
                </a:extLst>
              </p:cNvPr>
              <p:cNvSpPr>
                <a:spLocks noEditPoints="1"/>
              </p:cNvSpPr>
              <p:nvPr/>
            </p:nvSpPr>
            <p:spPr bwMode="auto">
              <a:xfrm>
                <a:off x="1717676" y="3979863"/>
                <a:ext cx="539750" cy="149225"/>
              </a:xfrm>
              <a:custGeom>
                <a:avLst/>
                <a:gdLst>
                  <a:gd name="T0" fmla="*/ 340 w 340"/>
                  <a:gd name="T1" fmla="*/ 94 h 94"/>
                  <a:gd name="T2" fmla="*/ 0 w 340"/>
                  <a:gd name="T3" fmla="*/ 94 h 94"/>
                  <a:gd name="T4" fmla="*/ 0 w 340"/>
                  <a:gd name="T5" fmla="*/ 0 h 94"/>
                  <a:gd name="T6" fmla="*/ 340 w 340"/>
                  <a:gd name="T7" fmla="*/ 0 h 94"/>
                  <a:gd name="T8" fmla="*/ 340 w 340"/>
                  <a:gd name="T9" fmla="*/ 94 h 94"/>
                  <a:gd name="T10" fmla="*/ 18 w 340"/>
                  <a:gd name="T11" fmla="*/ 75 h 94"/>
                  <a:gd name="T12" fmla="*/ 322 w 340"/>
                  <a:gd name="T13" fmla="*/ 75 h 94"/>
                  <a:gd name="T14" fmla="*/ 322 w 340"/>
                  <a:gd name="T15" fmla="*/ 19 h 94"/>
                  <a:gd name="T16" fmla="*/ 18 w 340"/>
                  <a:gd name="T17" fmla="*/ 19 h 94"/>
                  <a:gd name="T18" fmla="*/ 18 w 340"/>
                  <a:gd name="T19"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94">
                    <a:moveTo>
                      <a:pt x="340" y="94"/>
                    </a:moveTo>
                    <a:lnTo>
                      <a:pt x="0" y="94"/>
                    </a:lnTo>
                    <a:lnTo>
                      <a:pt x="0" y="0"/>
                    </a:lnTo>
                    <a:lnTo>
                      <a:pt x="340" y="0"/>
                    </a:lnTo>
                    <a:lnTo>
                      <a:pt x="340" y="94"/>
                    </a:lnTo>
                    <a:close/>
                    <a:moveTo>
                      <a:pt x="18" y="75"/>
                    </a:moveTo>
                    <a:lnTo>
                      <a:pt x="322" y="75"/>
                    </a:lnTo>
                    <a:lnTo>
                      <a:pt x="322" y="19"/>
                    </a:lnTo>
                    <a:lnTo>
                      <a:pt x="18" y="19"/>
                    </a:lnTo>
                    <a:lnTo>
                      <a:pt x="18" y="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8" name="Rectangle 23">
                <a:extLst>
                  <a:ext uri="{FF2B5EF4-FFF2-40B4-BE49-F238E27FC236}">
                    <a16:creationId xmlns:a16="http://schemas.microsoft.com/office/drawing/2014/main" id="{C2343E4D-96B4-4A53-844B-9DA5A3BBB60C}"/>
                  </a:ext>
                </a:extLst>
              </p:cNvPr>
              <p:cNvSpPr>
                <a:spLocks noChangeArrowheads="1"/>
              </p:cNvSpPr>
              <p:nvPr/>
            </p:nvSpPr>
            <p:spPr bwMode="auto">
              <a:xfrm>
                <a:off x="1852613" y="4038600"/>
                <a:ext cx="346075" cy="317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29" name="Rectangle 24">
                <a:extLst>
                  <a:ext uri="{FF2B5EF4-FFF2-40B4-BE49-F238E27FC236}">
                    <a16:creationId xmlns:a16="http://schemas.microsoft.com/office/drawing/2014/main" id="{6E3729F2-074C-4775-9B70-64E741306675}"/>
                  </a:ext>
                </a:extLst>
              </p:cNvPr>
              <p:cNvSpPr>
                <a:spLocks noChangeArrowheads="1"/>
              </p:cNvSpPr>
              <p:nvPr/>
            </p:nvSpPr>
            <p:spPr bwMode="auto">
              <a:xfrm>
                <a:off x="1778001" y="4038600"/>
                <a:ext cx="28575" cy="317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30" name="Freeform 25">
                <a:extLst>
                  <a:ext uri="{FF2B5EF4-FFF2-40B4-BE49-F238E27FC236}">
                    <a16:creationId xmlns:a16="http://schemas.microsoft.com/office/drawing/2014/main" id="{57FB74EB-C187-4333-BB9F-9FF478D59EC6}"/>
                  </a:ext>
                </a:extLst>
              </p:cNvPr>
              <p:cNvSpPr>
                <a:spLocks noEditPoints="1"/>
              </p:cNvSpPr>
              <p:nvPr/>
            </p:nvSpPr>
            <p:spPr bwMode="auto">
              <a:xfrm>
                <a:off x="1717676" y="3798888"/>
                <a:ext cx="539750" cy="149225"/>
              </a:xfrm>
              <a:custGeom>
                <a:avLst/>
                <a:gdLst>
                  <a:gd name="T0" fmla="*/ 340 w 340"/>
                  <a:gd name="T1" fmla="*/ 94 h 94"/>
                  <a:gd name="T2" fmla="*/ 0 w 340"/>
                  <a:gd name="T3" fmla="*/ 94 h 94"/>
                  <a:gd name="T4" fmla="*/ 0 w 340"/>
                  <a:gd name="T5" fmla="*/ 0 h 94"/>
                  <a:gd name="T6" fmla="*/ 340 w 340"/>
                  <a:gd name="T7" fmla="*/ 0 h 94"/>
                  <a:gd name="T8" fmla="*/ 340 w 340"/>
                  <a:gd name="T9" fmla="*/ 94 h 94"/>
                  <a:gd name="T10" fmla="*/ 18 w 340"/>
                  <a:gd name="T11" fmla="*/ 76 h 94"/>
                  <a:gd name="T12" fmla="*/ 322 w 340"/>
                  <a:gd name="T13" fmla="*/ 76 h 94"/>
                  <a:gd name="T14" fmla="*/ 322 w 340"/>
                  <a:gd name="T15" fmla="*/ 19 h 94"/>
                  <a:gd name="T16" fmla="*/ 18 w 340"/>
                  <a:gd name="T17" fmla="*/ 19 h 94"/>
                  <a:gd name="T18" fmla="*/ 18 w 340"/>
                  <a:gd name="T19"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94">
                    <a:moveTo>
                      <a:pt x="340" y="94"/>
                    </a:moveTo>
                    <a:lnTo>
                      <a:pt x="0" y="94"/>
                    </a:lnTo>
                    <a:lnTo>
                      <a:pt x="0" y="0"/>
                    </a:lnTo>
                    <a:lnTo>
                      <a:pt x="340" y="0"/>
                    </a:lnTo>
                    <a:lnTo>
                      <a:pt x="340" y="94"/>
                    </a:lnTo>
                    <a:close/>
                    <a:moveTo>
                      <a:pt x="18" y="76"/>
                    </a:moveTo>
                    <a:lnTo>
                      <a:pt x="322" y="76"/>
                    </a:lnTo>
                    <a:lnTo>
                      <a:pt x="322" y="19"/>
                    </a:lnTo>
                    <a:lnTo>
                      <a:pt x="18" y="19"/>
                    </a:lnTo>
                    <a:lnTo>
                      <a:pt x="18" y="76"/>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Rectangle 26">
                <a:extLst>
                  <a:ext uri="{FF2B5EF4-FFF2-40B4-BE49-F238E27FC236}">
                    <a16:creationId xmlns:a16="http://schemas.microsoft.com/office/drawing/2014/main" id="{579178F3-EB1A-4E13-9DD4-A9F8003F6916}"/>
                  </a:ext>
                </a:extLst>
              </p:cNvPr>
              <p:cNvSpPr>
                <a:spLocks noChangeArrowheads="1"/>
              </p:cNvSpPr>
              <p:nvPr/>
            </p:nvSpPr>
            <p:spPr bwMode="auto">
              <a:xfrm>
                <a:off x="1852613" y="3859213"/>
                <a:ext cx="346075" cy="30163"/>
              </a:xfrm>
              <a:prstGeom prst="rect">
                <a:avLst/>
              </a:prstGeom>
              <a:solidFill>
                <a:srgbClr val="00B3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 name="Rectangle 27">
                <a:extLst>
                  <a:ext uri="{FF2B5EF4-FFF2-40B4-BE49-F238E27FC236}">
                    <a16:creationId xmlns:a16="http://schemas.microsoft.com/office/drawing/2014/main" id="{9CEA46ED-F50C-4341-85E8-A985891C943E}"/>
                  </a:ext>
                </a:extLst>
              </p:cNvPr>
              <p:cNvSpPr>
                <a:spLocks noChangeArrowheads="1"/>
              </p:cNvSpPr>
              <p:nvPr/>
            </p:nvSpPr>
            <p:spPr bwMode="auto">
              <a:xfrm>
                <a:off x="1778001" y="3859213"/>
                <a:ext cx="28575" cy="30163"/>
              </a:xfrm>
              <a:prstGeom prst="rect">
                <a:avLst/>
              </a:prstGeom>
              <a:solidFill>
                <a:srgbClr val="00B3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63" name="Icon - Private Clouds">
              <a:extLst>
                <a:ext uri="{FF2B5EF4-FFF2-40B4-BE49-F238E27FC236}">
                  <a16:creationId xmlns:a16="http://schemas.microsoft.com/office/drawing/2014/main" id="{FF501D30-538C-455A-96E2-901DB5F57D13}"/>
                </a:ext>
              </a:extLst>
            </p:cNvPr>
            <p:cNvGrpSpPr/>
            <p:nvPr/>
          </p:nvGrpSpPr>
          <p:grpSpPr>
            <a:xfrm>
              <a:off x="2110663" y="3789363"/>
              <a:ext cx="542925" cy="882509"/>
              <a:chOff x="7954963" y="3790950"/>
              <a:chExt cx="542925" cy="882509"/>
            </a:xfrm>
            <a:effectLst>
              <a:outerShdw blurRad="25400" dist="12700" dir="2700000" algn="tl" rotWithShape="0">
                <a:prstClr val="black">
                  <a:alpha val="40000"/>
                </a:prstClr>
              </a:outerShdw>
            </a:effectLst>
          </p:grpSpPr>
          <p:sp>
            <p:nvSpPr>
              <p:cNvPr id="64" name="TextBox 63">
                <a:extLst>
                  <a:ext uri="{FF2B5EF4-FFF2-40B4-BE49-F238E27FC236}">
                    <a16:creationId xmlns:a16="http://schemas.microsoft.com/office/drawing/2014/main" id="{540D1B8D-84AB-4CE4-8FE5-8DB6CBC5BAED}"/>
                  </a:ext>
                </a:extLst>
              </p:cNvPr>
              <p:cNvSpPr txBox="1"/>
              <p:nvPr/>
            </p:nvSpPr>
            <p:spPr>
              <a:xfrm>
                <a:off x="7978905" y="4359014"/>
                <a:ext cx="496931" cy="314445"/>
              </a:xfrm>
              <a:prstGeom prst="rect">
                <a:avLst/>
              </a:prstGeom>
              <a:noFill/>
            </p:spPr>
            <p:txBody>
              <a:bodyPr wrap="none" lIns="0" tIns="0" rIns="0" bIns="0" rtlCol="0">
                <a:spAutoFit/>
              </a:bodyPr>
              <a:lstStyle/>
              <a:p>
                <a:pPr algn="ctr" defTabSz="913760">
                  <a:lnSpc>
                    <a:spcPct val="85000"/>
                  </a:lnSpc>
                  <a:defRPr/>
                </a:pPr>
                <a: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Private</a:t>
                </a:r>
                <a:b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clouds</a:t>
                </a:r>
              </a:p>
            </p:txBody>
          </p:sp>
          <p:sp>
            <p:nvSpPr>
              <p:cNvPr id="68" name="Freeform 13">
                <a:extLst>
                  <a:ext uri="{FF2B5EF4-FFF2-40B4-BE49-F238E27FC236}">
                    <a16:creationId xmlns:a16="http://schemas.microsoft.com/office/drawing/2014/main" id="{FD82E920-CBBE-4A3C-90E4-FA310D61F076}"/>
                  </a:ext>
                </a:extLst>
              </p:cNvPr>
              <p:cNvSpPr>
                <a:spLocks noEditPoints="1"/>
              </p:cNvSpPr>
              <p:nvPr/>
            </p:nvSpPr>
            <p:spPr bwMode="auto">
              <a:xfrm>
                <a:off x="8120063" y="3973513"/>
                <a:ext cx="212725" cy="333375"/>
              </a:xfrm>
              <a:custGeom>
                <a:avLst/>
                <a:gdLst>
                  <a:gd name="T0" fmla="*/ 154 w 180"/>
                  <a:gd name="T1" fmla="*/ 102 h 282"/>
                  <a:gd name="T2" fmla="*/ 154 w 180"/>
                  <a:gd name="T3" fmla="*/ 64 h 282"/>
                  <a:gd name="T4" fmla="*/ 90 w 180"/>
                  <a:gd name="T5" fmla="*/ 0 h 282"/>
                  <a:gd name="T6" fmla="*/ 26 w 180"/>
                  <a:gd name="T7" fmla="*/ 64 h 282"/>
                  <a:gd name="T8" fmla="*/ 26 w 180"/>
                  <a:gd name="T9" fmla="*/ 102 h 282"/>
                  <a:gd name="T10" fmla="*/ 0 w 180"/>
                  <a:gd name="T11" fmla="*/ 102 h 282"/>
                  <a:gd name="T12" fmla="*/ 0 w 180"/>
                  <a:gd name="T13" fmla="*/ 282 h 282"/>
                  <a:gd name="T14" fmla="*/ 180 w 180"/>
                  <a:gd name="T15" fmla="*/ 282 h 282"/>
                  <a:gd name="T16" fmla="*/ 180 w 180"/>
                  <a:gd name="T17" fmla="*/ 102 h 282"/>
                  <a:gd name="T18" fmla="*/ 154 w 180"/>
                  <a:gd name="T19" fmla="*/ 102 h 282"/>
                  <a:gd name="T20" fmla="*/ 52 w 180"/>
                  <a:gd name="T21" fmla="*/ 64 h 282"/>
                  <a:gd name="T22" fmla="*/ 90 w 180"/>
                  <a:gd name="T23" fmla="*/ 26 h 282"/>
                  <a:gd name="T24" fmla="*/ 128 w 180"/>
                  <a:gd name="T25" fmla="*/ 64 h 282"/>
                  <a:gd name="T26" fmla="*/ 128 w 180"/>
                  <a:gd name="T27" fmla="*/ 102 h 282"/>
                  <a:gd name="T28" fmla="*/ 52 w 180"/>
                  <a:gd name="T29" fmla="*/ 102 h 282"/>
                  <a:gd name="T30" fmla="*/ 52 w 180"/>
                  <a:gd name="T31" fmla="*/ 64 h 282"/>
                  <a:gd name="T32" fmla="*/ 154 w 180"/>
                  <a:gd name="T33" fmla="*/ 256 h 282"/>
                  <a:gd name="T34" fmla="*/ 26 w 180"/>
                  <a:gd name="T35" fmla="*/ 256 h 282"/>
                  <a:gd name="T36" fmla="*/ 26 w 180"/>
                  <a:gd name="T37" fmla="*/ 128 h 282"/>
                  <a:gd name="T38" fmla="*/ 154 w 180"/>
                  <a:gd name="T39" fmla="*/ 128 h 282"/>
                  <a:gd name="T40" fmla="*/ 154 w 180"/>
                  <a:gd name="T41" fmla="*/ 25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0" h="282">
                    <a:moveTo>
                      <a:pt x="154" y="102"/>
                    </a:moveTo>
                    <a:cubicBezTo>
                      <a:pt x="154" y="64"/>
                      <a:pt x="154" y="64"/>
                      <a:pt x="154" y="64"/>
                    </a:cubicBezTo>
                    <a:cubicBezTo>
                      <a:pt x="154" y="29"/>
                      <a:pt x="125" y="0"/>
                      <a:pt x="90" y="0"/>
                    </a:cubicBezTo>
                    <a:cubicBezTo>
                      <a:pt x="55" y="0"/>
                      <a:pt x="26" y="29"/>
                      <a:pt x="26" y="64"/>
                    </a:cubicBezTo>
                    <a:cubicBezTo>
                      <a:pt x="26" y="102"/>
                      <a:pt x="26" y="102"/>
                      <a:pt x="26" y="102"/>
                    </a:cubicBezTo>
                    <a:cubicBezTo>
                      <a:pt x="0" y="102"/>
                      <a:pt x="0" y="102"/>
                      <a:pt x="0" y="102"/>
                    </a:cubicBezTo>
                    <a:cubicBezTo>
                      <a:pt x="0" y="282"/>
                      <a:pt x="0" y="282"/>
                      <a:pt x="0" y="282"/>
                    </a:cubicBezTo>
                    <a:cubicBezTo>
                      <a:pt x="180" y="282"/>
                      <a:pt x="180" y="282"/>
                      <a:pt x="180" y="282"/>
                    </a:cubicBezTo>
                    <a:cubicBezTo>
                      <a:pt x="180" y="102"/>
                      <a:pt x="180" y="102"/>
                      <a:pt x="180" y="102"/>
                    </a:cubicBezTo>
                    <a:lnTo>
                      <a:pt x="154" y="102"/>
                    </a:lnTo>
                    <a:close/>
                    <a:moveTo>
                      <a:pt x="52" y="64"/>
                    </a:moveTo>
                    <a:cubicBezTo>
                      <a:pt x="52" y="43"/>
                      <a:pt x="69" y="26"/>
                      <a:pt x="90" y="26"/>
                    </a:cubicBezTo>
                    <a:cubicBezTo>
                      <a:pt x="111" y="26"/>
                      <a:pt x="128" y="43"/>
                      <a:pt x="128" y="64"/>
                    </a:cubicBezTo>
                    <a:cubicBezTo>
                      <a:pt x="128" y="102"/>
                      <a:pt x="128" y="102"/>
                      <a:pt x="128" y="102"/>
                    </a:cubicBezTo>
                    <a:cubicBezTo>
                      <a:pt x="52" y="102"/>
                      <a:pt x="52" y="102"/>
                      <a:pt x="52" y="102"/>
                    </a:cubicBezTo>
                    <a:lnTo>
                      <a:pt x="52" y="64"/>
                    </a:lnTo>
                    <a:close/>
                    <a:moveTo>
                      <a:pt x="154" y="256"/>
                    </a:moveTo>
                    <a:cubicBezTo>
                      <a:pt x="26" y="256"/>
                      <a:pt x="26" y="256"/>
                      <a:pt x="26" y="256"/>
                    </a:cubicBezTo>
                    <a:cubicBezTo>
                      <a:pt x="26" y="128"/>
                      <a:pt x="26" y="128"/>
                      <a:pt x="26" y="128"/>
                    </a:cubicBezTo>
                    <a:cubicBezTo>
                      <a:pt x="154" y="128"/>
                      <a:pt x="154" y="128"/>
                      <a:pt x="154" y="128"/>
                    </a:cubicBezTo>
                    <a:lnTo>
                      <a:pt x="154" y="256"/>
                    </a:lnTo>
                    <a:close/>
                  </a:path>
                </a:pathLst>
              </a:custGeom>
              <a:solidFill>
                <a:srgbClr val="00AF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14">
                <a:extLst>
                  <a:ext uri="{FF2B5EF4-FFF2-40B4-BE49-F238E27FC236}">
                    <a16:creationId xmlns:a16="http://schemas.microsoft.com/office/drawing/2014/main" id="{A7B7B716-DB9D-44BE-8A1D-2415D0282E4D}"/>
                  </a:ext>
                </a:extLst>
              </p:cNvPr>
              <p:cNvSpPr>
                <a:spLocks/>
              </p:cNvSpPr>
              <p:nvPr/>
            </p:nvSpPr>
            <p:spPr bwMode="auto">
              <a:xfrm>
                <a:off x="8181975" y="4033838"/>
                <a:ext cx="44450" cy="30162"/>
              </a:xfrm>
              <a:custGeom>
                <a:avLst/>
                <a:gdLst>
                  <a:gd name="T0" fmla="*/ 38 w 38"/>
                  <a:gd name="T1" fmla="*/ 26 h 26"/>
                  <a:gd name="T2" fmla="*/ 38 w 38"/>
                  <a:gd name="T3" fmla="*/ 0 h 26"/>
                  <a:gd name="T4" fmla="*/ 2 w 38"/>
                  <a:gd name="T5" fmla="*/ 0 h 26"/>
                  <a:gd name="T6" fmla="*/ 0 w 38"/>
                  <a:gd name="T7" fmla="*/ 13 h 26"/>
                  <a:gd name="T8" fmla="*/ 0 w 38"/>
                  <a:gd name="T9" fmla="*/ 26 h 26"/>
                  <a:gd name="T10" fmla="*/ 38 w 38"/>
                  <a:gd name="T11" fmla="*/ 26 h 26"/>
                </a:gdLst>
                <a:ahLst/>
                <a:cxnLst>
                  <a:cxn ang="0">
                    <a:pos x="T0" y="T1"/>
                  </a:cxn>
                  <a:cxn ang="0">
                    <a:pos x="T2" y="T3"/>
                  </a:cxn>
                  <a:cxn ang="0">
                    <a:pos x="T4" y="T5"/>
                  </a:cxn>
                  <a:cxn ang="0">
                    <a:pos x="T6" y="T7"/>
                  </a:cxn>
                  <a:cxn ang="0">
                    <a:pos x="T8" y="T9"/>
                  </a:cxn>
                  <a:cxn ang="0">
                    <a:pos x="T10" y="T11"/>
                  </a:cxn>
                </a:cxnLst>
                <a:rect l="0" t="0" r="r" b="b"/>
                <a:pathLst>
                  <a:path w="38" h="26">
                    <a:moveTo>
                      <a:pt x="38" y="26"/>
                    </a:moveTo>
                    <a:cubicBezTo>
                      <a:pt x="38" y="0"/>
                      <a:pt x="38" y="0"/>
                      <a:pt x="38" y="0"/>
                    </a:cubicBezTo>
                    <a:cubicBezTo>
                      <a:pt x="2" y="0"/>
                      <a:pt x="2" y="0"/>
                      <a:pt x="2" y="0"/>
                    </a:cubicBezTo>
                    <a:cubicBezTo>
                      <a:pt x="1" y="4"/>
                      <a:pt x="0" y="8"/>
                      <a:pt x="0" y="13"/>
                    </a:cubicBezTo>
                    <a:cubicBezTo>
                      <a:pt x="0" y="26"/>
                      <a:pt x="0" y="26"/>
                      <a:pt x="0" y="26"/>
                    </a:cubicBezTo>
                    <a:lnTo>
                      <a:pt x="38"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sp>
            <p:nvSpPr>
              <p:cNvPr id="70" name="Freeform 15">
                <a:extLst>
                  <a:ext uri="{FF2B5EF4-FFF2-40B4-BE49-F238E27FC236}">
                    <a16:creationId xmlns:a16="http://schemas.microsoft.com/office/drawing/2014/main" id="{37C8CE27-58CE-4510-92DB-F88F76521A09}"/>
                  </a:ext>
                </a:extLst>
              </p:cNvPr>
              <p:cNvSpPr>
                <a:spLocks/>
              </p:cNvSpPr>
              <p:nvPr/>
            </p:nvSpPr>
            <p:spPr bwMode="auto">
              <a:xfrm>
                <a:off x="7954963" y="3790950"/>
                <a:ext cx="542925" cy="273050"/>
              </a:xfrm>
              <a:custGeom>
                <a:avLst/>
                <a:gdLst>
                  <a:gd name="T0" fmla="*/ 377 w 460"/>
                  <a:gd name="T1" fmla="*/ 0 h 231"/>
                  <a:gd name="T2" fmla="*/ 226 w 460"/>
                  <a:gd name="T3" fmla="*/ 0 h 231"/>
                  <a:gd name="T4" fmla="*/ 145 w 460"/>
                  <a:gd name="T5" fmla="*/ 64 h 231"/>
                  <a:gd name="T6" fmla="*/ 83 w 460"/>
                  <a:gd name="T7" fmla="*/ 64 h 231"/>
                  <a:gd name="T8" fmla="*/ 0 w 460"/>
                  <a:gd name="T9" fmla="*/ 148 h 231"/>
                  <a:gd name="T10" fmla="*/ 83 w 460"/>
                  <a:gd name="T11" fmla="*/ 231 h 231"/>
                  <a:gd name="T12" fmla="*/ 166 w 460"/>
                  <a:gd name="T13" fmla="*/ 231 h 231"/>
                  <a:gd name="T14" fmla="*/ 166 w 460"/>
                  <a:gd name="T15" fmla="*/ 218 h 231"/>
                  <a:gd name="T16" fmla="*/ 167 w 460"/>
                  <a:gd name="T17" fmla="*/ 205 h 231"/>
                  <a:gd name="T18" fmla="*/ 83 w 460"/>
                  <a:gd name="T19" fmla="*/ 205 h 231"/>
                  <a:gd name="T20" fmla="*/ 25 w 460"/>
                  <a:gd name="T21" fmla="*/ 148 h 231"/>
                  <a:gd name="T22" fmla="*/ 83 w 460"/>
                  <a:gd name="T23" fmla="*/ 90 h 231"/>
                  <a:gd name="T24" fmla="*/ 230 w 460"/>
                  <a:gd name="T25" fmla="*/ 90 h 231"/>
                  <a:gd name="T26" fmla="*/ 230 w 460"/>
                  <a:gd name="T27" fmla="*/ 64 h 231"/>
                  <a:gd name="T28" fmla="*/ 172 w 460"/>
                  <a:gd name="T29" fmla="*/ 64 h 231"/>
                  <a:gd name="T30" fmla="*/ 226 w 460"/>
                  <a:gd name="T31" fmla="*/ 26 h 231"/>
                  <a:gd name="T32" fmla="*/ 377 w 460"/>
                  <a:gd name="T33" fmla="*/ 26 h 231"/>
                  <a:gd name="T34" fmla="*/ 435 w 460"/>
                  <a:gd name="T35" fmla="*/ 84 h 231"/>
                  <a:gd name="T36" fmla="*/ 377 w 460"/>
                  <a:gd name="T37" fmla="*/ 141 h 231"/>
                  <a:gd name="T38" fmla="*/ 294 w 460"/>
                  <a:gd name="T39" fmla="*/ 141 h 231"/>
                  <a:gd name="T40" fmla="*/ 294 w 460"/>
                  <a:gd name="T41" fmla="*/ 167 h 231"/>
                  <a:gd name="T42" fmla="*/ 332 w 460"/>
                  <a:gd name="T43" fmla="*/ 167 h 231"/>
                  <a:gd name="T44" fmla="*/ 292 w 460"/>
                  <a:gd name="T45" fmla="*/ 204 h 231"/>
                  <a:gd name="T46" fmla="*/ 294 w 460"/>
                  <a:gd name="T47" fmla="*/ 218 h 231"/>
                  <a:gd name="T48" fmla="*/ 294 w 460"/>
                  <a:gd name="T49" fmla="*/ 230 h 231"/>
                  <a:gd name="T50" fmla="*/ 357 w 460"/>
                  <a:gd name="T51" fmla="*/ 167 h 231"/>
                  <a:gd name="T52" fmla="*/ 377 w 460"/>
                  <a:gd name="T53" fmla="*/ 167 h 231"/>
                  <a:gd name="T54" fmla="*/ 460 w 460"/>
                  <a:gd name="T55" fmla="*/ 84 h 231"/>
                  <a:gd name="T56" fmla="*/ 377 w 460"/>
                  <a:gd name="T57"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231">
                    <a:moveTo>
                      <a:pt x="377" y="0"/>
                    </a:moveTo>
                    <a:cubicBezTo>
                      <a:pt x="226" y="0"/>
                      <a:pt x="226" y="0"/>
                      <a:pt x="226" y="0"/>
                    </a:cubicBezTo>
                    <a:cubicBezTo>
                      <a:pt x="186" y="0"/>
                      <a:pt x="153" y="27"/>
                      <a:pt x="145" y="64"/>
                    </a:cubicBezTo>
                    <a:cubicBezTo>
                      <a:pt x="83" y="64"/>
                      <a:pt x="83" y="64"/>
                      <a:pt x="83" y="64"/>
                    </a:cubicBezTo>
                    <a:cubicBezTo>
                      <a:pt x="37" y="64"/>
                      <a:pt x="0" y="102"/>
                      <a:pt x="0" y="148"/>
                    </a:cubicBezTo>
                    <a:cubicBezTo>
                      <a:pt x="0" y="193"/>
                      <a:pt x="37" y="231"/>
                      <a:pt x="83" y="231"/>
                    </a:cubicBezTo>
                    <a:cubicBezTo>
                      <a:pt x="166" y="231"/>
                      <a:pt x="166" y="231"/>
                      <a:pt x="166" y="231"/>
                    </a:cubicBezTo>
                    <a:cubicBezTo>
                      <a:pt x="166" y="218"/>
                      <a:pt x="166" y="218"/>
                      <a:pt x="166" y="218"/>
                    </a:cubicBezTo>
                    <a:cubicBezTo>
                      <a:pt x="166" y="214"/>
                      <a:pt x="166" y="209"/>
                      <a:pt x="167" y="205"/>
                    </a:cubicBezTo>
                    <a:cubicBezTo>
                      <a:pt x="83" y="205"/>
                      <a:pt x="83" y="205"/>
                      <a:pt x="83" y="205"/>
                    </a:cubicBezTo>
                    <a:cubicBezTo>
                      <a:pt x="51" y="205"/>
                      <a:pt x="25" y="179"/>
                      <a:pt x="25" y="148"/>
                    </a:cubicBezTo>
                    <a:cubicBezTo>
                      <a:pt x="25" y="116"/>
                      <a:pt x="51" y="90"/>
                      <a:pt x="83" y="90"/>
                    </a:cubicBezTo>
                    <a:cubicBezTo>
                      <a:pt x="230" y="90"/>
                      <a:pt x="230" y="90"/>
                      <a:pt x="230" y="90"/>
                    </a:cubicBezTo>
                    <a:cubicBezTo>
                      <a:pt x="230" y="64"/>
                      <a:pt x="230" y="64"/>
                      <a:pt x="230" y="64"/>
                    </a:cubicBezTo>
                    <a:cubicBezTo>
                      <a:pt x="172" y="64"/>
                      <a:pt x="172" y="64"/>
                      <a:pt x="172" y="64"/>
                    </a:cubicBezTo>
                    <a:cubicBezTo>
                      <a:pt x="179" y="42"/>
                      <a:pt x="201" y="26"/>
                      <a:pt x="226" y="26"/>
                    </a:cubicBezTo>
                    <a:cubicBezTo>
                      <a:pt x="377" y="26"/>
                      <a:pt x="377" y="26"/>
                      <a:pt x="377" y="26"/>
                    </a:cubicBezTo>
                    <a:cubicBezTo>
                      <a:pt x="409" y="26"/>
                      <a:pt x="435" y="52"/>
                      <a:pt x="435" y="84"/>
                    </a:cubicBezTo>
                    <a:cubicBezTo>
                      <a:pt x="435" y="115"/>
                      <a:pt x="409" y="141"/>
                      <a:pt x="377" y="141"/>
                    </a:cubicBezTo>
                    <a:cubicBezTo>
                      <a:pt x="294" y="141"/>
                      <a:pt x="294" y="141"/>
                      <a:pt x="294" y="141"/>
                    </a:cubicBezTo>
                    <a:cubicBezTo>
                      <a:pt x="294" y="167"/>
                      <a:pt x="294" y="167"/>
                      <a:pt x="294" y="167"/>
                    </a:cubicBezTo>
                    <a:cubicBezTo>
                      <a:pt x="332" y="167"/>
                      <a:pt x="332" y="167"/>
                      <a:pt x="332" y="167"/>
                    </a:cubicBezTo>
                    <a:cubicBezTo>
                      <a:pt x="326" y="186"/>
                      <a:pt x="311" y="200"/>
                      <a:pt x="292" y="204"/>
                    </a:cubicBezTo>
                    <a:cubicBezTo>
                      <a:pt x="293" y="208"/>
                      <a:pt x="294" y="213"/>
                      <a:pt x="294" y="218"/>
                    </a:cubicBezTo>
                    <a:cubicBezTo>
                      <a:pt x="294" y="230"/>
                      <a:pt x="294" y="230"/>
                      <a:pt x="294" y="230"/>
                    </a:cubicBezTo>
                    <a:cubicBezTo>
                      <a:pt x="326" y="224"/>
                      <a:pt x="352" y="199"/>
                      <a:pt x="357" y="167"/>
                    </a:cubicBezTo>
                    <a:cubicBezTo>
                      <a:pt x="377" y="167"/>
                      <a:pt x="377" y="167"/>
                      <a:pt x="377" y="167"/>
                    </a:cubicBezTo>
                    <a:cubicBezTo>
                      <a:pt x="423" y="167"/>
                      <a:pt x="460" y="129"/>
                      <a:pt x="460" y="84"/>
                    </a:cubicBezTo>
                    <a:cubicBezTo>
                      <a:pt x="460" y="38"/>
                      <a:pt x="423" y="0"/>
                      <a:pt x="37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grpSp>
          <p:nvGrpSpPr>
            <p:cNvPr id="74" name="Icon - Public Cloud 1">
              <a:extLst>
                <a:ext uri="{FF2B5EF4-FFF2-40B4-BE49-F238E27FC236}">
                  <a16:creationId xmlns:a16="http://schemas.microsoft.com/office/drawing/2014/main" id="{6222CC2B-5943-4BC4-8F17-8EFE82594809}"/>
                </a:ext>
              </a:extLst>
            </p:cNvPr>
            <p:cNvGrpSpPr/>
            <p:nvPr/>
          </p:nvGrpSpPr>
          <p:grpSpPr>
            <a:xfrm>
              <a:off x="2916273" y="3757030"/>
              <a:ext cx="627062" cy="913476"/>
              <a:chOff x="8858250" y="3759980"/>
              <a:chExt cx="627062" cy="913476"/>
            </a:xfrm>
            <a:effectLst>
              <a:outerShdw blurRad="25400" dist="12700" dir="2700000" algn="tl" rotWithShape="0">
                <a:prstClr val="black">
                  <a:alpha val="40000"/>
                </a:prstClr>
              </a:outerShdw>
            </a:effectLst>
          </p:grpSpPr>
          <p:sp>
            <p:nvSpPr>
              <p:cNvPr id="75" name="TextBox 74">
                <a:extLst>
                  <a:ext uri="{FF2B5EF4-FFF2-40B4-BE49-F238E27FC236}">
                    <a16:creationId xmlns:a16="http://schemas.microsoft.com/office/drawing/2014/main" id="{55845C99-50E4-41D8-9234-7E1F54D4775D}"/>
                  </a:ext>
                </a:extLst>
              </p:cNvPr>
              <p:cNvSpPr txBox="1"/>
              <p:nvPr/>
            </p:nvSpPr>
            <p:spPr>
              <a:xfrm>
                <a:off x="8915352" y="4359011"/>
                <a:ext cx="522579" cy="314445"/>
              </a:xfrm>
              <a:prstGeom prst="rect">
                <a:avLst/>
              </a:prstGeom>
              <a:noFill/>
            </p:spPr>
            <p:txBody>
              <a:bodyPr wrap="none" lIns="0" tIns="0" rIns="0" bIns="0" rtlCol="0">
                <a:spAutoFit/>
              </a:bodyPr>
              <a:lstStyle/>
              <a:p>
                <a:pPr algn="ctr" defTabSz="913760">
                  <a:lnSpc>
                    <a:spcPct val="85000"/>
                  </a:lnSpc>
                  <a:defRPr/>
                </a:pPr>
                <a: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a:t>
                </a:r>
                <a:b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1</a:t>
                </a:r>
              </a:p>
            </p:txBody>
          </p:sp>
          <p:sp>
            <p:nvSpPr>
              <p:cNvPr id="76" name="Freeform 5">
                <a:extLst>
                  <a:ext uri="{FF2B5EF4-FFF2-40B4-BE49-F238E27FC236}">
                    <a16:creationId xmlns:a16="http://schemas.microsoft.com/office/drawing/2014/main" id="{48AA5D3A-340D-4AC9-9E2C-2B8D100BF162}"/>
                  </a:ext>
                </a:extLst>
              </p:cNvPr>
              <p:cNvSpPr>
                <a:spLocks noEditPoints="1"/>
              </p:cNvSpPr>
              <p:nvPr/>
            </p:nvSpPr>
            <p:spPr bwMode="auto">
              <a:xfrm>
                <a:off x="8858250" y="3759980"/>
                <a:ext cx="627062" cy="474663"/>
              </a:xfrm>
              <a:custGeom>
                <a:avLst/>
                <a:gdLst>
                  <a:gd name="T0" fmla="*/ 383 w 460"/>
                  <a:gd name="T1" fmla="*/ 79 h 346"/>
                  <a:gd name="T2" fmla="*/ 294 w 460"/>
                  <a:gd name="T3" fmla="*/ 0 h 346"/>
                  <a:gd name="T4" fmla="*/ 224 w 460"/>
                  <a:gd name="T5" fmla="*/ 0 h 346"/>
                  <a:gd name="T6" fmla="*/ 135 w 460"/>
                  <a:gd name="T7" fmla="*/ 77 h 346"/>
                  <a:gd name="T8" fmla="*/ 96 w 460"/>
                  <a:gd name="T9" fmla="*/ 77 h 346"/>
                  <a:gd name="T10" fmla="*/ 0 w 460"/>
                  <a:gd name="T11" fmla="*/ 173 h 346"/>
                  <a:gd name="T12" fmla="*/ 84 w 460"/>
                  <a:gd name="T13" fmla="*/ 268 h 346"/>
                  <a:gd name="T14" fmla="*/ 172 w 460"/>
                  <a:gd name="T15" fmla="*/ 346 h 346"/>
                  <a:gd name="T16" fmla="*/ 243 w 460"/>
                  <a:gd name="T17" fmla="*/ 346 h 346"/>
                  <a:gd name="T18" fmla="*/ 331 w 460"/>
                  <a:gd name="T19" fmla="*/ 269 h 346"/>
                  <a:gd name="T20" fmla="*/ 364 w 460"/>
                  <a:gd name="T21" fmla="*/ 269 h 346"/>
                  <a:gd name="T22" fmla="*/ 460 w 460"/>
                  <a:gd name="T23" fmla="*/ 173 h 346"/>
                  <a:gd name="T24" fmla="*/ 383 w 460"/>
                  <a:gd name="T25" fmla="*/ 79 h 346"/>
                  <a:gd name="T26" fmla="*/ 364 w 460"/>
                  <a:gd name="T27" fmla="*/ 243 h 346"/>
                  <a:gd name="T28" fmla="*/ 217 w 460"/>
                  <a:gd name="T29" fmla="*/ 243 h 346"/>
                  <a:gd name="T30" fmla="*/ 217 w 460"/>
                  <a:gd name="T31" fmla="*/ 269 h 346"/>
                  <a:gd name="T32" fmla="*/ 306 w 460"/>
                  <a:gd name="T33" fmla="*/ 269 h 346"/>
                  <a:gd name="T34" fmla="*/ 243 w 460"/>
                  <a:gd name="T35" fmla="*/ 320 h 346"/>
                  <a:gd name="T36" fmla="*/ 172 w 460"/>
                  <a:gd name="T37" fmla="*/ 320 h 346"/>
                  <a:gd name="T38" fmla="*/ 108 w 460"/>
                  <a:gd name="T39" fmla="*/ 256 h 346"/>
                  <a:gd name="T40" fmla="*/ 108 w 460"/>
                  <a:gd name="T41" fmla="*/ 243 h 346"/>
                  <a:gd name="T42" fmla="*/ 96 w 460"/>
                  <a:gd name="T43" fmla="*/ 243 h 346"/>
                  <a:gd name="T44" fmla="*/ 25 w 460"/>
                  <a:gd name="T45" fmla="*/ 173 h 346"/>
                  <a:gd name="T46" fmla="*/ 96 w 460"/>
                  <a:gd name="T47" fmla="*/ 103 h 346"/>
                  <a:gd name="T48" fmla="*/ 243 w 460"/>
                  <a:gd name="T49" fmla="*/ 103 h 346"/>
                  <a:gd name="T50" fmla="*/ 243 w 460"/>
                  <a:gd name="T51" fmla="*/ 77 h 346"/>
                  <a:gd name="T52" fmla="*/ 161 w 460"/>
                  <a:gd name="T53" fmla="*/ 77 h 346"/>
                  <a:gd name="T54" fmla="*/ 224 w 460"/>
                  <a:gd name="T55" fmla="*/ 26 h 346"/>
                  <a:gd name="T56" fmla="*/ 294 w 460"/>
                  <a:gd name="T57" fmla="*/ 26 h 346"/>
                  <a:gd name="T58" fmla="*/ 358 w 460"/>
                  <a:gd name="T59" fmla="*/ 90 h 346"/>
                  <a:gd name="T60" fmla="*/ 358 w 460"/>
                  <a:gd name="T61" fmla="*/ 102 h 346"/>
                  <a:gd name="T62" fmla="*/ 370 w 460"/>
                  <a:gd name="T63" fmla="*/ 103 h 346"/>
                  <a:gd name="T64" fmla="*/ 435 w 460"/>
                  <a:gd name="T65" fmla="*/ 173 h 346"/>
                  <a:gd name="T66" fmla="*/ 364 w 460"/>
                  <a:gd name="T67" fmla="*/ 243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0" h="346">
                    <a:moveTo>
                      <a:pt x="383" y="79"/>
                    </a:moveTo>
                    <a:cubicBezTo>
                      <a:pt x="377" y="34"/>
                      <a:pt x="340" y="0"/>
                      <a:pt x="294" y="0"/>
                    </a:cubicBezTo>
                    <a:cubicBezTo>
                      <a:pt x="224" y="0"/>
                      <a:pt x="224" y="0"/>
                      <a:pt x="224" y="0"/>
                    </a:cubicBezTo>
                    <a:cubicBezTo>
                      <a:pt x="179" y="0"/>
                      <a:pt x="141" y="34"/>
                      <a:pt x="135" y="77"/>
                    </a:cubicBezTo>
                    <a:cubicBezTo>
                      <a:pt x="96" y="77"/>
                      <a:pt x="96" y="77"/>
                      <a:pt x="96" y="77"/>
                    </a:cubicBezTo>
                    <a:cubicBezTo>
                      <a:pt x="43" y="77"/>
                      <a:pt x="0" y="120"/>
                      <a:pt x="0" y="173"/>
                    </a:cubicBezTo>
                    <a:cubicBezTo>
                      <a:pt x="0" y="222"/>
                      <a:pt x="36" y="262"/>
                      <a:pt x="84" y="268"/>
                    </a:cubicBezTo>
                    <a:cubicBezTo>
                      <a:pt x="90" y="312"/>
                      <a:pt x="127" y="346"/>
                      <a:pt x="172" y="346"/>
                    </a:cubicBezTo>
                    <a:cubicBezTo>
                      <a:pt x="243" y="346"/>
                      <a:pt x="243" y="346"/>
                      <a:pt x="243" y="346"/>
                    </a:cubicBezTo>
                    <a:cubicBezTo>
                      <a:pt x="288" y="346"/>
                      <a:pt x="325" y="312"/>
                      <a:pt x="331" y="269"/>
                    </a:cubicBezTo>
                    <a:cubicBezTo>
                      <a:pt x="364" y="269"/>
                      <a:pt x="364" y="269"/>
                      <a:pt x="364" y="269"/>
                    </a:cubicBezTo>
                    <a:cubicBezTo>
                      <a:pt x="417" y="269"/>
                      <a:pt x="460" y="226"/>
                      <a:pt x="460" y="173"/>
                    </a:cubicBezTo>
                    <a:cubicBezTo>
                      <a:pt x="460" y="127"/>
                      <a:pt x="427" y="87"/>
                      <a:pt x="383" y="79"/>
                    </a:cubicBezTo>
                    <a:close/>
                    <a:moveTo>
                      <a:pt x="364" y="243"/>
                    </a:moveTo>
                    <a:cubicBezTo>
                      <a:pt x="217" y="243"/>
                      <a:pt x="217" y="243"/>
                      <a:pt x="217" y="243"/>
                    </a:cubicBezTo>
                    <a:cubicBezTo>
                      <a:pt x="217" y="269"/>
                      <a:pt x="217" y="269"/>
                      <a:pt x="217" y="269"/>
                    </a:cubicBezTo>
                    <a:cubicBezTo>
                      <a:pt x="306" y="269"/>
                      <a:pt x="306" y="269"/>
                      <a:pt x="306" y="269"/>
                    </a:cubicBezTo>
                    <a:cubicBezTo>
                      <a:pt x="300" y="298"/>
                      <a:pt x="274" y="320"/>
                      <a:pt x="243" y="320"/>
                    </a:cubicBezTo>
                    <a:cubicBezTo>
                      <a:pt x="172" y="320"/>
                      <a:pt x="172" y="320"/>
                      <a:pt x="172" y="320"/>
                    </a:cubicBezTo>
                    <a:cubicBezTo>
                      <a:pt x="137" y="320"/>
                      <a:pt x="108" y="291"/>
                      <a:pt x="108" y="256"/>
                    </a:cubicBezTo>
                    <a:cubicBezTo>
                      <a:pt x="108" y="243"/>
                      <a:pt x="108" y="243"/>
                      <a:pt x="108" y="243"/>
                    </a:cubicBezTo>
                    <a:cubicBezTo>
                      <a:pt x="96" y="243"/>
                      <a:pt x="96" y="243"/>
                      <a:pt x="96" y="243"/>
                    </a:cubicBezTo>
                    <a:cubicBezTo>
                      <a:pt x="57" y="243"/>
                      <a:pt x="25" y="212"/>
                      <a:pt x="25" y="173"/>
                    </a:cubicBezTo>
                    <a:cubicBezTo>
                      <a:pt x="25" y="134"/>
                      <a:pt x="57" y="103"/>
                      <a:pt x="96" y="103"/>
                    </a:cubicBezTo>
                    <a:cubicBezTo>
                      <a:pt x="243" y="103"/>
                      <a:pt x="243" y="103"/>
                      <a:pt x="243" y="103"/>
                    </a:cubicBezTo>
                    <a:cubicBezTo>
                      <a:pt x="243" y="77"/>
                      <a:pt x="243" y="77"/>
                      <a:pt x="243" y="77"/>
                    </a:cubicBezTo>
                    <a:cubicBezTo>
                      <a:pt x="161" y="77"/>
                      <a:pt x="161" y="77"/>
                      <a:pt x="161" y="77"/>
                    </a:cubicBezTo>
                    <a:cubicBezTo>
                      <a:pt x="167" y="48"/>
                      <a:pt x="193" y="26"/>
                      <a:pt x="224" y="26"/>
                    </a:cubicBezTo>
                    <a:cubicBezTo>
                      <a:pt x="294" y="26"/>
                      <a:pt x="294" y="26"/>
                      <a:pt x="294" y="26"/>
                    </a:cubicBezTo>
                    <a:cubicBezTo>
                      <a:pt x="329" y="26"/>
                      <a:pt x="358" y="55"/>
                      <a:pt x="358" y="90"/>
                    </a:cubicBezTo>
                    <a:cubicBezTo>
                      <a:pt x="358" y="102"/>
                      <a:pt x="358" y="102"/>
                      <a:pt x="358" y="102"/>
                    </a:cubicBezTo>
                    <a:cubicBezTo>
                      <a:pt x="370" y="103"/>
                      <a:pt x="370" y="103"/>
                      <a:pt x="370" y="103"/>
                    </a:cubicBezTo>
                    <a:cubicBezTo>
                      <a:pt x="406" y="105"/>
                      <a:pt x="435" y="136"/>
                      <a:pt x="435" y="173"/>
                    </a:cubicBezTo>
                    <a:cubicBezTo>
                      <a:pt x="435" y="212"/>
                      <a:pt x="403" y="243"/>
                      <a:pt x="364" y="2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p>
            </p:txBody>
          </p:sp>
        </p:grpSp>
      </p:grpSp>
      <p:sp>
        <p:nvSpPr>
          <p:cNvPr id="78" name="Footer Message">
            <a:extLst>
              <a:ext uri="{FF2B5EF4-FFF2-40B4-BE49-F238E27FC236}">
                <a16:creationId xmlns:a16="http://schemas.microsoft.com/office/drawing/2014/main" id="{3E4C6FAA-8913-47D7-9948-09CD193EC912}"/>
              </a:ext>
            </a:extLst>
          </p:cNvPr>
          <p:cNvSpPr txBox="1"/>
          <p:nvPr/>
        </p:nvSpPr>
        <p:spPr>
          <a:xfrm>
            <a:off x="0" y="5388702"/>
            <a:ext cx="12192000" cy="781127"/>
          </a:xfrm>
          <a:prstGeom prst="rect">
            <a:avLst/>
          </a:prstGeom>
          <a:gradFill flip="none" rotWithShape="1">
            <a:gsLst>
              <a:gs pos="0">
                <a:srgbClr val="007256">
                  <a:alpha val="0"/>
                </a:srgbClr>
              </a:gs>
              <a:gs pos="100000">
                <a:srgbClr val="003E2F"/>
              </a:gs>
            </a:gsLst>
            <a:lin ang="5400000" scaled="1"/>
            <a:tileRect/>
          </a:gradFill>
          <a:effectLst>
            <a:outerShdw blurRad="25400" dist="12700" dir="2700000" algn="tl" rotWithShape="0">
              <a:prstClr val="black">
                <a:alpha val="40000"/>
              </a:prstClr>
            </a:outerShdw>
          </a:effectLst>
        </p:spPr>
        <p:txBody>
          <a:bodyPr wrap="square" tIns="108000" rtlCol="0">
            <a:no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Management of Workloads Across Multiple Platforms is</a:t>
            </a:r>
            <a:b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Today’s Most Pressing Infrastructure Challenge.</a:t>
            </a:r>
          </a:p>
        </p:txBody>
      </p:sp>
      <p:sp>
        <p:nvSpPr>
          <p:cNvPr id="81" name="Title">
            <a:extLst>
              <a:ext uri="{FF2B5EF4-FFF2-40B4-BE49-F238E27FC236}">
                <a16:creationId xmlns:a16="http://schemas.microsoft.com/office/drawing/2014/main" id="{6845C6F2-6772-46EF-89B5-1855226BB1FF}"/>
              </a:ext>
            </a:extLst>
          </p:cNvPr>
          <p:cNvSpPr/>
          <p:nvPr/>
        </p:nvSpPr>
        <p:spPr>
          <a:xfrm>
            <a:off x="576000" y="288000"/>
            <a:ext cx="6832320" cy="584775"/>
          </a:xfrm>
          <a:prstGeom prst="rect">
            <a:avLst/>
          </a:prstGeom>
        </p:spPr>
        <p:txBody>
          <a:bodyPr wrap="none">
            <a:spAutoFit/>
          </a:bodyPr>
          <a:lstStyle/>
          <a:p>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The Digital Enterprise is Changing</a:t>
            </a:r>
          </a:p>
        </p:txBody>
      </p:sp>
      <p:pic>
        <p:nvPicPr>
          <p:cNvPr id="42" name="Picture 41">
            <a:extLst>
              <a:ext uri="{FF2B5EF4-FFF2-40B4-BE49-F238E27FC236}">
                <a16:creationId xmlns:a16="http://schemas.microsoft.com/office/drawing/2014/main" id="{0A74E0EA-115A-4712-9993-72CD44E000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9802" y="1235838"/>
            <a:ext cx="4572396" cy="4069433"/>
          </a:xfrm>
          <a:prstGeom prst="rect">
            <a:avLst/>
          </a:prstGeom>
        </p:spPr>
      </p:pic>
    </p:spTree>
    <p:extLst>
      <p:ext uri="{BB962C8B-B14F-4D97-AF65-F5344CB8AC3E}">
        <p14:creationId xmlns:p14="http://schemas.microsoft.com/office/powerpoint/2010/main" val="11437602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right)">
                                      <p:cBhvr>
                                        <p:cTn id="7" dur="500"/>
                                        <p:tgtEl>
                                          <p:spTgt spid="61"/>
                                        </p:tgtEl>
                                      </p:cBhvr>
                                    </p:animEffect>
                                  </p:childTnLst>
                                </p:cTn>
                              </p:par>
                              <p:par>
                                <p:cTn id="8" presetID="22" presetClass="entr" presetSubtype="8"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left)">
                                      <p:cBhvr>
                                        <p:cTn id="10" dur="500"/>
                                        <p:tgtEl>
                                          <p:spTgt spid="6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par>
                                <p:cTn id="22" presetID="22" presetClass="entr" presetSubtype="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Rectangle 397">
            <a:extLst>
              <a:ext uri="{FF2B5EF4-FFF2-40B4-BE49-F238E27FC236}">
                <a16:creationId xmlns:a16="http://schemas.microsoft.com/office/drawing/2014/main" id="{F4C233EF-CCC8-4832-A320-56F8CE5361E7}"/>
              </a:ext>
            </a:extLst>
          </p:cNvPr>
          <p:cNvSpPr/>
          <p:nvPr/>
        </p:nvSpPr>
        <p:spPr>
          <a:xfrm>
            <a:off x="10816389" y="6310899"/>
            <a:ext cx="862924" cy="360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48DA595A-0C79-47BA-A927-7B45ED4F69C9}"/>
              </a:ext>
            </a:extLst>
          </p:cNvPr>
          <p:cNvSpPr>
            <a:spLocks noGrp="1"/>
          </p:cNvSpPr>
          <p:nvPr>
            <p:ph type="sldNum" sz="quarter" idx="12"/>
          </p:nvPr>
        </p:nvSpPr>
        <p:spPr>
          <a:xfrm>
            <a:off x="-615496" y="12424117"/>
            <a:ext cx="566989" cy="217886"/>
          </a:xfrm>
        </p:spPr>
        <p:txBody>
          <a:bodyPr/>
          <a:lstStyle/>
          <a:p>
            <a:fld id="{50CD95A5-50B9-467D-9167-C36E821FF59E}" type="slidenum">
              <a:rPr lang="en-US" smtClean="0"/>
              <a:pPr/>
              <a:t>9</a:t>
            </a:fld>
            <a:endParaRPr lang="en-US" dirty="0"/>
          </a:p>
        </p:txBody>
      </p:sp>
      <p:sp>
        <p:nvSpPr>
          <p:cNvPr id="7" name="Rectangle: Rounded Corners 6">
            <a:extLst>
              <a:ext uri="{FF2B5EF4-FFF2-40B4-BE49-F238E27FC236}">
                <a16:creationId xmlns:a16="http://schemas.microsoft.com/office/drawing/2014/main" id="{10721399-AB68-4726-A95B-78BDA1D8A2E1}"/>
              </a:ext>
            </a:extLst>
          </p:cNvPr>
          <p:cNvSpPr/>
          <p:nvPr/>
        </p:nvSpPr>
        <p:spPr>
          <a:xfrm>
            <a:off x="10002512" y="2087426"/>
            <a:ext cx="1676801" cy="870016"/>
          </a:xfrm>
          <a:prstGeom prst="roundRect">
            <a:avLst>
              <a:gd name="adj" fmla="val 9705"/>
            </a:avLst>
          </a:prstGeom>
          <a:gradFill flip="none" rotWithShape="1">
            <a:gsLst>
              <a:gs pos="19000">
                <a:srgbClr val="001F41"/>
              </a:gs>
              <a:gs pos="100000">
                <a:srgbClr val="00357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lt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What do you want to accomplish with Cloud?</a:t>
            </a:r>
          </a:p>
        </p:txBody>
      </p:sp>
      <p:sp>
        <p:nvSpPr>
          <p:cNvPr id="10" name="Title">
            <a:extLst>
              <a:ext uri="{FF2B5EF4-FFF2-40B4-BE49-F238E27FC236}">
                <a16:creationId xmlns:a16="http://schemas.microsoft.com/office/drawing/2014/main" id="{55C4FA52-CDAD-4390-85D9-A6197E41EB41}"/>
              </a:ext>
            </a:extLst>
          </p:cNvPr>
          <p:cNvSpPr/>
          <p:nvPr/>
        </p:nvSpPr>
        <p:spPr>
          <a:xfrm>
            <a:off x="576000" y="288000"/>
            <a:ext cx="4033476" cy="584775"/>
          </a:xfrm>
          <a:prstGeom prst="rect">
            <a:avLst/>
          </a:prstGeom>
        </p:spPr>
        <p:txBody>
          <a:bodyPr wrap="none">
            <a:spAutoFit/>
          </a:bodyPr>
          <a:lstStyle/>
          <a:p>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Cloud Comparisons</a:t>
            </a:r>
          </a:p>
        </p:txBody>
      </p:sp>
      <p:sp>
        <p:nvSpPr>
          <p:cNvPr id="87" name="Rectangle 281">
            <a:extLst>
              <a:ext uri="{FF2B5EF4-FFF2-40B4-BE49-F238E27FC236}">
                <a16:creationId xmlns:a16="http://schemas.microsoft.com/office/drawing/2014/main" id="{F87C6368-15E8-4D71-82FB-60C43BA768C1}"/>
              </a:ext>
            </a:extLst>
          </p:cNvPr>
          <p:cNvSpPr>
            <a:spLocks noChangeArrowheads="1"/>
          </p:cNvSpPr>
          <p:nvPr/>
        </p:nvSpPr>
        <p:spPr bwMode="auto">
          <a:xfrm>
            <a:off x="750880" y="6359323"/>
            <a:ext cx="50542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 Amortized costs over 4 years. Cost of money, depreciation factors not considered.</a:t>
            </a:r>
            <a:endParaRPr kumimoji="0" lang="en-US" altLang="en-US" sz="1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8" name="Rectangle 282">
            <a:extLst>
              <a:ext uri="{FF2B5EF4-FFF2-40B4-BE49-F238E27FC236}">
                <a16:creationId xmlns:a16="http://schemas.microsoft.com/office/drawing/2014/main" id="{606EF1EF-3027-43A9-96CA-FA0570B15E62}"/>
              </a:ext>
            </a:extLst>
          </p:cNvPr>
          <p:cNvSpPr>
            <a:spLocks noChangeArrowheads="1"/>
          </p:cNvSpPr>
          <p:nvPr/>
        </p:nvSpPr>
        <p:spPr bwMode="auto">
          <a:xfrm>
            <a:off x="753054" y="6582814"/>
            <a:ext cx="32188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 Cloud migration costs amortized costs over 3 years</a:t>
            </a:r>
            <a:endParaRPr kumimoji="0" lang="en-US" altLang="en-US" sz="1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9" name="Rectangle 283">
            <a:extLst>
              <a:ext uri="{FF2B5EF4-FFF2-40B4-BE49-F238E27FC236}">
                <a16:creationId xmlns:a16="http://schemas.microsoft.com/office/drawing/2014/main" id="{A55E494A-6068-4A32-926E-E5CD235B35A9}"/>
              </a:ext>
            </a:extLst>
          </p:cNvPr>
          <p:cNvSpPr>
            <a:spLocks noChangeArrowheads="1"/>
          </p:cNvSpPr>
          <p:nvPr/>
        </p:nvSpPr>
        <p:spPr bwMode="auto">
          <a:xfrm>
            <a:off x="5955134" y="6359027"/>
            <a:ext cx="395300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 For PROD in the public cloud, DR is based on AWS </a:t>
            </a:r>
            <a:r>
              <a:rPr kumimoji="0" lang="en-US" altLang="en-US" sz="1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CloudEndure</a:t>
            </a:r>
            <a:endParaRPr kumimoji="0" lang="en-US" altLang="en-US" sz="1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0" name="Rectangle 284">
            <a:extLst>
              <a:ext uri="{FF2B5EF4-FFF2-40B4-BE49-F238E27FC236}">
                <a16:creationId xmlns:a16="http://schemas.microsoft.com/office/drawing/2014/main" id="{8A261441-DADC-4D98-BD47-04706245302A}"/>
              </a:ext>
            </a:extLst>
          </p:cNvPr>
          <p:cNvSpPr>
            <a:spLocks noChangeArrowheads="1"/>
          </p:cNvSpPr>
          <p:nvPr/>
        </p:nvSpPr>
        <p:spPr bwMode="auto">
          <a:xfrm>
            <a:off x="5961401" y="6565438"/>
            <a:ext cx="57179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 </a:t>
            </a:r>
            <a:r>
              <a:rPr kumimoji="0" lang="en-US" altLang="en-US" sz="1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GreenLake</a:t>
            </a:r>
            <a:r>
              <a:rPr kumimoji="0" lang="en-US" altLang="en-US" sz="1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Virtualization as a Service, 4-year contract, 80% of target infrastructure consumed</a:t>
            </a:r>
            <a:endParaRPr kumimoji="0" lang="en-US" altLang="en-US" sz="1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96" name="Table 396">
            <a:extLst>
              <a:ext uri="{FF2B5EF4-FFF2-40B4-BE49-F238E27FC236}">
                <a16:creationId xmlns:a16="http://schemas.microsoft.com/office/drawing/2014/main" id="{0755D821-EF9E-427C-9CE8-FE5A3EE9E18F}"/>
              </a:ext>
            </a:extLst>
          </p:cNvPr>
          <p:cNvGraphicFramePr>
            <a:graphicFrameLocks noGrp="1"/>
          </p:cNvGraphicFramePr>
          <p:nvPr>
            <p:extLst>
              <p:ext uri="{D42A27DB-BD31-4B8C-83A1-F6EECF244321}">
                <p14:modId xmlns:p14="http://schemas.microsoft.com/office/powerpoint/2010/main" val="1410123598"/>
              </p:ext>
            </p:extLst>
          </p:nvPr>
        </p:nvGraphicFramePr>
        <p:xfrm>
          <a:off x="736601" y="1371324"/>
          <a:ext cx="9033041" cy="4409847"/>
        </p:xfrm>
        <a:graphic>
          <a:graphicData uri="http://schemas.openxmlformats.org/drawingml/2006/table">
            <a:tbl>
              <a:tblPr firstRow="1" bandRow="1">
                <a:tableStyleId>{5C22544A-7EE6-4342-B048-85BDC9FD1C3A}</a:tableStyleId>
              </a:tblPr>
              <a:tblGrid>
                <a:gridCol w="2720011">
                  <a:extLst>
                    <a:ext uri="{9D8B030D-6E8A-4147-A177-3AD203B41FA5}">
                      <a16:colId xmlns:a16="http://schemas.microsoft.com/office/drawing/2014/main" val="4103517312"/>
                    </a:ext>
                  </a:extLst>
                </a:gridCol>
                <a:gridCol w="1056926">
                  <a:extLst>
                    <a:ext uri="{9D8B030D-6E8A-4147-A177-3AD203B41FA5}">
                      <a16:colId xmlns:a16="http://schemas.microsoft.com/office/drawing/2014/main" val="552457502"/>
                    </a:ext>
                  </a:extLst>
                </a:gridCol>
                <a:gridCol w="1142333">
                  <a:extLst>
                    <a:ext uri="{9D8B030D-6E8A-4147-A177-3AD203B41FA5}">
                      <a16:colId xmlns:a16="http://schemas.microsoft.com/office/drawing/2014/main" val="988709185"/>
                    </a:ext>
                  </a:extLst>
                </a:gridCol>
                <a:gridCol w="1131659">
                  <a:extLst>
                    <a:ext uri="{9D8B030D-6E8A-4147-A177-3AD203B41FA5}">
                      <a16:colId xmlns:a16="http://schemas.microsoft.com/office/drawing/2014/main" val="183043342"/>
                    </a:ext>
                  </a:extLst>
                </a:gridCol>
                <a:gridCol w="1569375">
                  <a:extLst>
                    <a:ext uri="{9D8B030D-6E8A-4147-A177-3AD203B41FA5}">
                      <a16:colId xmlns:a16="http://schemas.microsoft.com/office/drawing/2014/main" val="1870326410"/>
                    </a:ext>
                  </a:extLst>
                </a:gridCol>
                <a:gridCol w="1412737">
                  <a:extLst>
                    <a:ext uri="{9D8B030D-6E8A-4147-A177-3AD203B41FA5}">
                      <a16:colId xmlns:a16="http://schemas.microsoft.com/office/drawing/2014/main" val="2813663822"/>
                    </a:ext>
                  </a:extLst>
                </a:gridCol>
              </a:tblGrid>
              <a:tr h="396953">
                <a:tc>
                  <a:txBody>
                    <a:bodyPr/>
                    <a:lstStyle/>
                    <a:p>
                      <a:pPr algn="ctr"/>
                      <a:endParaRPr lang="en-AU" sz="1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nchorCtr="1">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cap="none" normalizeH="0" baseline="0" dirty="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t>Annual Cost </a:t>
                      </a:r>
                      <a:br>
                        <a:rPr kumimoji="0" lang="en-US" altLang="en-US" sz="1100" b="1" i="0" u="none" strike="noStrike" cap="none" normalizeH="0" baseline="0" dirty="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br>
                      <a:r>
                        <a:rPr kumimoji="0" lang="en-US" altLang="en-US" sz="1100" b="1" i="0" u="none" strike="noStrike" cap="none" normalizeH="0" baseline="0" dirty="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t>PROD and DR in the Public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(in thousands USD)</a:t>
                      </a:r>
                      <a:endParaRPr kumimoji="0" lang="en-US" altLang="en-US" sz="24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chorCtr="1">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AU" sz="1300" dirty="0">
                        <a:latin typeface="Open Sans" panose="020B0606030504020204" pitchFamily="34" charset="0"/>
                        <a:ea typeface="Open Sans" panose="020B0606030504020204" pitchFamily="34" charset="0"/>
                        <a:cs typeface="Open Sans" panose="020B0606030504020204" pitchFamily="34" charset="0"/>
                      </a:endParaRPr>
                    </a:p>
                  </a:txBody>
                  <a:tcPr anchor="ctr" anchorCtr="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256"/>
                    </a:solidFill>
                  </a:tcPr>
                </a:tc>
                <a:tc hMerge="1">
                  <a:txBody>
                    <a:bodyPr/>
                    <a:lstStyle/>
                    <a:p>
                      <a:pPr algn="ctr"/>
                      <a:endParaRPr lang="en-AU" sz="1300" dirty="0">
                        <a:latin typeface="Open Sans" panose="020B0606030504020204" pitchFamily="34" charset="0"/>
                        <a:ea typeface="Open Sans" panose="020B0606030504020204" pitchFamily="34" charset="0"/>
                        <a:cs typeface="Open Sans" panose="020B0606030504020204" pitchFamily="34" charset="0"/>
                      </a:endParaRPr>
                    </a:p>
                  </a:txBody>
                  <a:tcPr anchor="ctr" anchorCtr="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25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cap="none" normalizeH="0" baseline="0" dirty="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t>Annual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cap="none" normalizeH="0" baseline="0" dirty="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t> PROD: </a:t>
                      </a:r>
                      <a:r>
                        <a:rPr kumimoji="0" lang="en-US" altLang="en-US" sz="1100" b="1" i="0" u="none" strike="noStrike" cap="none" normalizeH="0" baseline="0" dirty="0" err="1">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t>GreenLake</a:t>
                      </a:r>
                      <a:endParaRPr kumimoji="0" lang="en-US" altLang="en-US" sz="1100" b="1" i="0" u="none" strike="noStrike" cap="none" normalizeH="0" baseline="0" dirty="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cap="none" normalizeH="0" baseline="0" dirty="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t>DR: </a:t>
                      </a:r>
                      <a:r>
                        <a:rPr kumimoji="0" lang="en-US" altLang="en-US" sz="1100" b="1" i="0" u="none" strike="noStrike" cap="none" normalizeH="0" baseline="0" dirty="0" err="1">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t>DRaaS</a:t>
                      </a:r>
                      <a:br>
                        <a:rPr kumimoji="0" lang="en-US" altLang="en-US" sz="1100" b="1" i="0" u="none" strike="noStrike" cap="none" normalizeH="0" baseline="0" dirty="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br>
                      <a:r>
                        <a:rPr kumimoji="0" lang="en-US" alt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(in thousands USD)</a:t>
                      </a:r>
                      <a:endParaRPr kumimoji="0" lang="en-US" altLang="en-US" sz="32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chorCtr="1">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cap="none" normalizeH="0" baseline="0" dirty="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t>Annual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cap="none" normalizeH="0" baseline="0" dirty="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t> PROD: Owned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cap="none" normalizeH="0" baseline="0" dirty="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t>DR: </a:t>
                      </a:r>
                      <a:r>
                        <a:rPr kumimoji="0" lang="en-US" altLang="en-US" sz="1100" b="1" i="0" u="none" strike="noStrike" cap="none" normalizeH="0" baseline="0" dirty="0" err="1">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t>DRaaS</a:t>
                      </a:r>
                      <a:br>
                        <a:rPr kumimoji="0" lang="en-US" altLang="en-US" sz="1100" b="1" i="0" u="none" strike="noStrike" cap="none" normalizeH="0" baseline="0" dirty="0">
                          <a:ln>
                            <a:noFill/>
                          </a:ln>
                          <a:solidFill>
                            <a:schemeClr val="tx1"/>
                          </a:solidFill>
                          <a:effectLst/>
                          <a:latin typeface="Open Sans Semibold" panose="020B0706030804020204" pitchFamily="34" charset="0"/>
                          <a:ea typeface="Open Sans Semibold" panose="020B0706030804020204" pitchFamily="34" charset="0"/>
                          <a:cs typeface="Open Sans Semibold" panose="020B0706030804020204" pitchFamily="34" charset="0"/>
                        </a:rPr>
                      </a:br>
                      <a:r>
                        <a:rPr kumimoji="0" lang="en-US" alt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(in thousands USD)</a:t>
                      </a:r>
                      <a:endParaRPr kumimoji="0" lang="en-US" altLang="en-US" sz="32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chorCtr="1">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1990128"/>
                  </a:ext>
                </a:extLst>
              </a:tr>
              <a:tr h="295047">
                <a:tc>
                  <a:txBody>
                    <a:bodyPr/>
                    <a:lstStyle/>
                    <a:p>
                      <a:pPr algn="ctr"/>
                      <a:r>
                        <a:rPr kumimoji="0" lang="en-US" altLang="en-US" sz="1200" b="1"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Item</a:t>
                      </a:r>
                      <a:endParaRPr lang="en-AU"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nchorCtr="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256"/>
                    </a:solidFill>
                  </a:tcPr>
                </a:tc>
                <a:tc>
                  <a:txBody>
                    <a:bodyPr/>
                    <a:lstStyle/>
                    <a:p>
                      <a:pPr algn="ctr"/>
                      <a:r>
                        <a:rPr lang="en-A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AWS</a:t>
                      </a:r>
                    </a:p>
                  </a:txBody>
                  <a:tcPr anchor="ctr" anchorCtr="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256"/>
                    </a:solidFill>
                  </a:tcPr>
                </a:tc>
                <a:tc>
                  <a:txBody>
                    <a:bodyPr/>
                    <a:lstStyle/>
                    <a:p>
                      <a:pPr algn="ctr"/>
                      <a:r>
                        <a:rPr lang="en-A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Azure</a:t>
                      </a:r>
                    </a:p>
                  </a:txBody>
                  <a:tcPr anchor="ctr" anchorCtr="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256"/>
                    </a:solidFill>
                  </a:tcPr>
                </a:tc>
                <a:tc>
                  <a:txBody>
                    <a:bodyPr/>
                    <a:lstStyle/>
                    <a:p>
                      <a:pPr algn="ctr"/>
                      <a:r>
                        <a:rPr lang="en-AU"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Google</a:t>
                      </a:r>
                    </a:p>
                  </a:txBody>
                  <a:tcPr anchor="ctr" anchorCtr="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25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1"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80% Target</a:t>
                      </a:r>
                      <a:endPar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chorCtr="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25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1"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Over 4 Years</a:t>
                      </a:r>
                      <a:endPar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nchorCtr="1">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256"/>
                    </a:solidFill>
                  </a:tcPr>
                </a:tc>
                <a:extLst>
                  <a:ext uri="{0D108BD9-81ED-4DB2-BD59-A6C34878D82A}">
                    <a16:rowId xmlns:a16="http://schemas.microsoft.com/office/drawing/2014/main" val="15595730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PROD compute (incl labor on-prem)</a:t>
                      </a:r>
                      <a:endParaRPr kumimoji="0" lang="en-US" altLang="en-US" sz="11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R w="3175" cap="flat" cmpd="sng" algn="ctr">
                      <a:solidFill>
                        <a:srgbClr val="007256"/>
                      </a:solidFill>
                      <a:prstDash val="solid"/>
                      <a:round/>
                      <a:headEnd type="none" w="med" len="med"/>
                      <a:tailEnd type="none" w="med" len="med"/>
                    </a:lnR>
                    <a:lnT w="38100" cmpd="sng">
                      <a:noFill/>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$289</a:t>
                      </a:r>
                    </a:p>
                  </a:txBody>
                  <a:tcPr anchor="ctr">
                    <a:lnL w="3175" cap="flat" cmpd="sng" algn="ctr">
                      <a:solidFill>
                        <a:srgbClr val="007256"/>
                      </a:solidFill>
                      <a:prstDash val="solid"/>
                      <a:round/>
                      <a:headEnd type="none" w="med" len="med"/>
                      <a:tailEnd type="none" w="med" len="med"/>
                    </a:lnL>
                    <a:lnT w="38100" cmpd="sng">
                      <a:noFill/>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$276</a:t>
                      </a:r>
                    </a:p>
                  </a:txBody>
                  <a:tcPr anchor="ctr">
                    <a:lnT w="38100" cmpd="sng">
                      <a:noFill/>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$248</a:t>
                      </a:r>
                    </a:p>
                  </a:txBody>
                  <a:tcPr anchor="ctr">
                    <a:lnR w="3175" cap="flat" cmpd="sng" algn="ctr">
                      <a:solidFill>
                        <a:srgbClr val="007256"/>
                      </a:solidFill>
                      <a:prstDash val="solid"/>
                      <a:round/>
                      <a:headEnd type="none" w="med" len="med"/>
                      <a:tailEnd type="none" w="med" len="med"/>
                    </a:lnR>
                    <a:lnT w="38100" cmpd="sng">
                      <a:noFill/>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38100" cmpd="sng">
                      <a:noFill/>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$188</a:t>
                      </a:r>
                    </a:p>
                  </a:txBody>
                  <a:tcPr anchor="ctr">
                    <a:lnL w="3175" cap="flat" cmpd="sng" algn="ctr">
                      <a:solidFill>
                        <a:srgbClr val="007256"/>
                      </a:solidFill>
                      <a:prstDash val="solid"/>
                      <a:round/>
                      <a:headEnd type="none" w="med" len="med"/>
                      <a:tailEnd type="none" w="med" len="med"/>
                    </a:lnL>
                    <a:lnT w="38100" cmpd="sng">
                      <a:noFill/>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66915041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PROD storage (incl labor on-prem)</a:t>
                      </a:r>
                      <a:endParaRPr kumimoji="0" lang="en-US" altLang="en-US" sz="11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$84</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$84</a:t>
                      </a:r>
                    </a:p>
                  </a:txBody>
                  <a:tcPr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$141</a:t>
                      </a: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$99</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518353664"/>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100" b="0" i="1"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PROD storage + compute</a:t>
                      </a:r>
                      <a:endParaRPr lang="en-AU" sz="1100" dirty="0">
                        <a:latin typeface="Open Sans" panose="020B0606030504020204" pitchFamily="34" charset="0"/>
                        <a:ea typeface="Open Sans" panose="020B0606030504020204" pitchFamily="34" charset="0"/>
                        <a:cs typeface="Open Sans" panose="020B0606030504020204" pitchFamily="34" charset="0"/>
                      </a:endParaRP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$373</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$360</a:t>
                      </a:r>
                    </a:p>
                  </a:txBody>
                  <a:tcPr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$389</a:t>
                      </a: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$341</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$287</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8381189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Cloud migration costs </a:t>
                      </a:r>
                      <a:r>
                        <a:rPr kumimoji="0" lang="en-US" altLang="en-US" sz="1100" b="0" i="0" u="none" strike="noStrike" cap="none" normalizeH="0" baseline="3000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endParaRPr kumimoji="0" lang="en-US" altLang="en-US" sz="1100" b="0" i="0" u="none" strike="noStrike" cap="none" normalizeH="0" baseline="3000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$147</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$147</a:t>
                      </a:r>
                    </a:p>
                  </a:txBody>
                  <a:tcPr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$147</a:t>
                      </a: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52037765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End-user data egress</a:t>
                      </a:r>
                      <a:endParaRPr kumimoji="0" lang="en-US" altLang="en-US" sz="11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$3</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$3</a:t>
                      </a:r>
                    </a:p>
                  </a:txBody>
                  <a:tcPr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$3</a:t>
                      </a: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28320602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On-premises networking </a:t>
                      </a:r>
                      <a:r>
                        <a:rPr kumimoji="0" lang="en-US" altLang="en-US" sz="11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mgmt</a:t>
                      </a:r>
                      <a:endParaRPr kumimoji="0" lang="en-US" altLang="en-US" sz="11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$18</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$18</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8945518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Data center power, cooling, rack space</a:t>
                      </a:r>
                      <a:endParaRPr kumimoji="0" lang="en-US" altLang="en-US" sz="11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$71</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$71</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836991409"/>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altLang="en-US" sz="11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Total Annual PROD  Cost</a:t>
                      </a: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$523</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$510</a:t>
                      </a:r>
                    </a:p>
                  </a:txBody>
                  <a:tcPr anchor="ctr">
                    <a:lnT w="635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$539</a:t>
                      </a: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$430</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$376</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55676542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DR replication egress</a:t>
                      </a:r>
                      <a:endParaRPr kumimoji="0" lang="en-US" altLang="en-US" sz="11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R w="3175" cap="flat" cmpd="sng" algn="ctr">
                      <a:solidFill>
                        <a:srgbClr val="007256"/>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$28</a:t>
                      </a:r>
                    </a:p>
                  </a:txBody>
                  <a:tcPr anchor="ctr">
                    <a:lnL w="3175" cap="flat" cmpd="sng" algn="ctr">
                      <a:solidFill>
                        <a:srgbClr val="007256"/>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$27</a:t>
                      </a:r>
                    </a:p>
                  </a:txBody>
                  <a:tcPr anchor="ctr">
                    <a:lnT w="12700" cap="flat" cmpd="sng" algn="ctr">
                      <a:solidFill>
                        <a:schemeClr val="bg1">
                          <a:lumMod val="85000"/>
                        </a:schemeClr>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$30</a:t>
                      </a:r>
                    </a:p>
                  </a:txBody>
                  <a:tcPr anchor="ctr">
                    <a:lnR w="3175" cap="flat" cmpd="sng" algn="ctr">
                      <a:solidFill>
                        <a:srgbClr val="007256"/>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 -</a:t>
                      </a:r>
                    </a:p>
                  </a:txBody>
                  <a:tcPr anchor="ctr">
                    <a:lnL w="3175" cap="flat" cmpd="sng" algn="ctr">
                      <a:solidFill>
                        <a:srgbClr val="007256"/>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52884435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DR solution </a:t>
                      </a:r>
                      <a:r>
                        <a:rPr kumimoji="0" lang="en-US" altLang="en-US" sz="1100" b="0" i="0" u="none" strike="noStrike" cap="none" normalizeH="0" baseline="3000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endParaRPr kumimoji="0" lang="en-US" altLang="en-US" sz="11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$140</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$164</a:t>
                      </a:r>
                    </a:p>
                  </a:txBody>
                  <a:tcPr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$156</a:t>
                      </a: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$150</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$150</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8820155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DR periodic testing</a:t>
                      </a: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$23</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$22</a:t>
                      </a:r>
                    </a:p>
                  </a:txBody>
                  <a:tcPr anchor="ctr">
                    <a:lnT w="635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$22</a:t>
                      </a:r>
                    </a:p>
                  </a:txBody>
                  <a:tcPr anchor="ctr">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$30</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635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dirty="0">
                          <a:latin typeface="Open Sans" panose="020B0606030504020204" pitchFamily="34" charset="0"/>
                          <a:ea typeface="Open Sans" panose="020B0606030504020204" pitchFamily="34" charset="0"/>
                          <a:cs typeface="Open Sans" panose="020B0606030504020204" pitchFamily="34" charset="0"/>
                        </a:rPr>
                        <a:t>$30</a:t>
                      </a:r>
                    </a:p>
                  </a:txBody>
                  <a:tcPr anchor="ctr">
                    <a:lnL w="3175" cap="flat" cmpd="sng" algn="ctr">
                      <a:solidFill>
                        <a:srgbClr val="007256"/>
                      </a:solidFill>
                      <a:prstDash val="solid"/>
                      <a:round/>
                      <a:headEnd type="none" w="med" len="med"/>
                      <a:tailEnd type="none" w="med" len="med"/>
                    </a:lnL>
                    <a:lnT w="635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174452703"/>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1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Total Annual DR Cost</a:t>
                      </a:r>
                    </a:p>
                  </a:txBody>
                  <a:tcPr anchor="ctr">
                    <a:lnR w="3175" cap="flat" cmpd="sng" algn="ctr">
                      <a:solidFill>
                        <a:srgbClr val="007256"/>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i="1" dirty="0">
                          <a:latin typeface="Open Sans" panose="020B0606030504020204" pitchFamily="34" charset="0"/>
                          <a:ea typeface="Open Sans" panose="020B0606030504020204" pitchFamily="34" charset="0"/>
                          <a:cs typeface="Open Sans" panose="020B0606030504020204" pitchFamily="34" charset="0"/>
                        </a:rPr>
                        <a:t>$191</a:t>
                      </a:r>
                    </a:p>
                  </a:txBody>
                  <a:tcPr anchor="ctr">
                    <a:lnL w="3175" cap="flat" cmpd="sng" algn="ctr">
                      <a:solidFill>
                        <a:srgbClr val="007256"/>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i="1" dirty="0">
                          <a:latin typeface="Open Sans" panose="020B0606030504020204" pitchFamily="34" charset="0"/>
                          <a:ea typeface="Open Sans" panose="020B0606030504020204" pitchFamily="34" charset="0"/>
                          <a:cs typeface="Open Sans" panose="020B0606030504020204" pitchFamily="34" charset="0"/>
                        </a:rPr>
                        <a:t>$213</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i="1" dirty="0">
                          <a:latin typeface="Open Sans" panose="020B0606030504020204" pitchFamily="34" charset="0"/>
                          <a:ea typeface="Open Sans" panose="020B0606030504020204" pitchFamily="34" charset="0"/>
                          <a:cs typeface="Open Sans" panose="020B0606030504020204" pitchFamily="34" charset="0"/>
                        </a:rPr>
                        <a:t>$208</a:t>
                      </a:r>
                    </a:p>
                  </a:txBody>
                  <a:tcPr anchor="ctr">
                    <a:lnR w="3175" cap="flat" cmpd="sng" algn="ctr">
                      <a:solidFill>
                        <a:srgbClr val="007256"/>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i="1" dirty="0">
                          <a:latin typeface="Open Sans" panose="020B0606030504020204" pitchFamily="34" charset="0"/>
                          <a:ea typeface="Open Sans" panose="020B0606030504020204" pitchFamily="34" charset="0"/>
                          <a:cs typeface="Open Sans" panose="020B0606030504020204" pitchFamily="34" charset="0"/>
                        </a:rPr>
                        <a:t>$179</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i="1" dirty="0">
                          <a:latin typeface="Open Sans" panose="020B0606030504020204" pitchFamily="34" charset="0"/>
                          <a:ea typeface="Open Sans" panose="020B0606030504020204" pitchFamily="34" charset="0"/>
                          <a:cs typeface="Open Sans" panose="020B0606030504020204" pitchFamily="34" charset="0"/>
                        </a:rPr>
                        <a:t>$179</a:t>
                      </a:r>
                    </a:p>
                  </a:txBody>
                  <a:tcPr anchor="ctr">
                    <a:lnL w="3175" cap="flat" cmpd="sng" algn="ctr">
                      <a:solidFill>
                        <a:srgbClr val="007256"/>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834590986"/>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TOTAL PROD and DR</a:t>
                      </a:r>
                    </a:p>
                  </a:txBody>
                  <a:tcPr anchor="ctr">
                    <a:lnR w="3175" cap="flat" cmpd="sng" algn="ctr">
                      <a:solidFill>
                        <a:srgbClr val="007256"/>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b="1" dirty="0">
                          <a:latin typeface="Open Sans" panose="020B0606030504020204" pitchFamily="34" charset="0"/>
                          <a:ea typeface="Open Sans" panose="020B0606030504020204" pitchFamily="34" charset="0"/>
                          <a:cs typeface="Open Sans" panose="020B0606030504020204" pitchFamily="34" charset="0"/>
                        </a:rPr>
                        <a:t>$714</a:t>
                      </a:r>
                    </a:p>
                  </a:txBody>
                  <a:tcPr anchor="ctr">
                    <a:lnL w="3175" cap="flat" cmpd="sng" algn="ctr">
                      <a:solidFill>
                        <a:srgbClr val="007256"/>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b="1" dirty="0">
                          <a:latin typeface="Open Sans" panose="020B0606030504020204" pitchFamily="34" charset="0"/>
                          <a:ea typeface="Open Sans" panose="020B0606030504020204" pitchFamily="34" charset="0"/>
                          <a:cs typeface="Open Sans" panose="020B0606030504020204" pitchFamily="34" charset="0"/>
                        </a:rPr>
                        <a:t>$712</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b="1" dirty="0">
                          <a:latin typeface="Open Sans" panose="020B0606030504020204" pitchFamily="34" charset="0"/>
                          <a:ea typeface="Open Sans" panose="020B0606030504020204" pitchFamily="34" charset="0"/>
                          <a:cs typeface="Open Sans" panose="020B0606030504020204" pitchFamily="34" charset="0"/>
                        </a:rPr>
                        <a:t>$747</a:t>
                      </a:r>
                    </a:p>
                  </a:txBody>
                  <a:tcPr anchor="ctr">
                    <a:lnR w="3175" cap="flat" cmpd="sng" algn="ctr">
                      <a:solidFill>
                        <a:srgbClr val="007256"/>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b="1" dirty="0">
                          <a:latin typeface="Open Sans" panose="020B0606030504020204" pitchFamily="34" charset="0"/>
                          <a:ea typeface="Open Sans" panose="020B0606030504020204" pitchFamily="34" charset="0"/>
                          <a:cs typeface="Open Sans" panose="020B0606030504020204" pitchFamily="34" charset="0"/>
                        </a:rPr>
                        <a:t>$609</a:t>
                      </a:r>
                    </a:p>
                  </a:txBody>
                  <a:tcPr anchor="ctr">
                    <a:lnL w="3175" cap="flat" cmpd="sng" algn="ctr">
                      <a:solidFill>
                        <a:srgbClr val="007256"/>
                      </a:solidFill>
                      <a:prstDash val="solid"/>
                      <a:round/>
                      <a:headEnd type="none" w="med" len="med"/>
                      <a:tailEnd type="none" w="med" len="med"/>
                    </a:lnL>
                    <a:lnR w="3175" cap="flat" cmpd="sng" algn="ctr">
                      <a:solidFill>
                        <a:srgbClr val="007256"/>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r"/>
                      <a:r>
                        <a:rPr lang="en-AU" sz="1100" b="1" dirty="0">
                          <a:latin typeface="Open Sans" panose="020B0606030504020204" pitchFamily="34" charset="0"/>
                          <a:ea typeface="Open Sans" panose="020B0606030504020204" pitchFamily="34" charset="0"/>
                          <a:cs typeface="Open Sans" panose="020B0606030504020204" pitchFamily="34" charset="0"/>
                        </a:rPr>
                        <a:t>$555</a:t>
                      </a:r>
                    </a:p>
                  </a:txBody>
                  <a:tcPr anchor="ctr">
                    <a:lnL w="3175" cap="flat" cmpd="sng" algn="ctr">
                      <a:solidFill>
                        <a:srgbClr val="007256"/>
                      </a:solid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355240317"/>
                  </a:ext>
                </a:extLst>
              </a:tr>
            </a:tbl>
          </a:graphicData>
        </a:graphic>
      </p:graphicFrame>
      <p:sp>
        <p:nvSpPr>
          <p:cNvPr id="401" name="Rectangle: Rounded Corners 400">
            <a:extLst>
              <a:ext uri="{FF2B5EF4-FFF2-40B4-BE49-F238E27FC236}">
                <a16:creationId xmlns:a16="http://schemas.microsoft.com/office/drawing/2014/main" id="{8E861878-B980-4370-B704-83CCABDEB214}"/>
              </a:ext>
            </a:extLst>
          </p:cNvPr>
          <p:cNvSpPr/>
          <p:nvPr/>
        </p:nvSpPr>
        <p:spPr>
          <a:xfrm>
            <a:off x="10002512" y="3119235"/>
            <a:ext cx="1676801" cy="870016"/>
          </a:xfrm>
          <a:prstGeom prst="roundRect">
            <a:avLst>
              <a:gd name="adj" fmla="val 9705"/>
            </a:avLst>
          </a:prstGeom>
          <a:gradFill flip="none" rotWithShape="1">
            <a:gsLst>
              <a:gs pos="19000">
                <a:srgbClr val="001F41"/>
              </a:gs>
              <a:gs pos="100000">
                <a:srgbClr val="00357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PROD </a:t>
            </a:r>
            <a:br>
              <a:rPr lang="en-AU" sz="1100"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100"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on-prem,</a:t>
            </a:r>
            <a:br>
              <a:rPr lang="en-AU" sz="1100"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AU" sz="1100"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DR in the cloud</a:t>
            </a:r>
          </a:p>
        </p:txBody>
      </p:sp>
      <p:sp>
        <p:nvSpPr>
          <p:cNvPr id="402" name="Rectangle: Rounded Corners 401">
            <a:extLst>
              <a:ext uri="{FF2B5EF4-FFF2-40B4-BE49-F238E27FC236}">
                <a16:creationId xmlns:a16="http://schemas.microsoft.com/office/drawing/2014/main" id="{22F2463D-3809-462C-9A8C-F4DC8A59F78F}"/>
              </a:ext>
            </a:extLst>
          </p:cNvPr>
          <p:cNvSpPr/>
          <p:nvPr/>
        </p:nvSpPr>
        <p:spPr>
          <a:xfrm>
            <a:off x="10002512" y="4159891"/>
            <a:ext cx="1676801" cy="870016"/>
          </a:xfrm>
          <a:prstGeom prst="roundRect">
            <a:avLst>
              <a:gd name="adj" fmla="val 9705"/>
            </a:avLst>
          </a:prstGeom>
          <a:gradFill flip="none" rotWithShape="1">
            <a:gsLst>
              <a:gs pos="19000">
                <a:srgbClr val="001F41"/>
              </a:gs>
              <a:gs pos="100000">
                <a:srgbClr val="00357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00"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Saving money may not be the answer!</a:t>
            </a:r>
          </a:p>
        </p:txBody>
      </p:sp>
    </p:spTree>
    <p:extLst>
      <p:ext uri="{BB962C8B-B14F-4D97-AF65-F5344CB8AC3E}">
        <p14:creationId xmlns:p14="http://schemas.microsoft.com/office/powerpoint/2010/main" val="372766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01"/>
                                        </p:tgtEl>
                                        <p:attrNameLst>
                                          <p:attrName>style.visibility</p:attrName>
                                        </p:attrNameLst>
                                      </p:cBhvr>
                                      <p:to>
                                        <p:strVal val="visible"/>
                                      </p:to>
                                    </p:set>
                                    <p:animEffect transition="in" filter="fade">
                                      <p:cBhvr>
                                        <p:cTn id="14" dur="500"/>
                                        <p:tgtEl>
                                          <p:spTgt spid="401"/>
                                        </p:tgtEl>
                                      </p:cBhvr>
                                    </p:animEffect>
                                    <p:anim calcmode="lin" valueType="num">
                                      <p:cBhvr>
                                        <p:cTn id="15" dur="500" fill="hold"/>
                                        <p:tgtEl>
                                          <p:spTgt spid="401"/>
                                        </p:tgtEl>
                                        <p:attrNameLst>
                                          <p:attrName>ppt_x</p:attrName>
                                        </p:attrNameLst>
                                      </p:cBhvr>
                                      <p:tavLst>
                                        <p:tav tm="0">
                                          <p:val>
                                            <p:strVal val="#ppt_x"/>
                                          </p:val>
                                        </p:tav>
                                        <p:tav tm="100000">
                                          <p:val>
                                            <p:strVal val="#ppt_x"/>
                                          </p:val>
                                        </p:tav>
                                      </p:tavLst>
                                    </p:anim>
                                    <p:anim calcmode="lin" valueType="num">
                                      <p:cBhvr>
                                        <p:cTn id="16" dur="500" fill="hold"/>
                                        <p:tgtEl>
                                          <p:spTgt spid="40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02"/>
                                        </p:tgtEl>
                                        <p:attrNameLst>
                                          <p:attrName>style.visibility</p:attrName>
                                        </p:attrNameLst>
                                      </p:cBhvr>
                                      <p:to>
                                        <p:strVal val="visible"/>
                                      </p:to>
                                    </p:set>
                                    <p:animEffect transition="in" filter="fade">
                                      <p:cBhvr>
                                        <p:cTn id="21" dur="500"/>
                                        <p:tgtEl>
                                          <p:spTgt spid="402"/>
                                        </p:tgtEl>
                                      </p:cBhvr>
                                    </p:animEffect>
                                    <p:anim calcmode="lin" valueType="num">
                                      <p:cBhvr>
                                        <p:cTn id="22" dur="500" fill="hold"/>
                                        <p:tgtEl>
                                          <p:spTgt spid="402"/>
                                        </p:tgtEl>
                                        <p:attrNameLst>
                                          <p:attrName>ppt_x</p:attrName>
                                        </p:attrNameLst>
                                      </p:cBhvr>
                                      <p:tavLst>
                                        <p:tav tm="0">
                                          <p:val>
                                            <p:strVal val="#ppt_x"/>
                                          </p:val>
                                        </p:tav>
                                        <p:tav tm="100000">
                                          <p:val>
                                            <p:strVal val="#ppt_x"/>
                                          </p:val>
                                        </p:tav>
                                      </p:tavLst>
                                    </p:anim>
                                    <p:anim calcmode="lin" valueType="num">
                                      <p:cBhvr>
                                        <p:cTn id="23" dur="500" fill="hold"/>
                                        <p:tgtEl>
                                          <p:spTgt spid="4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01" grpId="0" animBg="1"/>
      <p:bldP spid="40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5E101251ECE5D42A7F5236E41A3B6C2" ma:contentTypeVersion="13" ma:contentTypeDescription="Create a new document." ma:contentTypeScope="" ma:versionID="33158e721e30f05067756652df9b5ff4">
  <xsd:schema xmlns:xsd="http://www.w3.org/2001/XMLSchema" xmlns:xs="http://www.w3.org/2001/XMLSchema" xmlns:p="http://schemas.microsoft.com/office/2006/metadata/properties" xmlns:ns3="082c9f74-f6a1-44e2-a899-608a3c68027d" xmlns:ns4="26a4f808-c4f9-441f-9944-7bc1981dc6c0" targetNamespace="http://schemas.microsoft.com/office/2006/metadata/properties" ma:root="true" ma:fieldsID="8914839bfb7c24d67dca6259b0fa6865" ns3:_="" ns4:_="">
    <xsd:import namespace="082c9f74-f6a1-44e2-a899-608a3c68027d"/>
    <xsd:import namespace="26a4f808-c4f9-441f-9944-7bc1981dc6c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2c9f74-f6a1-44e2-a899-608a3c6802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a4f808-c4f9-441f-9944-7bc1981dc6c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26B064-34DD-4734-991F-7796FC1BA9BE}">
  <ds:schemaRefs>
    <ds:schemaRef ds:uri="http://schemas.microsoft.com/sharepoint/v3/contenttype/forms"/>
  </ds:schemaRefs>
</ds:datastoreItem>
</file>

<file path=customXml/itemProps2.xml><?xml version="1.0" encoding="utf-8"?>
<ds:datastoreItem xmlns:ds="http://schemas.openxmlformats.org/officeDocument/2006/customXml" ds:itemID="{A4FAAF40-A084-40F5-B8C6-EB97FF8D0C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2c9f74-f6a1-44e2-a899-608a3c68027d"/>
    <ds:schemaRef ds:uri="26a4f808-c4f9-441f-9944-7bc1981dc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A15F87-B303-4EF0-B8C5-127631BBC0F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42323</TotalTime>
  <Words>2887</Words>
  <Application>Microsoft Office PowerPoint</Application>
  <PresentationFormat>Widescreen</PresentationFormat>
  <Paragraphs>572</Paragraphs>
  <Slides>34</Slides>
  <Notes>8</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Lato</vt:lpstr>
      <vt:lpstr>Arial</vt:lpstr>
      <vt:lpstr>Calibri</vt:lpstr>
      <vt:lpstr>Calibri Light</vt:lpstr>
      <vt:lpstr>Open Sans</vt:lpstr>
      <vt:lpstr>Wingdings</vt:lpstr>
      <vt:lpstr>Open Sans Semibold</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Higgins</dc:creator>
  <cp:lastModifiedBy>Brad Someone or other</cp:lastModifiedBy>
  <cp:revision>350</cp:revision>
  <cp:lastPrinted>2019-11-19T12:20:22Z</cp:lastPrinted>
  <dcterms:created xsi:type="dcterms:W3CDTF">2018-04-18T19:33:56Z</dcterms:created>
  <dcterms:modified xsi:type="dcterms:W3CDTF">2020-10-10T13:03:38Z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0x010100E5E101251ECE5D42A7F5236E41A3B6C2</vt:lpwstr>
  </property>
</Properties>
</file>