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45" r:id="rId1"/>
  </p:sldMasterIdLst>
  <p:notesMasterIdLst>
    <p:notesMasterId r:id="rId104"/>
  </p:notesMasterIdLst>
  <p:handoutMasterIdLst>
    <p:handoutMasterId r:id="rId105"/>
  </p:handoutMasterIdLst>
  <p:sldIdLst>
    <p:sldId id="297" r:id="rId2"/>
    <p:sldId id="323" r:id="rId3"/>
    <p:sldId id="325" r:id="rId4"/>
    <p:sldId id="326" r:id="rId5"/>
    <p:sldId id="327" r:id="rId6"/>
    <p:sldId id="328" r:id="rId7"/>
    <p:sldId id="329" r:id="rId8"/>
    <p:sldId id="330" r:id="rId9"/>
    <p:sldId id="331" r:id="rId10"/>
    <p:sldId id="332" r:id="rId11"/>
    <p:sldId id="333" r:id="rId12"/>
    <p:sldId id="334" r:id="rId13"/>
    <p:sldId id="335" r:id="rId14"/>
    <p:sldId id="336" r:id="rId15"/>
    <p:sldId id="337" r:id="rId16"/>
    <p:sldId id="338" r:id="rId17"/>
    <p:sldId id="339" r:id="rId18"/>
    <p:sldId id="340" r:id="rId19"/>
    <p:sldId id="341" r:id="rId20"/>
    <p:sldId id="342" r:id="rId21"/>
    <p:sldId id="343" r:id="rId22"/>
    <p:sldId id="344" r:id="rId23"/>
    <p:sldId id="345" r:id="rId24"/>
    <p:sldId id="346" r:id="rId25"/>
    <p:sldId id="347" r:id="rId26"/>
    <p:sldId id="348" r:id="rId27"/>
    <p:sldId id="349" r:id="rId28"/>
    <p:sldId id="350" r:id="rId29"/>
    <p:sldId id="351" r:id="rId30"/>
    <p:sldId id="352" r:id="rId31"/>
    <p:sldId id="353" r:id="rId32"/>
    <p:sldId id="354" r:id="rId33"/>
    <p:sldId id="355" r:id="rId34"/>
    <p:sldId id="356" r:id="rId35"/>
    <p:sldId id="357" r:id="rId36"/>
    <p:sldId id="358" r:id="rId37"/>
    <p:sldId id="360" r:id="rId38"/>
    <p:sldId id="359" r:id="rId39"/>
    <p:sldId id="361" r:id="rId40"/>
    <p:sldId id="362" r:id="rId41"/>
    <p:sldId id="363" r:id="rId42"/>
    <p:sldId id="365" r:id="rId43"/>
    <p:sldId id="364" r:id="rId44"/>
    <p:sldId id="324" r:id="rId45"/>
    <p:sldId id="366" r:id="rId46"/>
    <p:sldId id="368" r:id="rId47"/>
    <p:sldId id="369" r:id="rId48"/>
    <p:sldId id="370" r:id="rId49"/>
    <p:sldId id="371" r:id="rId50"/>
    <p:sldId id="372" r:id="rId51"/>
    <p:sldId id="373" r:id="rId52"/>
    <p:sldId id="374" r:id="rId53"/>
    <p:sldId id="375" r:id="rId54"/>
    <p:sldId id="376" r:id="rId55"/>
    <p:sldId id="377" r:id="rId56"/>
    <p:sldId id="378" r:id="rId57"/>
    <p:sldId id="379" r:id="rId58"/>
    <p:sldId id="380" r:id="rId59"/>
    <p:sldId id="381" r:id="rId60"/>
    <p:sldId id="382" r:id="rId61"/>
    <p:sldId id="383" r:id="rId62"/>
    <p:sldId id="385" r:id="rId63"/>
    <p:sldId id="384" r:id="rId64"/>
    <p:sldId id="386" r:id="rId65"/>
    <p:sldId id="387" r:id="rId66"/>
    <p:sldId id="389" r:id="rId67"/>
    <p:sldId id="388" r:id="rId68"/>
    <p:sldId id="391" r:id="rId69"/>
    <p:sldId id="390" r:id="rId70"/>
    <p:sldId id="393" r:id="rId71"/>
    <p:sldId id="392" r:id="rId72"/>
    <p:sldId id="394" r:id="rId73"/>
    <p:sldId id="395" r:id="rId74"/>
    <p:sldId id="396" r:id="rId75"/>
    <p:sldId id="397" r:id="rId76"/>
    <p:sldId id="398" r:id="rId77"/>
    <p:sldId id="399" r:id="rId78"/>
    <p:sldId id="400" r:id="rId79"/>
    <p:sldId id="401" r:id="rId80"/>
    <p:sldId id="403" r:id="rId81"/>
    <p:sldId id="402" r:id="rId82"/>
    <p:sldId id="367" r:id="rId83"/>
    <p:sldId id="405" r:id="rId84"/>
    <p:sldId id="406" r:id="rId85"/>
    <p:sldId id="407" r:id="rId86"/>
    <p:sldId id="408" r:id="rId87"/>
    <p:sldId id="410" r:id="rId88"/>
    <p:sldId id="409" r:id="rId89"/>
    <p:sldId id="411" r:id="rId90"/>
    <p:sldId id="412" r:id="rId91"/>
    <p:sldId id="413" r:id="rId92"/>
    <p:sldId id="423" r:id="rId93"/>
    <p:sldId id="414" r:id="rId94"/>
    <p:sldId id="415" r:id="rId95"/>
    <p:sldId id="416" r:id="rId96"/>
    <p:sldId id="417" r:id="rId97"/>
    <p:sldId id="418" r:id="rId98"/>
    <p:sldId id="419" r:id="rId99"/>
    <p:sldId id="420" r:id="rId100"/>
    <p:sldId id="421" r:id="rId101"/>
    <p:sldId id="422" r:id="rId102"/>
    <p:sldId id="404" r:id="rId103"/>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lide Types" id="{32FB2BEB-3125-A740-9BAC-0B48254924AF}">
          <p14:sldIdLst>
            <p14:sldId id="297"/>
            <p14:sldId id="323"/>
            <p14:sldId id="325"/>
            <p14:sldId id="326"/>
            <p14:sldId id="327"/>
            <p14:sldId id="328"/>
            <p14:sldId id="329"/>
            <p14:sldId id="330"/>
            <p14:sldId id="331"/>
            <p14:sldId id="332"/>
            <p14:sldId id="333"/>
            <p14:sldId id="334"/>
            <p14:sldId id="335"/>
            <p14:sldId id="336"/>
            <p14:sldId id="337"/>
            <p14:sldId id="338"/>
            <p14:sldId id="339"/>
            <p14:sldId id="340"/>
            <p14:sldId id="341"/>
            <p14:sldId id="342"/>
            <p14:sldId id="343"/>
            <p14:sldId id="344"/>
            <p14:sldId id="345"/>
            <p14:sldId id="346"/>
            <p14:sldId id="347"/>
            <p14:sldId id="348"/>
            <p14:sldId id="349"/>
            <p14:sldId id="350"/>
            <p14:sldId id="351"/>
            <p14:sldId id="352"/>
            <p14:sldId id="353"/>
            <p14:sldId id="354"/>
            <p14:sldId id="355"/>
            <p14:sldId id="356"/>
            <p14:sldId id="357"/>
            <p14:sldId id="358"/>
            <p14:sldId id="360"/>
            <p14:sldId id="359"/>
            <p14:sldId id="361"/>
            <p14:sldId id="362"/>
            <p14:sldId id="363"/>
            <p14:sldId id="365"/>
            <p14:sldId id="364"/>
            <p14:sldId id="324"/>
            <p14:sldId id="366"/>
            <p14:sldId id="368"/>
            <p14:sldId id="369"/>
            <p14:sldId id="370"/>
            <p14:sldId id="371"/>
            <p14:sldId id="372"/>
            <p14:sldId id="373"/>
            <p14:sldId id="374"/>
            <p14:sldId id="375"/>
            <p14:sldId id="376"/>
            <p14:sldId id="377"/>
            <p14:sldId id="378"/>
            <p14:sldId id="379"/>
            <p14:sldId id="380"/>
            <p14:sldId id="381"/>
            <p14:sldId id="382"/>
            <p14:sldId id="383"/>
            <p14:sldId id="385"/>
            <p14:sldId id="384"/>
            <p14:sldId id="386"/>
            <p14:sldId id="387"/>
            <p14:sldId id="389"/>
            <p14:sldId id="388"/>
            <p14:sldId id="391"/>
            <p14:sldId id="390"/>
            <p14:sldId id="393"/>
            <p14:sldId id="392"/>
            <p14:sldId id="394"/>
            <p14:sldId id="395"/>
            <p14:sldId id="396"/>
            <p14:sldId id="397"/>
            <p14:sldId id="398"/>
            <p14:sldId id="399"/>
            <p14:sldId id="400"/>
            <p14:sldId id="401"/>
            <p14:sldId id="403"/>
            <p14:sldId id="402"/>
            <p14:sldId id="367"/>
            <p14:sldId id="405"/>
            <p14:sldId id="406"/>
            <p14:sldId id="407"/>
            <p14:sldId id="408"/>
            <p14:sldId id="410"/>
            <p14:sldId id="409"/>
            <p14:sldId id="411"/>
            <p14:sldId id="412"/>
            <p14:sldId id="413"/>
            <p14:sldId id="423"/>
            <p14:sldId id="414"/>
            <p14:sldId id="415"/>
            <p14:sldId id="416"/>
            <p14:sldId id="417"/>
            <p14:sldId id="418"/>
            <p14:sldId id="419"/>
            <p14:sldId id="420"/>
            <p14:sldId id="421"/>
            <p14:sldId id="422"/>
            <p14:sldId id="404"/>
          </p14:sldIdLst>
        </p14:section>
      </p14:sectionLst>
    </p:ext>
    <p:ext uri="{EFAFB233-063F-42B5-8137-9DF3F51BA10A}">
      <p15:sldGuideLst xmlns:p15="http://schemas.microsoft.com/office/powerpoint/2012/main">
        <p15:guide id="1" orient="horz" pos="3031">
          <p15:clr>
            <a:srgbClr val="A4A3A4"/>
          </p15:clr>
        </p15:guide>
        <p15:guide id="2" orient="horz" pos="708">
          <p15:clr>
            <a:srgbClr val="A4A3A4"/>
          </p15:clr>
        </p15:guide>
        <p15:guide id="3" orient="horz" pos="207">
          <p15:clr>
            <a:srgbClr val="A4A3A4"/>
          </p15:clr>
        </p15:guide>
        <p15:guide id="4" pos="287">
          <p15:clr>
            <a:srgbClr val="A4A3A4"/>
          </p15:clr>
        </p15:guide>
        <p15:guide id="5" pos="5474">
          <p15:clr>
            <a:srgbClr val="A4A3A4"/>
          </p15:clr>
        </p15:guide>
        <p15:guide id="6" pos="2880">
          <p15:clr>
            <a:srgbClr val="A4A3A4"/>
          </p15:clr>
        </p15:guide>
        <p15:guide id="7" orient="horz" pos="1604">
          <p15:clr>
            <a:srgbClr val="A4A3A4"/>
          </p15:clr>
        </p15:guide>
        <p15:guide id="8" pos="610">
          <p15:clr>
            <a:srgbClr val="A4A3A4"/>
          </p15:clr>
        </p15:guide>
        <p15:guide id="9" pos="2467">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7516F"/>
    <a:srgbClr val="9900CC"/>
    <a:srgbClr val="090909"/>
    <a:srgbClr val="000000"/>
    <a:srgbClr val="0C0609"/>
    <a:srgbClr val="BE20EC"/>
    <a:srgbClr val="002C4F"/>
    <a:srgbClr val="131522"/>
    <a:srgbClr val="191F31"/>
    <a:srgbClr val="96BCE3"/>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086" autoAdjust="0"/>
    <p:restoredTop sz="95785" autoAdjust="0"/>
  </p:normalViewPr>
  <p:slideViewPr>
    <p:cSldViewPr snapToGrid="0" snapToObjects="1" showGuides="1">
      <p:cViewPr>
        <p:scale>
          <a:sx n="90" d="100"/>
          <a:sy n="90" d="100"/>
        </p:scale>
        <p:origin x="1572" y="1002"/>
      </p:cViewPr>
      <p:guideLst>
        <p:guide orient="horz" pos="3031"/>
        <p:guide orient="horz" pos="708"/>
        <p:guide orient="horz" pos="207"/>
        <p:guide pos="287"/>
        <p:guide pos="5474"/>
        <p:guide pos="2880"/>
        <p:guide orient="horz" pos="1604"/>
        <p:guide pos="610"/>
        <p:guide pos="2467"/>
      </p:guideLst>
    </p:cSldViewPr>
  </p:slideViewPr>
  <p:outlineViewPr>
    <p:cViewPr>
      <p:scale>
        <a:sx n="33" d="100"/>
        <a:sy n="33" d="100"/>
      </p:scale>
      <p:origin x="0" y="0"/>
    </p:cViewPr>
  </p:outlineViewPr>
  <p:notesTextViewPr>
    <p:cViewPr>
      <p:scale>
        <a:sx n="3" d="2"/>
        <a:sy n="3" d="2"/>
      </p:scale>
      <p:origin x="0" y="0"/>
    </p:cViewPr>
  </p:notesTextViewPr>
  <p:sorterViewPr>
    <p:cViewPr>
      <p:scale>
        <a:sx n="110" d="100"/>
        <a:sy n="110" d="100"/>
      </p:scale>
      <p:origin x="0" y="-84"/>
    </p:cViewPr>
  </p:sorterViewPr>
  <p:notesViewPr>
    <p:cSldViewPr snapToGrid="0" snapToObjects="1">
      <p:cViewPr varScale="1">
        <p:scale>
          <a:sx n="87" d="100"/>
          <a:sy n="87" d="100"/>
        </p:scale>
        <p:origin x="3840" y="84"/>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07" Type="http://schemas.openxmlformats.org/officeDocument/2006/relationships/viewProps" Target="viewProps.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tableStyles" Target="tableStyles.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C374BAF5-3B37-654E-A74F-521371AC9504}" type="datetimeFigureOut">
              <a:rPr lang="en-US" smtClean="0"/>
              <a:t>3/25/2016</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A9A21201-581C-3049-9BA8-DDF27C7A8A0A}" type="slidenum">
              <a:rPr lang="en-US" smtClean="0"/>
              <a:t>‹#›</a:t>
            </a:fld>
            <a:endParaRPr lang="en-US"/>
          </a:p>
        </p:txBody>
      </p:sp>
    </p:spTree>
    <p:extLst>
      <p:ext uri="{BB962C8B-B14F-4D97-AF65-F5344CB8AC3E}">
        <p14:creationId xmlns:p14="http://schemas.microsoft.com/office/powerpoint/2010/main" val="295995443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2487051-C2FA-694B-8817-08E3CE5FEDD7}" type="datetimeFigureOut">
              <a:rPr lang="en-US" smtClean="0"/>
              <a:t>3/25/2016</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1C12B0C-0C07-E641-8F34-10A0521EE122}" type="slidenum">
              <a:rPr lang="en-US" smtClean="0"/>
              <a:t>‹#›</a:t>
            </a:fld>
            <a:endParaRPr lang="en-US"/>
          </a:p>
        </p:txBody>
      </p:sp>
    </p:spTree>
    <p:extLst>
      <p:ext uri="{BB962C8B-B14F-4D97-AF65-F5344CB8AC3E}">
        <p14:creationId xmlns:p14="http://schemas.microsoft.com/office/powerpoint/2010/main" val="279922228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1C12B0C-0C07-E641-8F34-10A0521EE122}" type="slidenum">
              <a:rPr lang="en-US" smtClean="0"/>
              <a:t>1</a:t>
            </a:fld>
            <a:endParaRPr lang="en-US"/>
          </a:p>
        </p:txBody>
      </p:sp>
    </p:spTree>
    <p:extLst>
      <p:ext uri="{BB962C8B-B14F-4D97-AF65-F5344CB8AC3E}">
        <p14:creationId xmlns:p14="http://schemas.microsoft.com/office/powerpoint/2010/main" val="11896123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31C12B0C-0C07-E641-8F34-10A0521EE122}" type="slidenum">
              <a:rPr lang="en-US" smtClean="0"/>
              <a:t>25</a:t>
            </a:fld>
            <a:endParaRPr lang="en-US"/>
          </a:p>
        </p:txBody>
      </p:sp>
    </p:spTree>
    <p:extLst>
      <p:ext uri="{BB962C8B-B14F-4D97-AF65-F5344CB8AC3E}">
        <p14:creationId xmlns:p14="http://schemas.microsoft.com/office/powerpoint/2010/main" val="15802402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31C12B0C-0C07-E641-8F34-10A0521EE122}" type="slidenum">
              <a:rPr lang="en-US" smtClean="0"/>
              <a:t>26</a:t>
            </a:fld>
            <a:endParaRPr lang="en-US"/>
          </a:p>
        </p:txBody>
      </p:sp>
    </p:spTree>
    <p:extLst>
      <p:ext uri="{BB962C8B-B14F-4D97-AF65-F5344CB8AC3E}">
        <p14:creationId xmlns:p14="http://schemas.microsoft.com/office/powerpoint/2010/main" val="26315336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31C12B0C-0C07-E641-8F34-10A0521EE122}" type="slidenum">
              <a:rPr lang="en-US" smtClean="0"/>
              <a:t>27</a:t>
            </a:fld>
            <a:endParaRPr lang="en-US"/>
          </a:p>
        </p:txBody>
      </p:sp>
    </p:spTree>
    <p:extLst>
      <p:ext uri="{BB962C8B-B14F-4D97-AF65-F5344CB8AC3E}">
        <p14:creationId xmlns:p14="http://schemas.microsoft.com/office/powerpoint/2010/main" val="27510144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31C12B0C-0C07-E641-8F34-10A0521EE122}" type="slidenum">
              <a:rPr lang="en-US" smtClean="0"/>
              <a:t>28</a:t>
            </a:fld>
            <a:endParaRPr lang="en-US"/>
          </a:p>
        </p:txBody>
      </p:sp>
    </p:spTree>
    <p:extLst>
      <p:ext uri="{BB962C8B-B14F-4D97-AF65-F5344CB8AC3E}">
        <p14:creationId xmlns:p14="http://schemas.microsoft.com/office/powerpoint/2010/main" val="21698468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31C12B0C-0C07-E641-8F34-10A0521EE122}" type="slidenum">
              <a:rPr lang="en-US" smtClean="0"/>
              <a:t>29</a:t>
            </a:fld>
            <a:endParaRPr lang="en-US"/>
          </a:p>
        </p:txBody>
      </p:sp>
    </p:spTree>
    <p:extLst>
      <p:ext uri="{BB962C8B-B14F-4D97-AF65-F5344CB8AC3E}">
        <p14:creationId xmlns:p14="http://schemas.microsoft.com/office/powerpoint/2010/main" val="1711438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31C12B0C-0C07-E641-8F34-10A0521EE122}" type="slidenum">
              <a:rPr lang="en-US" smtClean="0"/>
              <a:t>30</a:t>
            </a:fld>
            <a:endParaRPr lang="en-US"/>
          </a:p>
        </p:txBody>
      </p:sp>
    </p:spTree>
    <p:extLst>
      <p:ext uri="{BB962C8B-B14F-4D97-AF65-F5344CB8AC3E}">
        <p14:creationId xmlns:p14="http://schemas.microsoft.com/office/powerpoint/2010/main" val="38670881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31C12B0C-0C07-E641-8F34-10A0521EE122}" type="slidenum">
              <a:rPr lang="en-US" smtClean="0"/>
              <a:t>31</a:t>
            </a:fld>
            <a:endParaRPr lang="en-US"/>
          </a:p>
        </p:txBody>
      </p:sp>
    </p:spTree>
    <p:extLst>
      <p:ext uri="{BB962C8B-B14F-4D97-AF65-F5344CB8AC3E}">
        <p14:creationId xmlns:p14="http://schemas.microsoft.com/office/powerpoint/2010/main" val="12821479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31C12B0C-0C07-E641-8F34-10A0521EE122}" type="slidenum">
              <a:rPr lang="en-US" smtClean="0"/>
              <a:t>32</a:t>
            </a:fld>
            <a:endParaRPr lang="en-US"/>
          </a:p>
        </p:txBody>
      </p:sp>
    </p:spTree>
    <p:extLst>
      <p:ext uri="{BB962C8B-B14F-4D97-AF65-F5344CB8AC3E}">
        <p14:creationId xmlns:p14="http://schemas.microsoft.com/office/powerpoint/2010/main" val="11820364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31C12B0C-0C07-E641-8F34-10A0521EE122}" type="slidenum">
              <a:rPr lang="en-US" smtClean="0"/>
              <a:t>33</a:t>
            </a:fld>
            <a:endParaRPr lang="en-US"/>
          </a:p>
        </p:txBody>
      </p:sp>
    </p:spTree>
    <p:extLst>
      <p:ext uri="{BB962C8B-B14F-4D97-AF65-F5344CB8AC3E}">
        <p14:creationId xmlns:p14="http://schemas.microsoft.com/office/powerpoint/2010/main" val="346300252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31C12B0C-0C07-E641-8F34-10A0521EE122}" type="slidenum">
              <a:rPr lang="en-US" smtClean="0"/>
              <a:t>34</a:t>
            </a:fld>
            <a:endParaRPr lang="en-US"/>
          </a:p>
        </p:txBody>
      </p:sp>
    </p:spTree>
    <p:extLst>
      <p:ext uri="{BB962C8B-B14F-4D97-AF65-F5344CB8AC3E}">
        <p14:creationId xmlns:p14="http://schemas.microsoft.com/office/powerpoint/2010/main" val="7889285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31C12B0C-0C07-E641-8F34-10A0521EE122}" type="slidenum">
              <a:rPr lang="en-US" smtClean="0"/>
              <a:t>15</a:t>
            </a:fld>
            <a:endParaRPr lang="en-US"/>
          </a:p>
        </p:txBody>
      </p:sp>
    </p:spTree>
    <p:extLst>
      <p:ext uri="{BB962C8B-B14F-4D97-AF65-F5344CB8AC3E}">
        <p14:creationId xmlns:p14="http://schemas.microsoft.com/office/powerpoint/2010/main" val="124099313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31C12B0C-0C07-E641-8F34-10A0521EE122}" type="slidenum">
              <a:rPr lang="en-US" smtClean="0"/>
              <a:t>35</a:t>
            </a:fld>
            <a:endParaRPr lang="en-US"/>
          </a:p>
        </p:txBody>
      </p:sp>
    </p:spTree>
    <p:extLst>
      <p:ext uri="{BB962C8B-B14F-4D97-AF65-F5344CB8AC3E}">
        <p14:creationId xmlns:p14="http://schemas.microsoft.com/office/powerpoint/2010/main" val="290459771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31C12B0C-0C07-E641-8F34-10A0521EE122}" type="slidenum">
              <a:rPr lang="en-US" smtClean="0"/>
              <a:t>36</a:t>
            </a:fld>
            <a:endParaRPr lang="en-US"/>
          </a:p>
        </p:txBody>
      </p:sp>
    </p:spTree>
    <p:extLst>
      <p:ext uri="{BB962C8B-B14F-4D97-AF65-F5344CB8AC3E}">
        <p14:creationId xmlns:p14="http://schemas.microsoft.com/office/powerpoint/2010/main" val="234418917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31C12B0C-0C07-E641-8F34-10A0521EE122}" type="slidenum">
              <a:rPr lang="en-US" smtClean="0"/>
              <a:t>37</a:t>
            </a:fld>
            <a:endParaRPr lang="en-US"/>
          </a:p>
        </p:txBody>
      </p:sp>
    </p:spTree>
    <p:extLst>
      <p:ext uri="{BB962C8B-B14F-4D97-AF65-F5344CB8AC3E}">
        <p14:creationId xmlns:p14="http://schemas.microsoft.com/office/powerpoint/2010/main" val="87338355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31C12B0C-0C07-E641-8F34-10A0521EE122}" type="slidenum">
              <a:rPr lang="en-US" smtClean="0"/>
              <a:t>38</a:t>
            </a:fld>
            <a:endParaRPr lang="en-US"/>
          </a:p>
        </p:txBody>
      </p:sp>
    </p:spTree>
    <p:extLst>
      <p:ext uri="{BB962C8B-B14F-4D97-AF65-F5344CB8AC3E}">
        <p14:creationId xmlns:p14="http://schemas.microsoft.com/office/powerpoint/2010/main" val="66410564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31C12B0C-0C07-E641-8F34-10A0521EE122}" type="slidenum">
              <a:rPr lang="en-US" smtClean="0"/>
              <a:t>39</a:t>
            </a:fld>
            <a:endParaRPr lang="en-US"/>
          </a:p>
        </p:txBody>
      </p:sp>
    </p:spTree>
    <p:extLst>
      <p:ext uri="{BB962C8B-B14F-4D97-AF65-F5344CB8AC3E}">
        <p14:creationId xmlns:p14="http://schemas.microsoft.com/office/powerpoint/2010/main" val="36300804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31C12B0C-0C07-E641-8F34-10A0521EE122}" type="slidenum">
              <a:rPr lang="en-US" smtClean="0"/>
              <a:t>40</a:t>
            </a:fld>
            <a:endParaRPr lang="en-US"/>
          </a:p>
        </p:txBody>
      </p:sp>
    </p:spTree>
    <p:extLst>
      <p:ext uri="{BB962C8B-B14F-4D97-AF65-F5344CB8AC3E}">
        <p14:creationId xmlns:p14="http://schemas.microsoft.com/office/powerpoint/2010/main" val="276962928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31C12B0C-0C07-E641-8F34-10A0521EE122}" type="slidenum">
              <a:rPr lang="en-US" smtClean="0"/>
              <a:t>41</a:t>
            </a:fld>
            <a:endParaRPr lang="en-US"/>
          </a:p>
        </p:txBody>
      </p:sp>
    </p:spTree>
    <p:extLst>
      <p:ext uri="{BB962C8B-B14F-4D97-AF65-F5344CB8AC3E}">
        <p14:creationId xmlns:p14="http://schemas.microsoft.com/office/powerpoint/2010/main" val="346410331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31C12B0C-0C07-E641-8F34-10A0521EE122}" type="slidenum">
              <a:rPr lang="en-US" smtClean="0"/>
              <a:t>42</a:t>
            </a:fld>
            <a:endParaRPr lang="en-US"/>
          </a:p>
        </p:txBody>
      </p:sp>
    </p:spTree>
    <p:extLst>
      <p:ext uri="{BB962C8B-B14F-4D97-AF65-F5344CB8AC3E}">
        <p14:creationId xmlns:p14="http://schemas.microsoft.com/office/powerpoint/2010/main" val="11429161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31C12B0C-0C07-E641-8F34-10A0521EE122}" type="slidenum">
              <a:rPr lang="en-US" smtClean="0"/>
              <a:t>43</a:t>
            </a:fld>
            <a:endParaRPr lang="en-US"/>
          </a:p>
        </p:txBody>
      </p:sp>
    </p:spTree>
    <p:extLst>
      <p:ext uri="{BB962C8B-B14F-4D97-AF65-F5344CB8AC3E}">
        <p14:creationId xmlns:p14="http://schemas.microsoft.com/office/powerpoint/2010/main" val="325562661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31C12B0C-0C07-E641-8F34-10A0521EE122}" type="slidenum">
              <a:rPr lang="en-US" smtClean="0"/>
              <a:t>44</a:t>
            </a:fld>
            <a:endParaRPr lang="en-US"/>
          </a:p>
        </p:txBody>
      </p:sp>
    </p:spTree>
    <p:extLst>
      <p:ext uri="{BB962C8B-B14F-4D97-AF65-F5344CB8AC3E}">
        <p14:creationId xmlns:p14="http://schemas.microsoft.com/office/powerpoint/2010/main" val="2249599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31C12B0C-0C07-E641-8F34-10A0521EE122}" type="slidenum">
              <a:rPr lang="en-US" smtClean="0"/>
              <a:t>17</a:t>
            </a:fld>
            <a:endParaRPr lang="en-US"/>
          </a:p>
        </p:txBody>
      </p:sp>
    </p:spTree>
    <p:extLst>
      <p:ext uri="{BB962C8B-B14F-4D97-AF65-F5344CB8AC3E}">
        <p14:creationId xmlns:p14="http://schemas.microsoft.com/office/powerpoint/2010/main" val="135737386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31C12B0C-0C07-E641-8F34-10A0521EE122}" type="slidenum">
              <a:rPr lang="en-US" smtClean="0"/>
              <a:t>45</a:t>
            </a:fld>
            <a:endParaRPr lang="en-US"/>
          </a:p>
        </p:txBody>
      </p:sp>
    </p:spTree>
    <p:extLst>
      <p:ext uri="{BB962C8B-B14F-4D97-AF65-F5344CB8AC3E}">
        <p14:creationId xmlns:p14="http://schemas.microsoft.com/office/powerpoint/2010/main" val="263069488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31C12B0C-0C07-E641-8F34-10A0521EE122}" type="slidenum">
              <a:rPr lang="en-US" smtClean="0"/>
              <a:t>46</a:t>
            </a:fld>
            <a:endParaRPr lang="en-US"/>
          </a:p>
        </p:txBody>
      </p:sp>
    </p:spTree>
    <p:extLst>
      <p:ext uri="{BB962C8B-B14F-4D97-AF65-F5344CB8AC3E}">
        <p14:creationId xmlns:p14="http://schemas.microsoft.com/office/powerpoint/2010/main" val="293199129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31C12B0C-0C07-E641-8F34-10A0521EE122}" type="slidenum">
              <a:rPr lang="en-US" smtClean="0"/>
              <a:t>47</a:t>
            </a:fld>
            <a:endParaRPr lang="en-US"/>
          </a:p>
        </p:txBody>
      </p:sp>
    </p:spTree>
    <p:extLst>
      <p:ext uri="{BB962C8B-B14F-4D97-AF65-F5344CB8AC3E}">
        <p14:creationId xmlns:p14="http://schemas.microsoft.com/office/powerpoint/2010/main" val="4022732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31C12B0C-0C07-E641-8F34-10A0521EE122}" type="slidenum">
              <a:rPr lang="en-US" smtClean="0"/>
              <a:t>48</a:t>
            </a:fld>
            <a:endParaRPr lang="en-US"/>
          </a:p>
        </p:txBody>
      </p:sp>
    </p:spTree>
    <p:extLst>
      <p:ext uri="{BB962C8B-B14F-4D97-AF65-F5344CB8AC3E}">
        <p14:creationId xmlns:p14="http://schemas.microsoft.com/office/powerpoint/2010/main" val="1603709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31C12B0C-0C07-E641-8F34-10A0521EE122}" type="slidenum">
              <a:rPr lang="en-US" smtClean="0"/>
              <a:t>49</a:t>
            </a:fld>
            <a:endParaRPr lang="en-US"/>
          </a:p>
        </p:txBody>
      </p:sp>
    </p:spTree>
    <p:extLst>
      <p:ext uri="{BB962C8B-B14F-4D97-AF65-F5344CB8AC3E}">
        <p14:creationId xmlns:p14="http://schemas.microsoft.com/office/powerpoint/2010/main" val="69909262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31C12B0C-0C07-E641-8F34-10A0521EE122}" type="slidenum">
              <a:rPr lang="en-US" smtClean="0"/>
              <a:t>50</a:t>
            </a:fld>
            <a:endParaRPr lang="en-US"/>
          </a:p>
        </p:txBody>
      </p:sp>
    </p:spTree>
    <p:extLst>
      <p:ext uri="{BB962C8B-B14F-4D97-AF65-F5344CB8AC3E}">
        <p14:creationId xmlns:p14="http://schemas.microsoft.com/office/powerpoint/2010/main" val="184599831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31C12B0C-0C07-E641-8F34-10A0521EE122}" type="slidenum">
              <a:rPr lang="en-US" smtClean="0"/>
              <a:t>51</a:t>
            </a:fld>
            <a:endParaRPr lang="en-US"/>
          </a:p>
        </p:txBody>
      </p:sp>
    </p:spTree>
    <p:extLst>
      <p:ext uri="{BB962C8B-B14F-4D97-AF65-F5344CB8AC3E}">
        <p14:creationId xmlns:p14="http://schemas.microsoft.com/office/powerpoint/2010/main" val="159485327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31C12B0C-0C07-E641-8F34-10A0521EE122}" type="slidenum">
              <a:rPr lang="en-US" smtClean="0"/>
              <a:t>52</a:t>
            </a:fld>
            <a:endParaRPr lang="en-US"/>
          </a:p>
        </p:txBody>
      </p:sp>
    </p:spTree>
    <p:extLst>
      <p:ext uri="{BB962C8B-B14F-4D97-AF65-F5344CB8AC3E}">
        <p14:creationId xmlns:p14="http://schemas.microsoft.com/office/powerpoint/2010/main" val="189660939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31C12B0C-0C07-E641-8F34-10A0521EE122}" type="slidenum">
              <a:rPr lang="en-US" smtClean="0"/>
              <a:t>53</a:t>
            </a:fld>
            <a:endParaRPr lang="en-US"/>
          </a:p>
        </p:txBody>
      </p:sp>
    </p:spTree>
    <p:extLst>
      <p:ext uri="{BB962C8B-B14F-4D97-AF65-F5344CB8AC3E}">
        <p14:creationId xmlns:p14="http://schemas.microsoft.com/office/powerpoint/2010/main" val="73034639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31C12B0C-0C07-E641-8F34-10A0521EE122}" type="slidenum">
              <a:rPr lang="en-US" smtClean="0"/>
              <a:t>54</a:t>
            </a:fld>
            <a:endParaRPr lang="en-US"/>
          </a:p>
        </p:txBody>
      </p:sp>
    </p:spTree>
    <p:extLst>
      <p:ext uri="{BB962C8B-B14F-4D97-AF65-F5344CB8AC3E}">
        <p14:creationId xmlns:p14="http://schemas.microsoft.com/office/powerpoint/2010/main" val="554165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31C12B0C-0C07-E641-8F34-10A0521EE122}" type="slidenum">
              <a:rPr lang="en-US" smtClean="0"/>
              <a:t>19</a:t>
            </a:fld>
            <a:endParaRPr lang="en-US"/>
          </a:p>
        </p:txBody>
      </p:sp>
    </p:spTree>
    <p:extLst>
      <p:ext uri="{BB962C8B-B14F-4D97-AF65-F5344CB8AC3E}">
        <p14:creationId xmlns:p14="http://schemas.microsoft.com/office/powerpoint/2010/main" val="234461198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31C12B0C-0C07-E641-8F34-10A0521EE122}" type="slidenum">
              <a:rPr lang="en-US" smtClean="0"/>
              <a:t>55</a:t>
            </a:fld>
            <a:endParaRPr lang="en-US"/>
          </a:p>
        </p:txBody>
      </p:sp>
    </p:spTree>
    <p:extLst>
      <p:ext uri="{BB962C8B-B14F-4D97-AF65-F5344CB8AC3E}">
        <p14:creationId xmlns:p14="http://schemas.microsoft.com/office/powerpoint/2010/main" val="182908177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31C12B0C-0C07-E641-8F34-10A0521EE122}" type="slidenum">
              <a:rPr lang="en-US" smtClean="0"/>
              <a:t>56</a:t>
            </a:fld>
            <a:endParaRPr lang="en-US"/>
          </a:p>
        </p:txBody>
      </p:sp>
    </p:spTree>
    <p:extLst>
      <p:ext uri="{BB962C8B-B14F-4D97-AF65-F5344CB8AC3E}">
        <p14:creationId xmlns:p14="http://schemas.microsoft.com/office/powerpoint/2010/main" val="179159634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31C12B0C-0C07-E641-8F34-10A0521EE122}" type="slidenum">
              <a:rPr lang="en-US" smtClean="0"/>
              <a:t>57</a:t>
            </a:fld>
            <a:endParaRPr lang="en-US"/>
          </a:p>
        </p:txBody>
      </p:sp>
    </p:spTree>
    <p:extLst>
      <p:ext uri="{BB962C8B-B14F-4D97-AF65-F5344CB8AC3E}">
        <p14:creationId xmlns:p14="http://schemas.microsoft.com/office/powerpoint/2010/main" val="68698049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31C12B0C-0C07-E641-8F34-10A0521EE122}" type="slidenum">
              <a:rPr lang="en-US" smtClean="0"/>
              <a:t>58</a:t>
            </a:fld>
            <a:endParaRPr lang="en-US"/>
          </a:p>
        </p:txBody>
      </p:sp>
    </p:spTree>
    <p:extLst>
      <p:ext uri="{BB962C8B-B14F-4D97-AF65-F5344CB8AC3E}">
        <p14:creationId xmlns:p14="http://schemas.microsoft.com/office/powerpoint/2010/main" val="194599806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31C12B0C-0C07-E641-8F34-10A0521EE122}" type="slidenum">
              <a:rPr lang="en-US" smtClean="0"/>
              <a:t>59</a:t>
            </a:fld>
            <a:endParaRPr lang="en-US"/>
          </a:p>
        </p:txBody>
      </p:sp>
    </p:spTree>
    <p:extLst>
      <p:ext uri="{BB962C8B-B14F-4D97-AF65-F5344CB8AC3E}">
        <p14:creationId xmlns:p14="http://schemas.microsoft.com/office/powerpoint/2010/main" val="81000344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31C12B0C-0C07-E641-8F34-10A0521EE122}" type="slidenum">
              <a:rPr lang="en-US" smtClean="0"/>
              <a:t>60</a:t>
            </a:fld>
            <a:endParaRPr lang="en-US"/>
          </a:p>
        </p:txBody>
      </p:sp>
    </p:spTree>
    <p:extLst>
      <p:ext uri="{BB962C8B-B14F-4D97-AF65-F5344CB8AC3E}">
        <p14:creationId xmlns:p14="http://schemas.microsoft.com/office/powerpoint/2010/main" val="277725837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31C12B0C-0C07-E641-8F34-10A0521EE122}" type="slidenum">
              <a:rPr lang="en-US" smtClean="0"/>
              <a:t>61</a:t>
            </a:fld>
            <a:endParaRPr lang="en-US"/>
          </a:p>
        </p:txBody>
      </p:sp>
    </p:spTree>
    <p:extLst>
      <p:ext uri="{BB962C8B-B14F-4D97-AF65-F5344CB8AC3E}">
        <p14:creationId xmlns:p14="http://schemas.microsoft.com/office/powerpoint/2010/main" val="312903954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31C12B0C-0C07-E641-8F34-10A0521EE122}" type="slidenum">
              <a:rPr lang="en-US" smtClean="0"/>
              <a:t>62</a:t>
            </a:fld>
            <a:endParaRPr lang="en-US"/>
          </a:p>
        </p:txBody>
      </p:sp>
    </p:spTree>
    <p:extLst>
      <p:ext uri="{BB962C8B-B14F-4D97-AF65-F5344CB8AC3E}">
        <p14:creationId xmlns:p14="http://schemas.microsoft.com/office/powerpoint/2010/main" val="288112245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31C12B0C-0C07-E641-8F34-10A0521EE122}" type="slidenum">
              <a:rPr lang="en-US" smtClean="0"/>
              <a:t>63</a:t>
            </a:fld>
            <a:endParaRPr lang="en-US"/>
          </a:p>
        </p:txBody>
      </p:sp>
    </p:spTree>
    <p:extLst>
      <p:ext uri="{BB962C8B-B14F-4D97-AF65-F5344CB8AC3E}">
        <p14:creationId xmlns:p14="http://schemas.microsoft.com/office/powerpoint/2010/main" val="314213817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31C12B0C-0C07-E641-8F34-10A0521EE122}" type="slidenum">
              <a:rPr lang="en-US" smtClean="0"/>
              <a:t>64</a:t>
            </a:fld>
            <a:endParaRPr lang="en-US"/>
          </a:p>
        </p:txBody>
      </p:sp>
    </p:spTree>
    <p:extLst>
      <p:ext uri="{BB962C8B-B14F-4D97-AF65-F5344CB8AC3E}">
        <p14:creationId xmlns:p14="http://schemas.microsoft.com/office/powerpoint/2010/main" val="27971373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31C12B0C-0C07-E641-8F34-10A0521EE122}" type="slidenum">
              <a:rPr lang="en-US" smtClean="0"/>
              <a:t>20</a:t>
            </a:fld>
            <a:endParaRPr lang="en-US"/>
          </a:p>
        </p:txBody>
      </p:sp>
    </p:spTree>
    <p:extLst>
      <p:ext uri="{BB962C8B-B14F-4D97-AF65-F5344CB8AC3E}">
        <p14:creationId xmlns:p14="http://schemas.microsoft.com/office/powerpoint/2010/main" val="126303979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31C12B0C-0C07-E641-8F34-10A0521EE122}" type="slidenum">
              <a:rPr lang="en-US" smtClean="0"/>
              <a:t>65</a:t>
            </a:fld>
            <a:endParaRPr lang="en-US"/>
          </a:p>
        </p:txBody>
      </p:sp>
    </p:spTree>
    <p:extLst>
      <p:ext uri="{BB962C8B-B14F-4D97-AF65-F5344CB8AC3E}">
        <p14:creationId xmlns:p14="http://schemas.microsoft.com/office/powerpoint/2010/main" val="106124504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31C12B0C-0C07-E641-8F34-10A0521EE122}" type="slidenum">
              <a:rPr lang="en-US" smtClean="0"/>
              <a:t>66</a:t>
            </a:fld>
            <a:endParaRPr lang="en-US"/>
          </a:p>
        </p:txBody>
      </p:sp>
    </p:spTree>
    <p:extLst>
      <p:ext uri="{BB962C8B-B14F-4D97-AF65-F5344CB8AC3E}">
        <p14:creationId xmlns:p14="http://schemas.microsoft.com/office/powerpoint/2010/main" val="345121908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31C12B0C-0C07-E641-8F34-10A0521EE122}" type="slidenum">
              <a:rPr lang="en-US" smtClean="0"/>
              <a:t>67</a:t>
            </a:fld>
            <a:endParaRPr lang="en-US"/>
          </a:p>
        </p:txBody>
      </p:sp>
    </p:spTree>
    <p:extLst>
      <p:ext uri="{BB962C8B-B14F-4D97-AF65-F5344CB8AC3E}">
        <p14:creationId xmlns:p14="http://schemas.microsoft.com/office/powerpoint/2010/main" val="285378746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31C12B0C-0C07-E641-8F34-10A0521EE122}" type="slidenum">
              <a:rPr lang="en-US" smtClean="0"/>
              <a:t>68</a:t>
            </a:fld>
            <a:endParaRPr lang="en-US"/>
          </a:p>
        </p:txBody>
      </p:sp>
    </p:spTree>
    <p:extLst>
      <p:ext uri="{BB962C8B-B14F-4D97-AF65-F5344CB8AC3E}">
        <p14:creationId xmlns:p14="http://schemas.microsoft.com/office/powerpoint/2010/main" val="131507025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31C12B0C-0C07-E641-8F34-10A0521EE122}" type="slidenum">
              <a:rPr lang="en-US" smtClean="0"/>
              <a:t>69</a:t>
            </a:fld>
            <a:endParaRPr lang="en-US"/>
          </a:p>
        </p:txBody>
      </p:sp>
    </p:spTree>
    <p:extLst>
      <p:ext uri="{BB962C8B-B14F-4D97-AF65-F5344CB8AC3E}">
        <p14:creationId xmlns:p14="http://schemas.microsoft.com/office/powerpoint/2010/main" val="276564759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31C12B0C-0C07-E641-8F34-10A0521EE122}" type="slidenum">
              <a:rPr lang="en-US" smtClean="0"/>
              <a:t>70</a:t>
            </a:fld>
            <a:endParaRPr lang="en-US"/>
          </a:p>
        </p:txBody>
      </p:sp>
    </p:spTree>
    <p:extLst>
      <p:ext uri="{BB962C8B-B14F-4D97-AF65-F5344CB8AC3E}">
        <p14:creationId xmlns:p14="http://schemas.microsoft.com/office/powerpoint/2010/main" val="116558932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31C12B0C-0C07-E641-8F34-10A0521EE122}" type="slidenum">
              <a:rPr lang="en-US" smtClean="0"/>
              <a:t>71</a:t>
            </a:fld>
            <a:endParaRPr lang="en-US"/>
          </a:p>
        </p:txBody>
      </p:sp>
    </p:spTree>
    <p:extLst>
      <p:ext uri="{BB962C8B-B14F-4D97-AF65-F5344CB8AC3E}">
        <p14:creationId xmlns:p14="http://schemas.microsoft.com/office/powerpoint/2010/main" val="345869016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31C12B0C-0C07-E641-8F34-10A0521EE122}" type="slidenum">
              <a:rPr lang="en-US" smtClean="0"/>
              <a:t>72</a:t>
            </a:fld>
            <a:endParaRPr lang="en-US"/>
          </a:p>
        </p:txBody>
      </p:sp>
    </p:spTree>
    <p:extLst>
      <p:ext uri="{BB962C8B-B14F-4D97-AF65-F5344CB8AC3E}">
        <p14:creationId xmlns:p14="http://schemas.microsoft.com/office/powerpoint/2010/main" val="414252807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31C12B0C-0C07-E641-8F34-10A0521EE122}" type="slidenum">
              <a:rPr lang="en-US" smtClean="0"/>
              <a:t>73</a:t>
            </a:fld>
            <a:endParaRPr lang="en-US"/>
          </a:p>
        </p:txBody>
      </p:sp>
    </p:spTree>
    <p:extLst>
      <p:ext uri="{BB962C8B-B14F-4D97-AF65-F5344CB8AC3E}">
        <p14:creationId xmlns:p14="http://schemas.microsoft.com/office/powerpoint/2010/main" val="335007514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31C12B0C-0C07-E641-8F34-10A0521EE122}" type="slidenum">
              <a:rPr lang="en-US" smtClean="0"/>
              <a:t>74</a:t>
            </a:fld>
            <a:endParaRPr lang="en-US"/>
          </a:p>
        </p:txBody>
      </p:sp>
    </p:spTree>
    <p:extLst>
      <p:ext uri="{BB962C8B-B14F-4D97-AF65-F5344CB8AC3E}">
        <p14:creationId xmlns:p14="http://schemas.microsoft.com/office/powerpoint/2010/main" val="12889781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31C12B0C-0C07-E641-8F34-10A0521EE122}" type="slidenum">
              <a:rPr lang="en-US" smtClean="0"/>
              <a:t>21</a:t>
            </a:fld>
            <a:endParaRPr lang="en-US"/>
          </a:p>
        </p:txBody>
      </p:sp>
    </p:spTree>
    <p:extLst>
      <p:ext uri="{BB962C8B-B14F-4D97-AF65-F5344CB8AC3E}">
        <p14:creationId xmlns:p14="http://schemas.microsoft.com/office/powerpoint/2010/main" val="121295165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31C12B0C-0C07-E641-8F34-10A0521EE122}" type="slidenum">
              <a:rPr lang="en-US" smtClean="0"/>
              <a:t>75</a:t>
            </a:fld>
            <a:endParaRPr lang="en-US"/>
          </a:p>
        </p:txBody>
      </p:sp>
    </p:spTree>
    <p:extLst>
      <p:ext uri="{BB962C8B-B14F-4D97-AF65-F5344CB8AC3E}">
        <p14:creationId xmlns:p14="http://schemas.microsoft.com/office/powerpoint/2010/main" val="49292608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31C12B0C-0C07-E641-8F34-10A0521EE122}" type="slidenum">
              <a:rPr lang="en-US" smtClean="0"/>
              <a:t>76</a:t>
            </a:fld>
            <a:endParaRPr lang="en-US"/>
          </a:p>
        </p:txBody>
      </p:sp>
    </p:spTree>
    <p:extLst>
      <p:ext uri="{BB962C8B-B14F-4D97-AF65-F5344CB8AC3E}">
        <p14:creationId xmlns:p14="http://schemas.microsoft.com/office/powerpoint/2010/main" val="339206378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31C12B0C-0C07-E641-8F34-10A0521EE122}" type="slidenum">
              <a:rPr lang="en-US" smtClean="0"/>
              <a:t>77</a:t>
            </a:fld>
            <a:endParaRPr lang="en-US"/>
          </a:p>
        </p:txBody>
      </p:sp>
    </p:spTree>
    <p:extLst>
      <p:ext uri="{BB962C8B-B14F-4D97-AF65-F5344CB8AC3E}">
        <p14:creationId xmlns:p14="http://schemas.microsoft.com/office/powerpoint/2010/main" val="72679616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31C12B0C-0C07-E641-8F34-10A0521EE122}" type="slidenum">
              <a:rPr lang="en-US" smtClean="0"/>
              <a:t>78</a:t>
            </a:fld>
            <a:endParaRPr lang="en-US"/>
          </a:p>
        </p:txBody>
      </p:sp>
    </p:spTree>
    <p:extLst>
      <p:ext uri="{BB962C8B-B14F-4D97-AF65-F5344CB8AC3E}">
        <p14:creationId xmlns:p14="http://schemas.microsoft.com/office/powerpoint/2010/main" val="420611745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31C12B0C-0C07-E641-8F34-10A0521EE122}" type="slidenum">
              <a:rPr lang="en-US" smtClean="0"/>
              <a:t>79</a:t>
            </a:fld>
            <a:endParaRPr lang="en-US"/>
          </a:p>
        </p:txBody>
      </p:sp>
    </p:spTree>
    <p:extLst>
      <p:ext uri="{BB962C8B-B14F-4D97-AF65-F5344CB8AC3E}">
        <p14:creationId xmlns:p14="http://schemas.microsoft.com/office/powerpoint/2010/main" val="102993692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31C12B0C-0C07-E641-8F34-10A0521EE122}" type="slidenum">
              <a:rPr lang="en-US" smtClean="0"/>
              <a:t>80</a:t>
            </a:fld>
            <a:endParaRPr lang="en-US"/>
          </a:p>
        </p:txBody>
      </p:sp>
    </p:spTree>
    <p:extLst>
      <p:ext uri="{BB962C8B-B14F-4D97-AF65-F5344CB8AC3E}">
        <p14:creationId xmlns:p14="http://schemas.microsoft.com/office/powerpoint/2010/main" val="21916437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31C12B0C-0C07-E641-8F34-10A0521EE122}" type="slidenum">
              <a:rPr lang="en-US" smtClean="0"/>
              <a:t>81</a:t>
            </a:fld>
            <a:endParaRPr lang="en-US"/>
          </a:p>
        </p:txBody>
      </p:sp>
    </p:spTree>
    <p:extLst>
      <p:ext uri="{BB962C8B-B14F-4D97-AF65-F5344CB8AC3E}">
        <p14:creationId xmlns:p14="http://schemas.microsoft.com/office/powerpoint/2010/main" val="174332481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31C12B0C-0C07-E641-8F34-10A0521EE122}" type="slidenum">
              <a:rPr lang="en-US" smtClean="0"/>
              <a:t>83</a:t>
            </a:fld>
            <a:endParaRPr lang="en-US"/>
          </a:p>
        </p:txBody>
      </p:sp>
    </p:spTree>
    <p:extLst>
      <p:ext uri="{BB962C8B-B14F-4D97-AF65-F5344CB8AC3E}">
        <p14:creationId xmlns:p14="http://schemas.microsoft.com/office/powerpoint/2010/main" val="120872306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31C12B0C-0C07-E641-8F34-10A0521EE122}" type="slidenum">
              <a:rPr lang="en-US" smtClean="0"/>
              <a:t>85</a:t>
            </a:fld>
            <a:endParaRPr lang="en-US"/>
          </a:p>
        </p:txBody>
      </p:sp>
    </p:spTree>
    <p:extLst>
      <p:ext uri="{BB962C8B-B14F-4D97-AF65-F5344CB8AC3E}">
        <p14:creationId xmlns:p14="http://schemas.microsoft.com/office/powerpoint/2010/main" val="3871799017"/>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31C12B0C-0C07-E641-8F34-10A0521EE122}" type="slidenum">
              <a:rPr lang="en-US" smtClean="0"/>
              <a:t>87</a:t>
            </a:fld>
            <a:endParaRPr lang="en-US"/>
          </a:p>
        </p:txBody>
      </p:sp>
    </p:spTree>
    <p:extLst>
      <p:ext uri="{BB962C8B-B14F-4D97-AF65-F5344CB8AC3E}">
        <p14:creationId xmlns:p14="http://schemas.microsoft.com/office/powerpoint/2010/main" val="14080928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31C12B0C-0C07-E641-8F34-10A0521EE122}" type="slidenum">
              <a:rPr lang="en-US" smtClean="0"/>
              <a:t>22</a:t>
            </a:fld>
            <a:endParaRPr lang="en-US"/>
          </a:p>
        </p:txBody>
      </p:sp>
    </p:spTree>
    <p:extLst>
      <p:ext uri="{BB962C8B-B14F-4D97-AF65-F5344CB8AC3E}">
        <p14:creationId xmlns:p14="http://schemas.microsoft.com/office/powerpoint/2010/main" val="81256297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31C12B0C-0C07-E641-8F34-10A0521EE122}" type="slidenum">
              <a:rPr lang="en-US" smtClean="0"/>
              <a:t>89</a:t>
            </a:fld>
            <a:endParaRPr lang="en-US"/>
          </a:p>
        </p:txBody>
      </p:sp>
    </p:spTree>
    <p:extLst>
      <p:ext uri="{BB962C8B-B14F-4D97-AF65-F5344CB8AC3E}">
        <p14:creationId xmlns:p14="http://schemas.microsoft.com/office/powerpoint/2010/main" val="3453843404"/>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31C12B0C-0C07-E641-8F34-10A0521EE122}" type="slidenum">
              <a:rPr lang="en-US" smtClean="0"/>
              <a:t>91</a:t>
            </a:fld>
            <a:endParaRPr lang="en-US"/>
          </a:p>
        </p:txBody>
      </p:sp>
    </p:spTree>
    <p:extLst>
      <p:ext uri="{BB962C8B-B14F-4D97-AF65-F5344CB8AC3E}">
        <p14:creationId xmlns:p14="http://schemas.microsoft.com/office/powerpoint/2010/main" val="1537030654"/>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31C12B0C-0C07-E641-8F34-10A0521EE122}" type="slidenum">
              <a:rPr lang="en-US" smtClean="0"/>
              <a:t>92</a:t>
            </a:fld>
            <a:endParaRPr lang="en-US"/>
          </a:p>
        </p:txBody>
      </p:sp>
    </p:spTree>
    <p:extLst>
      <p:ext uri="{BB962C8B-B14F-4D97-AF65-F5344CB8AC3E}">
        <p14:creationId xmlns:p14="http://schemas.microsoft.com/office/powerpoint/2010/main" val="4136415270"/>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31C12B0C-0C07-E641-8F34-10A0521EE122}" type="slidenum">
              <a:rPr lang="en-US" smtClean="0"/>
              <a:t>93</a:t>
            </a:fld>
            <a:endParaRPr lang="en-US"/>
          </a:p>
        </p:txBody>
      </p:sp>
    </p:spTree>
    <p:extLst>
      <p:ext uri="{BB962C8B-B14F-4D97-AF65-F5344CB8AC3E}">
        <p14:creationId xmlns:p14="http://schemas.microsoft.com/office/powerpoint/2010/main" val="3907057800"/>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31C12B0C-0C07-E641-8F34-10A0521EE122}" type="slidenum">
              <a:rPr lang="en-US" smtClean="0"/>
              <a:t>94</a:t>
            </a:fld>
            <a:endParaRPr lang="en-US"/>
          </a:p>
        </p:txBody>
      </p:sp>
    </p:spTree>
    <p:extLst>
      <p:ext uri="{BB962C8B-B14F-4D97-AF65-F5344CB8AC3E}">
        <p14:creationId xmlns:p14="http://schemas.microsoft.com/office/powerpoint/2010/main" val="882049328"/>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31C12B0C-0C07-E641-8F34-10A0521EE122}" type="slidenum">
              <a:rPr lang="en-US" smtClean="0"/>
              <a:t>96</a:t>
            </a:fld>
            <a:endParaRPr lang="en-US"/>
          </a:p>
        </p:txBody>
      </p:sp>
    </p:spTree>
    <p:extLst>
      <p:ext uri="{BB962C8B-B14F-4D97-AF65-F5344CB8AC3E}">
        <p14:creationId xmlns:p14="http://schemas.microsoft.com/office/powerpoint/2010/main" val="1369749498"/>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31C12B0C-0C07-E641-8F34-10A0521EE122}" type="slidenum">
              <a:rPr lang="en-US" smtClean="0"/>
              <a:t>98</a:t>
            </a:fld>
            <a:endParaRPr lang="en-US"/>
          </a:p>
        </p:txBody>
      </p:sp>
    </p:spTree>
    <p:extLst>
      <p:ext uri="{BB962C8B-B14F-4D97-AF65-F5344CB8AC3E}">
        <p14:creationId xmlns:p14="http://schemas.microsoft.com/office/powerpoint/2010/main" val="3721733538"/>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31C12B0C-0C07-E641-8F34-10A0521EE122}" type="slidenum">
              <a:rPr lang="en-US" smtClean="0"/>
              <a:t>100</a:t>
            </a:fld>
            <a:endParaRPr lang="en-US"/>
          </a:p>
        </p:txBody>
      </p:sp>
    </p:spTree>
    <p:extLst>
      <p:ext uri="{BB962C8B-B14F-4D97-AF65-F5344CB8AC3E}">
        <p14:creationId xmlns:p14="http://schemas.microsoft.com/office/powerpoint/2010/main" val="33751399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31C12B0C-0C07-E641-8F34-10A0521EE122}" type="slidenum">
              <a:rPr lang="en-US" smtClean="0"/>
              <a:t>23</a:t>
            </a:fld>
            <a:endParaRPr lang="en-US"/>
          </a:p>
        </p:txBody>
      </p:sp>
    </p:spTree>
    <p:extLst>
      <p:ext uri="{BB962C8B-B14F-4D97-AF65-F5344CB8AC3E}">
        <p14:creationId xmlns:p14="http://schemas.microsoft.com/office/powerpoint/2010/main" val="33084203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31C12B0C-0C07-E641-8F34-10A0521EE122}" type="slidenum">
              <a:rPr lang="en-US" smtClean="0"/>
              <a:t>24</a:t>
            </a:fld>
            <a:endParaRPr lang="en-US"/>
          </a:p>
        </p:txBody>
      </p:sp>
    </p:spTree>
    <p:extLst>
      <p:ext uri="{BB962C8B-B14F-4D97-AF65-F5344CB8AC3E}">
        <p14:creationId xmlns:p14="http://schemas.microsoft.com/office/powerpoint/2010/main" val="308364500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Slide">
    <p:bg>
      <p:bgPr>
        <a:solidFill>
          <a:schemeClr val="tx1">
            <a:lumMod val="50000"/>
          </a:schemeClr>
        </a:solidFill>
        <a:effectLst/>
      </p:bgPr>
    </p:bg>
    <p:spTree>
      <p:nvGrpSpPr>
        <p:cNvPr id="1" name=""/>
        <p:cNvGrpSpPr/>
        <p:nvPr/>
      </p:nvGrpSpPr>
      <p:grpSpPr>
        <a:xfrm>
          <a:off x="0" y="0"/>
          <a:ext cx="0" cy="0"/>
          <a:chOff x="0" y="0"/>
          <a:chExt cx="0" cy="0"/>
        </a:xfrm>
      </p:grpSpPr>
      <p:sp>
        <p:nvSpPr>
          <p:cNvPr id="4" name="Rectangle 3"/>
          <p:cNvSpPr/>
          <p:nvPr userDrawn="1"/>
        </p:nvSpPr>
        <p:spPr>
          <a:xfrm>
            <a:off x="0" y="-4956"/>
            <a:ext cx="9144000" cy="5143498"/>
          </a:xfrm>
          <a:prstGeom prst="rect">
            <a:avLst/>
          </a:prstGeom>
          <a:pattFill prst="pct10">
            <a:fgClr>
              <a:schemeClr val="tx1"/>
            </a:fgClr>
            <a:bgClr>
              <a:srgbClr val="222222"/>
            </a:bgClr>
          </a:patt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5" name="Picture 4" descr="SQUARE.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99649" y="1"/>
            <a:ext cx="7115951" cy="5143499"/>
          </a:xfrm>
          <a:prstGeom prst="rect">
            <a:avLst/>
          </a:prstGeom>
        </p:spPr>
      </p:pic>
      <p:sp>
        <p:nvSpPr>
          <p:cNvPr id="6" name="Rectangle 5"/>
          <p:cNvSpPr/>
          <p:nvPr userDrawn="1"/>
        </p:nvSpPr>
        <p:spPr>
          <a:xfrm flipV="1">
            <a:off x="3755758" y="819127"/>
            <a:ext cx="1642335" cy="18286"/>
          </a:xfrm>
          <a:prstGeom prst="rect">
            <a:avLst/>
          </a:prstGeom>
          <a:solidFill>
            <a:srgbClr val="E5195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Rectangle 6"/>
          <p:cNvSpPr/>
          <p:nvPr userDrawn="1"/>
        </p:nvSpPr>
        <p:spPr>
          <a:xfrm flipV="1">
            <a:off x="3991630" y="625603"/>
            <a:ext cx="1143000" cy="18286"/>
          </a:xfrm>
          <a:prstGeom prst="rect">
            <a:avLst/>
          </a:prstGeom>
          <a:solidFill>
            <a:srgbClr val="E5195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  </a:t>
            </a:r>
          </a:p>
        </p:txBody>
      </p:sp>
      <p:sp>
        <p:nvSpPr>
          <p:cNvPr id="3" name="Text Placeholder 2"/>
          <p:cNvSpPr>
            <a:spLocks noGrp="1"/>
          </p:cNvSpPr>
          <p:nvPr>
            <p:ph type="body" sz="quarter" idx="10" hasCustomPrompt="1"/>
          </p:nvPr>
        </p:nvSpPr>
        <p:spPr>
          <a:xfrm>
            <a:off x="2280184" y="1204555"/>
            <a:ext cx="4561557" cy="917244"/>
          </a:xfrm>
        </p:spPr>
        <p:txBody>
          <a:bodyPr>
            <a:noAutofit/>
          </a:bodyPr>
          <a:lstStyle>
            <a:lvl1pPr marL="0" indent="0" algn="ctr">
              <a:buNone/>
              <a:defRPr sz="5400" baseline="0">
                <a:solidFill>
                  <a:srgbClr val="FFFFFF"/>
                </a:solidFill>
                <a:latin typeface="Garamond"/>
                <a:cs typeface="Garamond"/>
              </a:defRPr>
            </a:lvl1pPr>
          </a:lstStyle>
          <a:p>
            <a:pPr lvl="0"/>
            <a:r>
              <a:rPr lang="en-US" dirty="0"/>
              <a:t>Add Your</a:t>
            </a:r>
          </a:p>
        </p:txBody>
      </p:sp>
      <p:sp>
        <p:nvSpPr>
          <p:cNvPr id="29" name="Text Placeholder 28"/>
          <p:cNvSpPr>
            <a:spLocks noGrp="1"/>
          </p:cNvSpPr>
          <p:nvPr>
            <p:ph type="body" sz="quarter" idx="11" hasCustomPrompt="1"/>
          </p:nvPr>
        </p:nvSpPr>
        <p:spPr>
          <a:xfrm>
            <a:off x="1997333" y="2277095"/>
            <a:ext cx="5129213" cy="1902359"/>
          </a:xfrm>
        </p:spPr>
        <p:txBody>
          <a:bodyPr>
            <a:noAutofit/>
          </a:bodyPr>
          <a:lstStyle>
            <a:lvl1pPr marL="0" indent="0" algn="ctr">
              <a:buNone/>
              <a:defRPr sz="5400" baseline="0">
                <a:solidFill>
                  <a:srgbClr val="FFFFFF"/>
                </a:solidFill>
                <a:latin typeface="+mn-lt"/>
              </a:defRPr>
            </a:lvl1pPr>
          </a:lstStyle>
          <a:p>
            <a:pPr lvl="0"/>
            <a:r>
              <a:rPr lang="en-US" dirty="0"/>
              <a:t>CAPTIVATING TITLE HERE</a:t>
            </a:r>
          </a:p>
        </p:txBody>
      </p:sp>
      <p:sp>
        <p:nvSpPr>
          <p:cNvPr id="30" name="Rectangle 29"/>
          <p:cNvSpPr/>
          <p:nvPr userDrawn="1"/>
        </p:nvSpPr>
        <p:spPr>
          <a:xfrm flipV="1">
            <a:off x="4002907" y="4506093"/>
            <a:ext cx="1143000" cy="18286"/>
          </a:xfrm>
          <a:prstGeom prst="rect">
            <a:avLst/>
          </a:prstGeom>
          <a:solidFill>
            <a:srgbClr val="E5195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  </a:t>
            </a:r>
          </a:p>
        </p:txBody>
      </p:sp>
      <p:sp>
        <p:nvSpPr>
          <p:cNvPr id="31" name="Rectangle 30"/>
          <p:cNvSpPr/>
          <p:nvPr userDrawn="1"/>
        </p:nvSpPr>
        <p:spPr>
          <a:xfrm flipV="1">
            <a:off x="3750191" y="4346576"/>
            <a:ext cx="1642335" cy="18286"/>
          </a:xfrm>
          <a:prstGeom prst="rect">
            <a:avLst/>
          </a:prstGeom>
          <a:solidFill>
            <a:srgbClr val="E5195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32" name="Picture 31" descr="Pattern copy.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400332" cy="5143500"/>
          </a:xfrm>
          <a:prstGeom prst="rect">
            <a:avLst/>
          </a:prstGeom>
        </p:spPr>
      </p:pic>
      <p:pic>
        <p:nvPicPr>
          <p:cNvPr id="33" name="Picture 32" descr="Pattern copy.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0800000">
            <a:off x="8743668" y="20796"/>
            <a:ext cx="400332" cy="5143500"/>
          </a:xfrm>
          <a:prstGeom prst="rect">
            <a:avLst/>
          </a:prstGeom>
        </p:spPr>
      </p:pic>
    </p:spTree>
    <p:extLst>
      <p:ext uri="{BB962C8B-B14F-4D97-AF65-F5344CB8AC3E}">
        <p14:creationId xmlns:p14="http://schemas.microsoft.com/office/powerpoint/2010/main" val="18815307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hank You ">
    <p:bg>
      <p:bgPr>
        <a:solidFill>
          <a:srgbClr val="FF0259"/>
        </a:solidFill>
        <a:effectLst/>
      </p:bgPr>
    </p:bg>
    <p:spTree>
      <p:nvGrpSpPr>
        <p:cNvPr id="1" name=""/>
        <p:cNvGrpSpPr/>
        <p:nvPr/>
      </p:nvGrpSpPr>
      <p:grpSpPr>
        <a:xfrm>
          <a:off x="0" y="0"/>
          <a:ext cx="0" cy="0"/>
          <a:chOff x="0" y="0"/>
          <a:chExt cx="0" cy="0"/>
        </a:xfrm>
      </p:grpSpPr>
      <p:pic>
        <p:nvPicPr>
          <p:cNvPr id="9" name="Picture 8" descr="Pattern.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5400000">
            <a:off x="4323610" y="319915"/>
            <a:ext cx="490712" cy="6304690"/>
          </a:xfrm>
          <a:prstGeom prst="rect">
            <a:avLst/>
          </a:prstGeom>
        </p:spPr>
      </p:pic>
      <p:pic>
        <p:nvPicPr>
          <p:cNvPr id="10" name="Picture 9" descr="Pattern.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4314380" y="-1779054"/>
            <a:ext cx="490712" cy="6304690"/>
          </a:xfrm>
          <a:prstGeom prst="rect">
            <a:avLst/>
          </a:prstGeom>
        </p:spPr>
      </p:pic>
      <p:sp>
        <p:nvSpPr>
          <p:cNvPr id="3" name="Text Placeholder 2"/>
          <p:cNvSpPr>
            <a:spLocks noGrp="1"/>
          </p:cNvSpPr>
          <p:nvPr>
            <p:ph type="body" sz="quarter" idx="10" hasCustomPrompt="1"/>
          </p:nvPr>
        </p:nvSpPr>
        <p:spPr>
          <a:xfrm>
            <a:off x="935038" y="1619250"/>
            <a:ext cx="7446962" cy="1608138"/>
          </a:xfrm>
        </p:spPr>
        <p:txBody>
          <a:bodyPr>
            <a:normAutofit/>
          </a:bodyPr>
          <a:lstStyle>
            <a:lvl1pPr marL="0" indent="0" algn="ctr">
              <a:buNone/>
              <a:defRPr sz="9600" baseline="0">
                <a:solidFill>
                  <a:schemeClr val="bg1"/>
                </a:solidFill>
                <a:latin typeface="Franklin Gothic Medium"/>
                <a:cs typeface="Franklin Gothic Medium"/>
              </a:defRPr>
            </a:lvl1pPr>
          </a:lstStyle>
          <a:p>
            <a:pPr lvl="0"/>
            <a:r>
              <a:rPr lang="en-US" dirty="0"/>
              <a:t>THANK YOU!</a:t>
            </a:r>
          </a:p>
        </p:txBody>
      </p:sp>
    </p:spTree>
    <p:extLst>
      <p:ext uri="{BB962C8B-B14F-4D97-AF65-F5344CB8AC3E}">
        <p14:creationId xmlns:p14="http://schemas.microsoft.com/office/powerpoint/2010/main" val="34316935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381290" y="381291"/>
            <a:ext cx="8382000" cy="703984"/>
          </a:xfrm>
        </p:spPr>
        <p:txBody>
          <a:bodyPr/>
          <a:lstStyle>
            <a:lvl1pPr marL="0" indent="0">
              <a:buNone/>
              <a:defRPr>
                <a:latin typeface="Franklin Gothic Medium"/>
                <a:cs typeface="Franklin Gothic Medium"/>
              </a:defRPr>
            </a:lvl1pPr>
          </a:lstStyle>
          <a:p>
            <a:pPr lvl="0"/>
            <a:endParaRPr lang="en-US" dirty="0"/>
          </a:p>
        </p:txBody>
      </p:sp>
    </p:spTree>
    <p:extLst>
      <p:ext uri="{BB962C8B-B14F-4D97-AF65-F5344CB8AC3E}">
        <p14:creationId xmlns:p14="http://schemas.microsoft.com/office/powerpoint/2010/main" val="7094388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peaker Introduction">
    <p:bg>
      <p:bgPr>
        <a:solidFill>
          <a:schemeClr val="tx1">
            <a:lumMod val="50000"/>
          </a:schemeClr>
        </a:solidFill>
        <a:effectLst/>
      </p:bgPr>
    </p:bg>
    <p:spTree>
      <p:nvGrpSpPr>
        <p:cNvPr id="1" name=""/>
        <p:cNvGrpSpPr/>
        <p:nvPr/>
      </p:nvGrpSpPr>
      <p:grpSpPr>
        <a:xfrm>
          <a:off x="0" y="0"/>
          <a:ext cx="0" cy="0"/>
          <a:chOff x="0" y="0"/>
          <a:chExt cx="0" cy="0"/>
        </a:xfrm>
      </p:grpSpPr>
      <p:sp>
        <p:nvSpPr>
          <p:cNvPr id="9" name="Picture Placeholder 8"/>
          <p:cNvSpPr>
            <a:spLocks noGrp="1"/>
          </p:cNvSpPr>
          <p:nvPr>
            <p:ph type="pic" sz="quarter" idx="15" hasCustomPrompt="1"/>
          </p:nvPr>
        </p:nvSpPr>
        <p:spPr>
          <a:xfrm>
            <a:off x="303" y="-14288"/>
            <a:ext cx="4419600" cy="5157788"/>
          </a:xfrm>
        </p:spPr>
        <p:txBody>
          <a:bodyPr/>
          <a:lstStyle>
            <a:lvl1pPr marL="0" marR="0" indent="0" algn="l" defTabSz="457200" rtl="0" eaLnBrk="1" fontAlgn="auto" latinLnBrk="0" hangingPunct="1">
              <a:lnSpc>
                <a:spcPct val="100000"/>
              </a:lnSpc>
              <a:spcBef>
                <a:spcPct val="20000"/>
              </a:spcBef>
              <a:spcAft>
                <a:spcPts val="0"/>
              </a:spcAft>
              <a:buClr>
                <a:srgbClr val="E5425D"/>
              </a:buClr>
              <a:buSzTx/>
              <a:buFont typeface="Arial"/>
              <a:buNone/>
              <a:tabLst/>
              <a:defRPr sz="2400">
                <a:solidFill>
                  <a:srgbClr val="FFFFFF"/>
                </a:solidFill>
                <a:latin typeface="Garamond"/>
                <a:cs typeface="Garamond"/>
              </a:defRPr>
            </a:lvl1pPr>
          </a:lstStyle>
          <a:p>
            <a:r>
              <a:rPr lang="en-US" dirty="0"/>
              <a:t>Click the photo icon below to add your own image. </a:t>
            </a:r>
          </a:p>
          <a:p>
            <a:endParaRPr lang="en-US" dirty="0"/>
          </a:p>
        </p:txBody>
      </p:sp>
      <p:sp>
        <p:nvSpPr>
          <p:cNvPr id="11" name="Text Placeholder 10"/>
          <p:cNvSpPr>
            <a:spLocks noGrp="1"/>
          </p:cNvSpPr>
          <p:nvPr>
            <p:ph type="body" sz="quarter" idx="16" hasCustomPrompt="1"/>
          </p:nvPr>
        </p:nvSpPr>
        <p:spPr>
          <a:xfrm>
            <a:off x="5069813" y="738911"/>
            <a:ext cx="3565525" cy="646545"/>
          </a:xfrm>
        </p:spPr>
        <p:txBody>
          <a:bodyPr>
            <a:noAutofit/>
          </a:bodyPr>
          <a:lstStyle>
            <a:lvl1pPr marL="0" indent="0">
              <a:buNone/>
              <a:defRPr sz="3600" b="0">
                <a:solidFill>
                  <a:srgbClr val="F36019"/>
                </a:solidFill>
                <a:latin typeface="Franklin Gothic Medium"/>
                <a:cs typeface="Franklin Gothic Medium"/>
              </a:defRPr>
            </a:lvl1pPr>
          </a:lstStyle>
          <a:p>
            <a:pPr lvl="0"/>
            <a:r>
              <a:rPr lang="en-US" dirty="0"/>
              <a:t>HELLO!</a:t>
            </a:r>
          </a:p>
        </p:txBody>
      </p:sp>
      <p:sp>
        <p:nvSpPr>
          <p:cNvPr id="12" name="Text Placeholder 2"/>
          <p:cNvSpPr>
            <a:spLocks noGrp="1"/>
          </p:cNvSpPr>
          <p:nvPr>
            <p:ph type="body" sz="quarter" idx="13" hasCustomPrompt="1"/>
          </p:nvPr>
        </p:nvSpPr>
        <p:spPr>
          <a:xfrm>
            <a:off x="5081358" y="1766166"/>
            <a:ext cx="3553980" cy="1374198"/>
          </a:xfrm>
        </p:spPr>
        <p:txBody>
          <a:bodyPr>
            <a:normAutofit/>
          </a:bodyPr>
          <a:lstStyle>
            <a:lvl1pPr marL="0" indent="0">
              <a:buNone/>
              <a:defRPr sz="2400" baseline="0">
                <a:solidFill>
                  <a:srgbClr val="FFFFFF"/>
                </a:solidFill>
                <a:latin typeface="Franklin Gothic Medium"/>
                <a:cs typeface="Franklin Gothic Medium"/>
              </a:defRPr>
            </a:lvl1pPr>
          </a:lstStyle>
          <a:p>
            <a:pPr lvl="0"/>
            <a:r>
              <a:rPr lang="en-US" dirty="0"/>
              <a:t>Name                              Company                     Twitter Handle</a:t>
            </a:r>
          </a:p>
          <a:p>
            <a:pPr lvl="0"/>
            <a:endParaRPr lang="en-US" dirty="0"/>
          </a:p>
        </p:txBody>
      </p:sp>
      <p:sp>
        <p:nvSpPr>
          <p:cNvPr id="20" name="Text Placeholder 19"/>
          <p:cNvSpPr>
            <a:spLocks noGrp="1"/>
          </p:cNvSpPr>
          <p:nvPr>
            <p:ph type="body" sz="quarter" idx="18" hasCustomPrompt="1"/>
          </p:nvPr>
        </p:nvSpPr>
        <p:spPr>
          <a:xfrm>
            <a:off x="5069812" y="3483984"/>
            <a:ext cx="3565525" cy="1220788"/>
          </a:xfrm>
        </p:spPr>
        <p:txBody>
          <a:bodyPr>
            <a:normAutofit/>
          </a:bodyPr>
          <a:lstStyle>
            <a:lvl1pPr marL="0" indent="0">
              <a:buNone/>
              <a:defRPr sz="2200" baseline="0">
                <a:solidFill>
                  <a:schemeClr val="bg1"/>
                </a:solidFill>
                <a:latin typeface="Franklin Gothic Medium"/>
                <a:cs typeface="Franklin Gothic Medium"/>
              </a:defRPr>
            </a:lvl1pPr>
          </a:lstStyle>
          <a:p>
            <a:pPr lvl="0"/>
            <a:r>
              <a:rPr lang="en-US" dirty="0"/>
              <a:t>Add a little bit more about yourself here.</a:t>
            </a:r>
          </a:p>
        </p:txBody>
      </p:sp>
    </p:spTree>
    <p:extLst>
      <p:ext uri="{BB962C8B-B14F-4D97-AF65-F5344CB8AC3E}">
        <p14:creationId xmlns:p14="http://schemas.microsoft.com/office/powerpoint/2010/main" val="6852081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5" name="Rectangle 4"/>
          <p:cNvSpPr/>
          <p:nvPr userDrawn="1"/>
        </p:nvSpPr>
        <p:spPr>
          <a:xfrm>
            <a:off x="1" y="0"/>
            <a:ext cx="2706857" cy="5143499"/>
          </a:xfrm>
          <a:prstGeom prst="rect">
            <a:avLst/>
          </a:prstGeom>
          <a:pattFill prst="pct10">
            <a:fgClr>
              <a:srgbClr val="C8425D"/>
            </a:fgClr>
            <a:bgClr>
              <a:schemeClr val="bg1">
                <a:lumMod val="95000"/>
              </a:schemeClr>
            </a:bgClr>
          </a:patt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 Placeholder 6"/>
          <p:cNvSpPr>
            <a:spLocks noGrp="1"/>
          </p:cNvSpPr>
          <p:nvPr>
            <p:ph type="body" sz="quarter" idx="16" hasCustomPrompt="1"/>
          </p:nvPr>
        </p:nvSpPr>
        <p:spPr>
          <a:xfrm>
            <a:off x="3079750" y="415345"/>
            <a:ext cx="5645150" cy="646837"/>
          </a:xfrm>
        </p:spPr>
        <p:txBody>
          <a:bodyPr/>
          <a:lstStyle>
            <a:lvl1pPr marL="0" indent="0">
              <a:buNone/>
              <a:defRPr baseline="0">
                <a:solidFill>
                  <a:schemeClr val="tx1"/>
                </a:solidFill>
                <a:latin typeface="Franklin Gothic Medium"/>
                <a:cs typeface="Franklin Gothic Medium"/>
              </a:defRPr>
            </a:lvl1pPr>
          </a:lstStyle>
          <a:p>
            <a:pPr lvl="0"/>
            <a:r>
              <a:rPr lang="en-US" dirty="0"/>
              <a:t>Add Your Agenda Here</a:t>
            </a:r>
          </a:p>
        </p:txBody>
      </p:sp>
      <p:sp>
        <p:nvSpPr>
          <p:cNvPr id="9" name="Text Placeholder 8"/>
          <p:cNvSpPr>
            <a:spLocks noGrp="1"/>
          </p:cNvSpPr>
          <p:nvPr>
            <p:ph type="body" sz="quarter" idx="17"/>
          </p:nvPr>
        </p:nvSpPr>
        <p:spPr>
          <a:xfrm>
            <a:off x="3079750" y="1289050"/>
            <a:ext cx="5645150" cy="3308350"/>
          </a:xfrm>
        </p:spPr>
        <p:txBody>
          <a:bodyPr>
            <a:normAutofit/>
          </a:bodyPr>
          <a:lstStyle>
            <a:lvl1pPr marL="514350" indent="-514350">
              <a:buFont typeface="+mj-lt"/>
              <a:buAutoNum type="arabicPeriod"/>
              <a:defRPr sz="2800">
                <a:solidFill>
                  <a:srgbClr val="414141"/>
                </a:solidFill>
                <a:latin typeface="Franklin Gothic Medium"/>
                <a:cs typeface="Franklin Gothic Medium"/>
              </a:defRPr>
            </a:lvl1pPr>
          </a:lstStyle>
          <a:p>
            <a:pPr lvl="0"/>
            <a:endParaRPr lang="en-US" dirty="0"/>
          </a:p>
        </p:txBody>
      </p:sp>
    </p:spTree>
    <p:extLst>
      <p:ext uri="{BB962C8B-B14F-4D97-AF65-F5344CB8AC3E}">
        <p14:creationId xmlns:p14="http://schemas.microsoft.com/office/powerpoint/2010/main" val="31395657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ark Section Header">
    <p:bg>
      <p:bgPr>
        <a:solidFill>
          <a:schemeClr val="tx1">
            <a:lumMod val="50000"/>
          </a:schemeClr>
        </a:solidFill>
        <a:effectLst/>
      </p:bgPr>
    </p:bg>
    <p:spTree>
      <p:nvGrpSpPr>
        <p:cNvPr id="1" name=""/>
        <p:cNvGrpSpPr/>
        <p:nvPr/>
      </p:nvGrpSpPr>
      <p:grpSpPr>
        <a:xfrm>
          <a:off x="0" y="0"/>
          <a:ext cx="0" cy="0"/>
          <a:chOff x="0" y="0"/>
          <a:chExt cx="0" cy="0"/>
        </a:xfrm>
      </p:grpSpPr>
      <p:sp>
        <p:nvSpPr>
          <p:cNvPr id="9" name="Rectangle 8"/>
          <p:cNvSpPr/>
          <p:nvPr userDrawn="1"/>
        </p:nvSpPr>
        <p:spPr>
          <a:xfrm rot="5400000">
            <a:off x="1987213" y="-1987210"/>
            <a:ext cx="5161120" cy="9135540"/>
          </a:xfrm>
          <a:prstGeom prst="rect">
            <a:avLst/>
          </a:prstGeom>
          <a:pattFill prst="pct10">
            <a:fgClr>
              <a:schemeClr val="tx1"/>
            </a:fgClr>
            <a:bgClr>
              <a:srgbClr val="222222"/>
            </a:bgClr>
          </a:patt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 Placeholder 3"/>
          <p:cNvSpPr>
            <a:spLocks noGrp="1"/>
          </p:cNvSpPr>
          <p:nvPr>
            <p:ph type="body" sz="quarter" idx="17" hasCustomPrompt="1"/>
          </p:nvPr>
        </p:nvSpPr>
        <p:spPr>
          <a:xfrm>
            <a:off x="1465234" y="1678561"/>
            <a:ext cx="7685088" cy="1659660"/>
          </a:xfrm>
          <a:solidFill>
            <a:srgbClr val="202020"/>
          </a:solidFill>
        </p:spPr>
        <p:txBody>
          <a:bodyPr anchor="ctr">
            <a:normAutofit/>
          </a:bodyPr>
          <a:lstStyle>
            <a:lvl1pPr marL="0" indent="0" algn="l">
              <a:buNone/>
              <a:defRPr sz="4000" baseline="0">
                <a:solidFill>
                  <a:schemeClr val="bg1"/>
                </a:solidFill>
                <a:latin typeface="Franklin Gothic Medium"/>
                <a:cs typeface="Franklin Gothic Medium"/>
              </a:defRPr>
            </a:lvl1pPr>
          </a:lstStyle>
          <a:p>
            <a:pPr lvl="0"/>
            <a:r>
              <a:rPr lang="en-US" dirty="0"/>
              <a:t>First Section Header Here</a:t>
            </a:r>
          </a:p>
        </p:txBody>
      </p:sp>
      <p:sp>
        <p:nvSpPr>
          <p:cNvPr id="12" name="Text Placeholder 11"/>
          <p:cNvSpPr>
            <a:spLocks noGrp="1"/>
          </p:cNvSpPr>
          <p:nvPr>
            <p:ph type="body" sz="quarter" idx="18" hasCustomPrompt="1"/>
          </p:nvPr>
        </p:nvSpPr>
        <p:spPr>
          <a:xfrm>
            <a:off x="3" y="1678561"/>
            <a:ext cx="1465231" cy="1659660"/>
          </a:xfrm>
          <a:solidFill>
            <a:schemeClr val="tx1">
              <a:lumMod val="50000"/>
            </a:schemeClr>
          </a:solidFill>
        </p:spPr>
        <p:txBody>
          <a:bodyPr>
            <a:normAutofit/>
          </a:bodyPr>
          <a:lstStyle>
            <a:lvl1pPr marL="0" indent="0" algn="ctr">
              <a:buNone/>
              <a:defRPr sz="9600">
                <a:solidFill>
                  <a:srgbClr val="3D8CA0"/>
                </a:solidFill>
                <a:latin typeface="Franklin Gothic Medium"/>
                <a:cs typeface="Franklin Gothic Medium"/>
              </a:defRPr>
            </a:lvl1pPr>
          </a:lstStyle>
          <a:p>
            <a:pPr lvl="0"/>
            <a:r>
              <a:rPr lang="en-US" dirty="0"/>
              <a:t>1</a:t>
            </a:r>
          </a:p>
        </p:txBody>
      </p:sp>
    </p:spTree>
    <p:extLst>
      <p:ext uri="{BB962C8B-B14F-4D97-AF65-F5344CB8AC3E}">
        <p14:creationId xmlns:p14="http://schemas.microsoft.com/office/powerpoint/2010/main" val="27649771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xt + Image">
    <p:spTree>
      <p:nvGrpSpPr>
        <p:cNvPr id="1" name=""/>
        <p:cNvGrpSpPr/>
        <p:nvPr/>
      </p:nvGrpSpPr>
      <p:grpSpPr>
        <a:xfrm>
          <a:off x="0" y="0"/>
          <a:ext cx="0" cy="0"/>
          <a:chOff x="0" y="0"/>
          <a:chExt cx="0" cy="0"/>
        </a:xfrm>
      </p:grpSpPr>
      <p:sp>
        <p:nvSpPr>
          <p:cNvPr id="3" name="Rectangle 2"/>
          <p:cNvSpPr/>
          <p:nvPr userDrawn="1"/>
        </p:nvSpPr>
        <p:spPr>
          <a:xfrm>
            <a:off x="0" y="0"/>
            <a:ext cx="9144000" cy="5143500"/>
          </a:xfrm>
          <a:prstGeom prst="rect">
            <a:avLst/>
          </a:prstGeom>
          <a:pattFill prst="pct10">
            <a:fgClr>
              <a:schemeClr val="bg1"/>
            </a:fgClr>
            <a:bgClr>
              <a:schemeClr val="bg1">
                <a:lumMod val="95000"/>
              </a:schemeClr>
            </a:bgClr>
          </a:patt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latin typeface="Franklin Gothic Medium (Body)"/>
              <a:cs typeface="Franklin Gothic Medium (Body)"/>
            </a:endParaRPr>
          </a:p>
        </p:txBody>
      </p:sp>
      <p:sp>
        <p:nvSpPr>
          <p:cNvPr id="5" name="Right Triangle 4"/>
          <p:cNvSpPr/>
          <p:nvPr userDrawn="1"/>
        </p:nvSpPr>
        <p:spPr>
          <a:xfrm rot="5400000">
            <a:off x="146242" y="153939"/>
            <a:ext cx="1116061" cy="1116061"/>
          </a:xfrm>
          <a:prstGeom prst="rtTriangle">
            <a:avLst/>
          </a:prstGeom>
          <a:solidFill>
            <a:srgbClr val="FF025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80F5B"/>
              </a:solidFill>
            </a:endParaRPr>
          </a:p>
        </p:txBody>
      </p:sp>
      <p:sp>
        <p:nvSpPr>
          <p:cNvPr id="6" name="Right Triangle 5"/>
          <p:cNvSpPr/>
          <p:nvPr userDrawn="1"/>
        </p:nvSpPr>
        <p:spPr>
          <a:xfrm rot="16200000">
            <a:off x="7850908" y="3865802"/>
            <a:ext cx="1116061" cy="1116061"/>
          </a:xfrm>
          <a:prstGeom prst="rtTriangle">
            <a:avLst/>
          </a:prstGeom>
          <a:solidFill>
            <a:srgbClr val="FF025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80F5B"/>
              </a:solidFill>
            </a:endParaRPr>
          </a:p>
        </p:txBody>
      </p:sp>
      <p:sp>
        <p:nvSpPr>
          <p:cNvPr id="8" name="Text Placeholder 7"/>
          <p:cNvSpPr>
            <a:spLocks noGrp="1"/>
          </p:cNvSpPr>
          <p:nvPr>
            <p:ph type="body" sz="quarter" idx="10" hasCustomPrompt="1"/>
          </p:nvPr>
        </p:nvSpPr>
        <p:spPr>
          <a:xfrm>
            <a:off x="1466850" y="1951038"/>
            <a:ext cx="6383338" cy="1131887"/>
          </a:xfrm>
        </p:spPr>
        <p:txBody>
          <a:bodyPr>
            <a:normAutofit/>
          </a:bodyPr>
          <a:lstStyle>
            <a:lvl1pPr marL="0" indent="0" algn="ctr">
              <a:buNone/>
              <a:defRPr sz="3600" baseline="0">
                <a:solidFill>
                  <a:schemeClr val="tx1"/>
                </a:solidFill>
                <a:latin typeface="Franklin Gothic Medium"/>
                <a:cs typeface="Franklin Gothic Medium"/>
              </a:defRPr>
            </a:lvl1pPr>
          </a:lstStyle>
          <a:p>
            <a:pPr lvl="0"/>
            <a:r>
              <a:rPr lang="en-US" dirty="0"/>
              <a:t>Add Text, an Image, or Both</a:t>
            </a:r>
          </a:p>
        </p:txBody>
      </p:sp>
    </p:spTree>
    <p:extLst>
      <p:ext uri="{BB962C8B-B14F-4D97-AF65-F5344CB8AC3E}">
        <p14:creationId xmlns:p14="http://schemas.microsoft.com/office/powerpoint/2010/main" val="7095824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Image as Background">
    <p:spTree>
      <p:nvGrpSpPr>
        <p:cNvPr id="1" name=""/>
        <p:cNvGrpSpPr/>
        <p:nvPr/>
      </p:nvGrpSpPr>
      <p:grpSpPr>
        <a:xfrm>
          <a:off x="0" y="0"/>
          <a:ext cx="0" cy="0"/>
          <a:chOff x="0" y="0"/>
          <a:chExt cx="0" cy="0"/>
        </a:xfrm>
      </p:grpSpPr>
      <p:sp>
        <p:nvSpPr>
          <p:cNvPr id="7" name="Picture Placeholder 6"/>
          <p:cNvSpPr>
            <a:spLocks noGrp="1"/>
          </p:cNvSpPr>
          <p:nvPr>
            <p:ph type="pic" sz="quarter" idx="10" hasCustomPrompt="1"/>
          </p:nvPr>
        </p:nvSpPr>
        <p:spPr>
          <a:xfrm>
            <a:off x="3175" y="0"/>
            <a:ext cx="9140825" cy="5143500"/>
          </a:xfrm>
        </p:spPr>
        <p:txBody>
          <a:bodyPr anchor="b"/>
          <a:lstStyle>
            <a:lvl1pPr marL="0" marR="0" indent="0" algn="l" defTabSz="457200" rtl="0" eaLnBrk="1" fontAlgn="auto" latinLnBrk="0" hangingPunct="1">
              <a:lnSpc>
                <a:spcPct val="90000"/>
              </a:lnSpc>
              <a:spcBef>
                <a:spcPct val="20000"/>
              </a:spcBef>
              <a:spcAft>
                <a:spcPts val="0"/>
              </a:spcAft>
              <a:buClr>
                <a:srgbClr val="E5425D"/>
              </a:buClr>
              <a:buSzTx/>
              <a:buFont typeface="Arial"/>
              <a:buNone/>
              <a:tabLst/>
              <a:defRPr sz="3200">
                <a:latin typeface="Garamond"/>
                <a:cs typeface="Garamond"/>
              </a:defRPr>
            </a:lvl1pPr>
          </a:lstStyle>
          <a:p>
            <a:r>
              <a:rPr lang="en-US" dirty="0"/>
              <a:t>Click the icon to add an image as your background. Make sure to use a high-quality photo. </a:t>
            </a:r>
          </a:p>
          <a:p>
            <a:endParaRPr lang="en-US" dirty="0"/>
          </a:p>
        </p:txBody>
      </p:sp>
      <p:sp>
        <p:nvSpPr>
          <p:cNvPr id="11" name="Text Placeholder 10"/>
          <p:cNvSpPr>
            <a:spLocks noGrp="1"/>
          </p:cNvSpPr>
          <p:nvPr>
            <p:ph type="body" sz="quarter" idx="11"/>
          </p:nvPr>
        </p:nvSpPr>
        <p:spPr>
          <a:xfrm>
            <a:off x="3617" y="431861"/>
            <a:ext cx="5510984" cy="1185863"/>
          </a:xfrm>
          <a:solidFill>
            <a:srgbClr val="3D8CA0">
              <a:alpha val="70000"/>
            </a:srgbClr>
          </a:solidFill>
          <a:ln>
            <a:noFill/>
          </a:ln>
        </p:spPr>
        <p:txBody>
          <a:bodyPr/>
          <a:lstStyle>
            <a:lvl1pPr marL="0" indent="0">
              <a:buNone/>
              <a:defRPr>
                <a:solidFill>
                  <a:schemeClr val="tx1"/>
                </a:solidFill>
                <a:latin typeface="Franklin Gothic Medium"/>
                <a:cs typeface="Franklin Gothic Medium"/>
              </a:defRPr>
            </a:lvl1pPr>
          </a:lstStyle>
          <a:p>
            <a:pPr lvl="0"/>
            <a:endParaRPr lang="en-US" dirty="0"/>
          </a:p>
        </p:txBody>
      </p:sp>
    </p:spTree>
    <p:extLst>
      <p:ext uri="{BB962C8B-B14F-4D97-AF65-F5344CB8AC3E}">
        <p14:creationId xmlns:p14="http://schemas.microsoft.com/office/powerpoint/2010/main" val="22370539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ction Header Light">
    <p:bg>
      <p:bgPr>
        <a:solidFill>
          <a:schemeClr val="bg1">
            <a:lumMod val="95000"/>
          </a:schemeClr>
        </a:solidFill>
        <a:effectLst/>
      </p:bgPr>
    </p:bg>
    <p:spTree>
      <p:nvGrpSpPr>
        <p:cNvPr id="1" name=""/>
        <p:cNvGrpSpPr/>
        <p:nvPr/>
      </p:nvGrpSpPr>
      <p:grpSpPr>
        <a:xfrm>
          <a:off x="0" y="0"/>
          <a:ext cx="0" cy="0"/>
          <a:chOff x="0" y="0"/>
          <a:chExt cx="0" cy="0"/>
        </a:xfrm>
      </p:grpSpPr>
      <p:sp>
        <p:nvSpPr>
          <p:cNvPr id="11" name="Rectangle 10"/>
          <p:cNvSpPr/>
          <p:nvPr userDrawn="1"/>
        </p:nvSpPr>
        <p:spPr>
          <a:xfrm>
            <a:off x="1" y="0"/>
            <a:ext cx="2706857" cy="5143499"/>
          </a:xfrm>
          <a:prstGeom prst="rect">
            <a:avLst/>
          </a:prstGeom>
          <a:pattFill prst="pct10">
            <a:fgClr>
              <a:srgbClr val="C8425D"/>
            </a:fgClr>
            <a:bgClr>
              <a:schemeClr val="bg1">
                <a:lumMod val="95000"/>
              </a:schemeClr>
            </a:bgClr>
          </a:patt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 Placeholder 3"/>
          <p:cNvSpPr>
            <a:spLocks noGrp="1"/>
          </p:cNvSpPr>
          <p:nvPr>
            <p:ph type="body" sz="quarter" idx="17" hasCustomPrompt="1"/>
          </p:nvPr>
        </p:nvSpPr>
        <p:spPr>
          <a:xfrm>
            <a:off x="1465234" y="1678561"/>
            <a:ext cx="7685088" cy="1659660"/>
          </a:xfrm>
          <a:solidFill>
            <a:schemeClr val="bg1">
              <a:lumMod val="95000"/>
            </a:schemeClr>
          </a:solidFill>
        </p:spPr>
        <p:txBody>
          <a:bodyPr anchor="ctr">
            <a:normAutofit/>
          </a:bodyPr>
          <a:lstStyle>
            <a:lvl1pPr marL="0" indent="0" algn="l">
              <a:buNone/>
              <a:defRPr sz="4000" baseline="0">
                <a:solidFill>
                  <a:schemeClr val="tx1"/>
                </a:solidFill>
                <a:latin typeface="Franklin Gothic Medium"/>
                <a:cs typeface="Franklin Gothic Medium"/>
              </a:defRPr>
            </a:lvl1pPr>
          </a:lstStyle>
          <a:p>
            <a:pPr lvl="0"/>
            <a:r>
              <a:rPr lang="en-US" dirty="0"/>
              <a:t>Second Section Header Here</a:t>
            </a:r>
          </a:p>
        </p:txBody>
      </p:sp>
      <p:sp>
        <p:nvSpPr>
          <p:cNvPr id="4" name="Text Placeholder 3"/>
          <p:cNvSpPr>
            <a:spLocks noGrp="1"/>
          </p:cNvSpPr>
          <p:nvPr>
            <p:ph type="body" sz="quarter" idx="19" hasCustomPrompt="1"/>
          </p:nvPr>
        </p:nvSpPr>
        <p:spPr>
          <a:xfrm>
            <a:off x="0" y="1677988"/>
            <a:ext cx="1465233" cy="1660525"/>
          </a:xfrm>
          <a:solidFill>
            <a:srgbClr val="F2F2F2"/>
          </a:solidFill>
        </p:spPr>
        <p:txBody>
          <a:bodyPr>
            <a:normAutofit/>
          </a:bodyPr>
          <a:lstStyle>
            <a:lvl1pPr marL="0" indent="0" algn="ctr">
              <a:buNone/>
              <a:defRPr sz="9600">
                <a:solidFill>
                  <a:srgbClr val="FF0259"/>
                </a:solidFill>
                <a:latin typeface="Franklin Gothic Medium"/>
                <a:cs typeface="Franklin Gothic Medium"/>
              </a:defRPr>
            </a:lvl1pPr>
          </a:lstStyle>
          <a:p>
            <a:pPr lvl="0"/>
            <a:r>
              <a:rPr lang="en-US" dirty="0"/>
              <a:t>2</a:t>
            </a:r>
          </a:p>
        </p:txBody>
      </p:sp>
    </p:spTree>
    <p:extLst>
      <p:ext uri="{BB962C8B-B14F-4D97-AF65-F5344CB8AC3E}">
        <p14:creationId xmlns:p14="http://schemas.microsoft.com/office/powerpoint/2010/main" val="5656850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ata Point">
    <p:bg>
      <p:bgPr>
        <a:solidFill>
          <a:srgbClr val="212121"/>
        </a:solidFill>
        <a:effectLst/>
      </p:bgPr>
    </p:bg>
    <p:spTree>
      <p:nvGrpSpPr>
        <p:cNvPr id="1" name=""/>
        <p:cNvGrpSpPr/>
        <p:nvPr/>
      </p:nvGrpSpPr>
      <p:grpSpPr>
        <a:xfrm>
          <a:off x="0" y="0"/>
          <a:ext cx="0" cy="0"/>
          <a:chOff x="0" y="0"/>
          <a:chExt cx="0" cy="0"/>
        </a:xfrm>
      </p:grpSpPr>
      <p:sp>
        <p:nvSpPr>
          <p:cNvPr id="4" name="Manual Input 3"/>
          <p:cNvSpPr/>
          <p:nvPr userDrawn="1"/>
        </p:nvSpPr>
        <p:spPr>
          <a:xfrm>
            <a:off x="640688" y="3737415"/>
            <a:ext cx="1868714" cy="934357"/>
          </a:xfrm>
          <a:prstGeom prst="flowChartManualInput">
            <a:avLst/>
          </a:prstGeom>
          <a:pattFill prst="pct80">
            <a:fgClr>
              <a:srgbClr val="F80F5B"/>
            </a:fgClr>
            <a:bgClr>
              <a:srgbClr val="FEADB5"/>
            </a:bgClr>
          </a:pattFill>
          <a:ln w="38100" cmpd="sng">
            <a:solidFill>
              <a:srgbClr val="FEADB5">
                <a:alpha val="22000"/>
              </a:srgb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Manual Input 4"/>
          <p:cNvSpPr/>
          <p:nvPr userDrawn="1"/>
        </p:nvSpPr>
        <p:spPr>
          <a:xfrm>
            <a:off x="2618268" y="2966353"/>
            <a:ext cx="1868714" cy="1705420"/>
          </a:xfrm>
          <a:prstGeom prst="flowChartManualInput">
            <a:avLst/>
          </a:prstGeom>
          <a:pattFill prst="pct80">
            <a:fgClr>
              <a:srgbClr val="F80F5B"/>
            </a:fgClr>
            <a:bgClr>
              <a:srgbClr val="FEADB5"/>
            </a:bgClr>
          </a:pattFill>
          <a:ln w="38100" cmpd="sng">
            <a:solidFill>
              <a:srgbClr val="FEADB5">
                <a:alpha val="22000"/>
              </a:srgb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Manual Input 5"/>
          <p:cNvSpPr/>
          <p:nvPr userDrawn="1"/>
        </p:nvSpPr>
        <p:spPr>
          <a:xfrm>
            <a:off x="4586769" y="1961952"/>
            <a:ext cx="1868714" cy="2709821"/>
          </a:xfrm>
          <a:prstGeom prst="flowChartManualInput">
            <a:avLst/>
          </a:prstGeom>
          <a:pattFill prst="pct80">
            <a:fgClr>
              <a:srgbClr val="F80F5B"/>
            </a:fgClr>
            <a:bgClr>
              <a:srgbClr val="FEADB5"/>
            </a:bgClr>
          </a:pattFill>
          <a:ln w="38100" cmpd="sng">
            <a:solidFill>
              <a:srgbClr val="FEADB5">
                <a:alpha val="22000"/>
              </a:srgb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Manual Input 6"/>
          <p:cNvSpPr/>
          <p:nvPr userDrawn="1"/>
        </p:nvSpPr>
        <p:spPr>
          <a:xfrm>
            <a:off x="6555275" y="653138"/>
            <a:ext cx="1868714" cy="4018635"/>
          </a:xfrm>
          <a:prstGeom prst="flowChartManualInput">
            <a:avLst/>
          </a:prstGeom>
          <a:pattFill prst="pct80">
            <a:fgClr>
              <a:srgbClr val="F80F5B"/>
            </a:fgClr>
            <a:bgClr>
              <a:srgbClr val="FEADB5"/>
            </a:bgClr>
          </a:pattFill>
          <a:ln w="38100" cmpd="sng">
            <a:solidFill>
              <a:srgbClr val="FEADB5">
                <a:alpha val="22000"/>
              </a:srgb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 Placeholder 9"/>
          <p:cNvSpPr>
            <a:spLocks noGrp="1"/>
          </p:cNvSpPr>
          <p:nvPr>
            <p:ph type="body" sz="quarter" idx="10" hasCustomPrompt="1"/>
          </p:nvPr>
        </p:nvSpPr>
        <p:spPr>
          <a:xfrm>
            <a:off x="640688" y="423022"/>
            <a:ext cx="3308291" cy="733521"/>
          </a:xfrm>
        </p:spPr>
        <p:txBody>
          <a:bodyPr>
            <a:normAutofit/>
          </a:bodyPr>
          <a:lstStyle>
            <a:lvl1pPr marL="0" indent="0">
              <a:buNone/>
              <a:defRPr sz="4000" baseline="0">
                <a:solidFill>
                  <a:srgbClr val="3D8CA0"/>
                </a:solidFill>
                <a:latin typeface="Franklin Gothic Medium"/>
                <a:cs typeface="Franklin Gothic Medium"/>
              </a:defRPr>
            </a:lvl1pPr>
          </a:lstStyle>
          <a:p>
            <a:pPr lvl="0"/>
            <a:r>
              <a:rPr lang="en-US" dirty="0"/>
              <a:t>DATA POINT</a:t>
            </a:r>
          </a:p>
        </p:txBody>
      </p:sp>
      <p:sp>
        <p:nvSpPr>
          <p:cNvPr id="12" name="Text Placeholder 11"/>
          <p:cNvSpPr>
            <a:spLocks noGrp="1"/>
          </p:cNvSpPr>
          <p:nvPr>
            <p:ph type="body" sz="quarter" idx="11" hasCustomPrompt="1"/>
          </p:nvPr>
        </p:nvSpPr>
        <p:spPr>
          <a:xfrm>
            <a:off x="632691" y="1167882"/>
            <a:ext cx="3316288" cy="556202"/>
          </a:xfrm>
        </p:spPr>
        <p:txBody>
          <a:bodyPr>
            <a:noAutofit/>
          </a:bodyPr>
          <a:lstStyle>
            <a:lvl1pPr marL="0" indent="0">
              <a:buNone/>
              <a:defRPr sz="2400" baseline="0">
                <a:solidFill>
                  <a:schemeClr val="bg1"/>
                </a:solidFill>
                <a:latin typeface="Franklin Gothic Medium"/>
                <a:cs typeface="Franklin Gothic Medium"/>
              </a:defRPr>
            </a:lvl1pPr>
          </a:lstStyle>
          <a:p>
            <a:pPr lvl="0"/>
            <a:r>
              <a:rPr lang="en-US" dirty="0"/>
              <a:t>Describe the data point</a:t>
            </a:r>
          </a:p>
        </p:txBody>
      </p:sp>
    </p:spTree>
    <p:extLst>
      <p:ext uri="{BB962C8B-B14F-4D97-AF65-F5344CB8AC3E}">
        <p14:creationId xmlns:p14="http://schemas.microsoft.com/office/powerpoint/2010/main" val="21684606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Impact Statement">
    <p:bg>
      <p:bgPr>
        <a:solidFill>
          <a:schemeClr val="bg1">
            <a:lumMod val="95000"/>
          </a:schemeClr>
        </a:solidFill>
        <a:effectLst/>
      </p:bgPr>
    </p:bg>
    <p:spTree>
      <p:nvGrpSpPr>
        <p:cNvPr id="1" name=""/>
        <p:cNvGrpSpPr/>
        <p:nvPr/>
      </p:nvGrpSpPr>
      <p:grpSpPr>
        <a:xfrm>
          <a:off x="0" y="0"/>
          <a:ext cx="0" cy="0"/>
          <a:chOff x="0" y="0"/>
          <a:chExt cx="0" cy="0"/>
        </a:xfrm>
      </p:grpSpPr>
      <p:sp>
        <p:nvSpPr>
          <p:cNvPr id="4" name="Rectangle 3"/>
          <p:cNvSpPr/>
          <p:nvPr userDrawn="1"/>
        </p:nvSpPr>
        <p:spPr>
          <a:xfrm>
            <a:off x="0" y="14111"/>
            <a:ext cx="9144000" cy="5143500"/>
          </a:xfrm>
          <a:prstGeom prst="rect">
            <a:avLst/>
          </a:prstGeom>
          <a:pattFill prst="pct10">
            <a:fgClr>
              <a:schemeClr val="bg1"/>
            </a:fgClr>
            <a:bgClr>
              <a:schemeClr val="bg1">
                <a:lumMod val="95000"/>
              </a:schemeClr>
            </a:bgClr>
          </a:patt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8" name="Rectangle 7"/>
          <p:cNvSpPr/>
          <p:nvPr userDrawn="1"/>
        </p:nvSpPr>
        <p:spPr>
          <a:xfrm rot="16200000" flipV="1">
            <a:off x="-735279" y="3088651"/>
            <a:ext cx="1548284" cy="144204"/>
          </a:xfrm>
          <a:prstGeom prst="rect">
            <a:avLst/>
          </a:prstGeom>
          <a:solidFill>
            <a:srgbClr val="F80F5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descr="bulb.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678397" y="349221"/>
            <a:ext cx="1761066" cy="1787884"/>
          </a:xfrm>
          <a:prstGeom prst="rect">
            <a:avLst/>
          </a:prstGeom>
        </p:spPr>
      </p:pic>
      <p:sp>
        <p:nvSpPr>
          <p:cNvPr id="10" name="Text Placeholder 9"/>
          <p:cNvSpPr>
            <a:spLocks noGrp="1"/>
          </p:cNvSpPr>
          <p:nvPr>
            <p:ph type="body" sz="quarter" idx="10" hasCustomPrompt="1"/>
          </p:nvPr>
        </p:nvSpPr>
        <p:spPr>
          <a:xfrm>
            <a:off x="1560051" y="2522078"/>
            <a:ext cx="6014826" cy="720780"/>
          </a:xfrm>
        </p:spPr>
        <p:txBody>
          <a:bodyPr>
            <a:normAutofit/>
          </a:bodyPr>
          <a:lstStyle>
            <a:lvl1pPr marL="0" indent="0" algn="ctr">
              <a:buNone/>
              <a:defRPr sz="3200" baseline="0">
                <a:solidFill>
                  <a:schemeClr val="tx1"/>
                </a:solidFill>
                <a:latin typeface="Franklin Gothic Medium"/>
                <a:cs typeface="Franklin Gothic Medium"/>
              </a:defRPr>
            </a:lvl1pPr>
          </a:lstStyle>
          <a:p>
            <a:pPr lvl="0"/>
            <a:r>
              <a:rPr lang="en-US" dirty="0"/>
              <a:t>Share a big idea or quote here.</a:t>
            </a:r>
          </a:p>
        </p:txBody>
      </p:sp>
    </p:spTree>
    <p:extLst>
      <p:ext uri="{BB962C8B-B14F-4D97-AF65-F5344CB8AC3E}">
        <p14:creationId xmlns:p14="http://schemas.microsoft.com/office/powerpoint/2010/main" val="11481494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dirty="0"/>
              <a:t>CLICK TO EDIT MASTER TITLE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58012920"/>
      </p:ext>
    </p:extLst>
  </p:cSld>
  <p:clrMap bg1="lt1" tx1="dk1" bg2="lt2" tx2="dk2" accent1="accent1" accent2="accent2" accent3="accent3" accent4="accent4" accent5="accent5" accent6="accent6" hlink="hlink" folHlink="folHlink"/>
  <p:sldLayoutIdLst>
    <p:sldLayoutId id="2147483786" r:id="rId1"/>
    <p:sldLayoutId id="2147483789" r:id="rId2"/>
    <p:sldLayoutId id="2147483790" r:id="rId3"/>
    <p:sldLayoutId id="2147483749" r:id="rId4"/>
    <p:sldLayoutId id="2147483791" r:id="rId5"/>
    <p:sldLayoutId id="2147483792" r:id="rId6"/>
    <p:sldLayoutId id="2147483788" r:id="rId7"/>
    <p:sldLayoutId id="2147483793" r:id="rId8"/>
    <p:sldLayoutId id="2147483787" r:id="rId9"/>
    <p:sldLayoutId id="2147483763" r:id="rId10"/>
    <p:sldLayoutId id="2147483756" r:id="rId11"/>
  </p:sldLayoutIdLst>
  <p:txStyles>
    <p:titleStyle>
      <a:lvl1pPr algn="l" defTabSz="457200" rtl="0" eaLnBrk="1" latinLnBrk="0" hangingPunct="1">
        <a:spcBef>
          <a:spcPct val="0"/>
        </a:spcBef>
        <a:buNone/>
        <a:defRPr sz="3600" b="0" i="0" kern="1200" baseline="0">
          <a:solidFill>
            <a:schemeClr val="tx1">
              <a:lumMod val="75000"/>
            </a:schemeClr>
          </a:solidFill>
          <a:latin typeface="Franklin Gothic Medium"/>
          <a:ea typeface="+mj-ea"/>
          <a:cs typeface="Verdana"/>
        </a:defRPr>
      </a:lvl1pPr>
    </p:titleStyle>
    <p:bodyStyle>
      <a:lvl1pPr marL="342900" indent="-342900" algn="l" defTabSz="457200" rtl="0" eaLnBrk="1" latinLnBrk="0" hangingPunct="1">
        <a:spcBef>
          <a:spcPct val="20000"/>
        </a:spcBef>
        <a:buClr>
          <a:srgbClr val="E5425D"/>
        </a:buClr>
        <a:buFont typeface="Arial"/>
        <a:buChar char="•"/>
        <a:defRPr sz="3200" b="0" i="0" kern="1200">
          <a:solidFill>
            <a:schemeClr val="tx1">
              <a:lumMod val="50000"/>
            </a:schemeClr>
          </a:solidFill>
          <a:latin typeface="Baskerville"/>
          <a:ea typeface="+mn-ea"/>
          <a:cs typeface="Verdana"/>
        </a:defRPr>
      </a:lvl1pPr>
      <a:lvl2pPr marL="742950" indent="-285750" algn="l" defTabSz="457200" rtl="0" eaLnBrk="1" latinLnBrk="0" hangingPunct="1">
        <a:spcBef>
          <a:spcPct val="20000"/>
        </a:spcBef>
        <a:buClr>
          <a:srgbClr val="E5425D"/>
        </a:buClr>
        <a:buFont typeface="Arial" panose="020B0604020202020204" pitchFamily="34" charset="0"/>
        <a:buChar char="•"/>
        <a:defRPr sz="2400" b="0" i="0" kern="1200">
          <a:solidFill>
            <a:schemeClr val="tx1">
              <a:lumMod val="50000"/>
            </a:schemeClr>
          </a:solidFill>
          <a:latin typeface="Baskerville"/>
          <a:ea typeface="+mn-ea"/>
          <a:cs typeface="Verdana"/>
        </a:defRPr>
      </a:lvl2pPr>
      <a:lvl3pPr marL="1143000" indent="-228600" algn="l" defTabSz="457200" rtl="0" eaLnBrk="1" latinLnBrk="0" hangingPunct="1">
        <a:spcBef>
          <a:spcPct val="20000"/>
        </a:spcBef>
        <a:buClr>
          <a:srgbClr val="E5425D"/>
        </a:buClr>
        <a:buFont typeface="Arial"/>
        <a:buChar char="•"/>
        <a:defRPr sz="2400" b="0" i="0" kern="1200">
          <a:solidFill>
            <a:schemeClr val="tx1">
              <a:lumMod val="50000"/>
            </a:schemeClr>
          </a:solidFill>
          <a:latin typeface="Baskerville"/>
          <a:ea typeface="+mn-ea"/>
          <a:cs typeface="Verdana"/>
        </a:defRPr>
      </a:lvl3pPr>
      <a:lvl4pPr marL="1600200" indent="-228600" algn="l" defTabSz="457200" rtl="0" eaLnBrk="1" latinLnBrk="0" hangingPunct="1">
        <a:spcBef>
          <a:spcPct val="20000"/>
        </a:spcBef>
        <a:buClr>
          <a:srgbClr val="E5425D"/>
        </a:buClr>
        <a:buFont typeface="Arial" panose="020B0604020202020204" pitchFamily="34" charset="0"/>
        <a:buChar char="•"/>
        <a:defRPr sz="2000" b="0" i="0" kern="1200">
          <a:solidFill>
            <a:schemeClr val="tx1">
              <a:lumMod val="50000"/>
            </a:schemeClr>
          </a:solidFill>
          <a:latin typeface="Baskerville"/>
          <a:ea typeface="+mn-ea"/>
          <a:cs typeface="Verdana"/>
        </a:defRPr>
      </a:lvl4pPr>
      <a:lvl5pPr marL="2057400" indent="-228600" algn="l" defTabSz="457200" rtl="0" eaLnBrk="1" latinLnBrk="0" hangingPunct="1">
        <a:spcBef>
          <a:spcPct val="20000"/>
        </a:spcBef>
        <a:buClr>
          <a:srgbClr val="E5425D"/>
        </a:buClr>
        <a:buFont typeface="Arial" panose="020B0604020202020204" pitchFamily="34" charset="0"/>
        <a:buChar char="•"/>
        <a:defRPr sz="2000" b="0" i="0" kern="1200">
          <a:solidFill>
            <a:schemeClr val="tx1">
              <a:lumMod val="50000"/>
            </a:schemeClr>
          </a:solidFill>
          <a:latin typeface="Baskerville"/>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medium.com/@meseali" TargetMode="External"/><Relationship Id="rId2" Type="http://schemas.openxmlformats.org/officeDocument/2006/relationships/hyperlink" Target="https://medium.com/swlh/why-i-just-fucking-did-it-8367d34daacf#.wl7sghgb0" TargetMode="Externa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00.xml.rels><?xml version="1.0" encoding="UTF-8" standalone="yes"?>
<Relationships xmlns="http://schemas.openxmlformats.org/package/2006/relationships"><Relationship Id="rId3" Type="http://schemas.openxmlformats.org/officeDocument/2006/relationships/hyperlink" Target="https://medium.com/life-tips/how-to-keep-loving-someone-8bf33c94d9e0#.huaz7rthm" TargetMode="External"/><Relationship Id="rId2" Type="http://schemas.openxmlformats.org/officeDocument/2006/relationships/notesSlide" Target="../notesSlides/notesSlide77.xml"/><Relationship Id="rId1" Type="http://schemas.openxmlformats.org/officeDocument/2006/relationships/slideLayout" Target="../slideLayouts/slideLayout2.xml"/><Relationship Id="rId5" Type="http://schemas.openxmlformats.org/officeDocument/2006/relationships/image" Target="../media/image102.jpeg"/><Relationship Id="rId4" Type="http://schemas.openxmlformats.org/officeDocument/2006/relationships/hyperlink" Target="https://medium.com/@jamievaron" TargetMode="External"/></Relationships>
</file>

<file path=ppt/slides/_rels/slide101.xml.rels><?xml version="1.0" encoding="UTF-8" standalone="yes"?>
<Relationships xmlns="http://schemas.openxmlformats.org/package/2006/relationships"><Relationship Id="rId3" Type="http://schemas.openxmlformats.org/officeDocument/2006/relationships/hyperlink" Target="https://medium.com/@mgsiegler" TargetMode="External"/><Relationship Id="rId2" Type="http://schemas.openxmlformats.org/officeDocument/2006/relationships/hyperlink" Target="https://500ish.com/the-death-of-the-death-of-books-174147664fcf#.y7yyqer9r" TargetMode="External"/><Relationship Id="rId1" Type="http://schemas.openxmlformats.org/officeDocument/2006/relationships/slideLayout" Target="../slideLayouts/slideLayout2.xml"/><Relationship Id="rId4" Type="http://schemas.openxmlformats.org/officeDocument/2006/relationships/image" Target="../media/image103.png"/></Relationships>
</file>

<file path=ppt/slides/_rels/slide102.xml.rels><?xml version="1.0" encoding="UTF-8" standalone="yes"?>
<Relationships xmlns="http://schemas.openxmlformats.org/package/2006/relationships"><Relationship Id="rId3" Type="http://schemas.openxmlformats.org/officeDocument/2006/relationships/hyperlink" Target="https://medium.com/@ToddBrison" TargetMode="External"/><Relationship Id="rId2" Type="http://schemas.openxmlformats.org/officeDocument/2006/relationships/hyperlink" Target="https://medium.com/keep-learning-keep-growing/shift-your-mindset-by-saying-less-of-these-four-things-2f3a7c2a7e22#.o9j99bxp4" TargetMode="External"/><Relationship Id="rId1" Type="http://schemas.openxmlformats.org/officeDocument/2006/relationships/slideLayout" Target="../slideLayouts/slideLayout2.xml"/><Relationship Id="rId4" Type="http://schemas.openxmlformats.org/officeDocument/2006/relationships/image" Target="../media/image104.jpeg"/></Relationships>
</file>

<file path=ppt/slides/_rels/slide11.xml.rels><?xml version="1.0" encoding="UTF-8" standalone="yes"?>
<Relationships xmlns="http://schemas.openxmlformats.org/package/2006/relationships"><Relationship Id="rId3" Type="http://schemas.openxmlformats.org/officeDocument/2006/relationships/hyperlink" Target="https://medium.com/@garyvee" TargetMode="External"/><Relationship Id="rId2" Type="http://schemas.openxmlformats.org/officeDocument/2006/relationships/hyperlink" Target="https://medium.com/@garyvee/the-age-of-the-introvert-entrepreneur-13dab9a8f529#.ya81y9hb4" TargetMode="Externa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hyperlink" Target="https://medium.com/@awilkinson" TargetMode="External"/><Relationship Id="rId2" Type="http://schemas.openxmlformats.org/officeDocument/2006/relationships/hyperlink" Target="https://medium.com/@awilkinson/unicorns-vs-horses-f81d8dd61f17#.2yfrkmam0" TargetMode="Externa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hyperlink" Target="https://medium.com/@nivo0o0" TargetMode="External"/><Relationship Id="rId2" Type="http://schemas.openxmlformats.org/officeDocument/2006/relationships/hyperlink" Target="https://medium.com/@nivo0o0/when-exponential-technological-progress-becomes-our-reality-74acafd65e26#.4olh7olac" TargetMode="Externa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hyperlink" Target="https://medium.com/@HelloAngels" TargetMode="External"/><Relationship Id="rId2" Type="http://schemas.openxmlformats.org/officeDocument/2006/relationships/hyperlink" Target="https://medium.com/@HelloAngels/angels-42e1abb7469b#.n0gdzhlnt" TargetMode="Externa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hyperlink" Target="https://medium.com/@garyvee/being-a-people-pleaser-is-a-strength-not-a-weakness-1474ded53dde#.se5wq6f1l"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hyperlink" Target="https://medium.com/@garyvee" TargetMode="External"/></Relationships>
</file>

<file path=ppt/slides/_rels/slide16.xml.rels><?xml version="1.0" encoding="UTF-8" standalone="yes"?>
<Relationships xmlns="http://schemas.openxmlformats.org/package/2006/relationships"><Relationship Id="rId3" Type="http://schemas.openxmlformats.org/officeDocument/2006/relationships/hyperlink" Target="https://medium.com/@ftrain" TargetMode="External"/><Relationship Id="rId2" Type="http://schemas.openxmlformats.org/officeDocument/2006/relationships/hyperlink" Target="https://medium.com/fords-sensorium/notifications-8ced3d423535#.2iduwac92" TargetMode="External"/><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17.xml.rels><?xml version="1.0" encoding="UTF-8" standalone="yes"?>
<Relationships xmlns="http://schemas.openxmlformats.org/package/2006/relationships"><Relationship Id="rId3" Type="http://schemas.openxmlformats.org/officeDocument/2006/relationships/hyperlink" Target="https://500ish.com/apple-s-fork-into-fashion-75b1da59c9b9?source=reading_list---"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hyperlink" Target="https://medium.com/@mgsiegler" TargetMode="External"/></Relationships>
</file>

<file path=ppt/slides/_rels/slide18.xml.rels><?xml version="1.0" encoding="UTF-8" standalone="yes"?>
<Relationships xmlns="http://schemas.openxmlformats.org/package/2006/relationships"><Relationship Id="rId3" Type="http://schemas.openxmlformats.org/officeDocument/2006/relationships/hyperlink" Target="https://medium.com/@dannysullivan" TargetMode="External"/><Relationship Id="rId2" Type="http://schemas.openxmlformats.org/officeDocument/2006/relationships/hyperlink" Target="https://medium.com/@dannysullivan/after-gigaom-the-non-vc-simcity-approach-to-growing-a-media-business-b10297a4f2d5#.husau3f60" TargetMode="External"/><Relationship Id="rId1" Type="http://schemas.openxmlformats.org/officeDocument/2006/relationships/slideLayout" Target="../slideLayouts/slideLayout2.xml"/><Relationship Id="rId4" Type="http://schemas.openxmlformats.org/officeDocument/2006/relationships/image" Target="../media/image23.gif"/></Relationships>
</file>

<file path=ppt/slides/_rels/slide19.xml.rels><?xml version="1.0" encoding="UTF-8" standalone="yes"?>
<Relationships xmlns="http://schemas.openxmlformats.org/package/2006/relationships"><Relationship Id="rId3" Type="http://schemas.openxmlformats.org/officeDocument/2006/relationships/hyperlink" Target="https://backchannel.com/the-joyless-world-of-data-driven-startups-b6f475f11f5f#.2g7mdgcwd"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hyperlink" Target="https://medium.com/@zambonini" TargetMode="External"/><Relationship Id="rId4" Type="http://schemas.openxmlformats.org/officeDocument/2006/relationships/hyperlink" Target="http://en.wikipedia.org/wiki/Random_walk" TargetMode="External"/></Relationships>
</file>

<file path=ppt/slides/_rels/slide2.xml.rels><?xml version="1.0" encoding="UTF-8" standalone="yes"?>
<Relationships xmlns="http://schemas.openxmlformats.org/package/2006/relationships"><Relationship Id="rId3" Type="http://schemas.openxmlformats.org/officeDocument/2006/relationships/hyperlink" Target="https://backchannel.com/how-i-f-ed-up-in-ycombinator-35a19e7ace68?source=reading_list---" TargetMode="External"/><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medium.com/@mathewi/gigaom-is-dead-long-live-gigaom-65cb06caff9b#.p7536dn1y"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hyperlink" Target="https://medium.com/@mathewi" TargetMode="External"/></Relationships>
</file>

<file path=ppt/slides/_rels/slide21.xml.rels><?xml version="1.0" encoding="UTF-8" standalone="yes"?>
<Relationships xmlns="http://schemas.openxmlformats.org/package/2006/relationships"><Relationship Id="rId3" Type="http://schemas.openxmlformats.org/officeDocument/2006/relationships/hyperlink" Target="https://medium.com/life-tips/you-re-not-doing-the-thing-19288fe07985#.w3274ksq6"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26.jpeg"/><Relationship Id="rId4" Type="http://schemas.openxmlformats.org/officeDocument/2006/relationships/hyperlink" Target="https://medium.com/@chantastique" TargetMode="External"/></Relationships>
</file>

<file path=ppt/slides/_rels/slide22.xml.rels><?xml version="1.0" encoding="UTF-8" standalone="yes"?>
<Relationships xmlns="http://schemas.openxmlformats.org/package/2006/relationships"><Relationship Id="rId3" Type="http://schemas.openxmlformats.org/officeDocument/2006/relationships/hyperlink" Target="https://medium.com/@SoundCloud/six-years-at-soundcloud-five-lessons-learned-4a7abc47431b#.tvn5qf4vf"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hyperlink" Target="https://medium.com/@SoundCloud" TargetMode="External"/></Relationships>
</file>

<file path=ppt/slides/_rels/slide23.xml.rels><?xml version="1.0" encoding="UTF-8" standalone="yes"?>
<Relationships xmlns="http://schemas.openxmlformats.org/package/2006/relationships"><Relationship Id="rId3" Type="http://schemas.openxmlformats.org/officeDocument/2006/relationships/hyperlink" Target="https://medium.com/@garyvee/specialist-or-jack-of-all-trades-the-answer-s-obvious-to-me-bfacebcc6f6a#.h8s14g7ym"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hyperlink" Target="https://medium.com/@garyvee" TargetMode="External"/></Relationships>
</file>

<file path=ppt/slides/_rels/slide24.xml.rels><?xml version="1.0" encoding="UTF-8" standalone="yes"?>
<Relationships xmlns="http://schemas.openxmlformats.org/package/2006/relationships"><Relationship Id="rId3" Type="http://schemas.openxmlformats.org/officeDocument/2006/relationships/hyperlink" Target="https://medium.com/vantage/going-viral-31c4746303c9#.5dgvk05yk"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hyperlink" Target="https://medium.com/@vantagestaff" TargetMode="External"/></Relationships>
</file>

<file path=ppt/slides/_rels/slide25.xml.rels><?xml version="1.0" encoding="UTF-8" standalone="yes"?>
<Relationships xmlns="http://schemas.openxmlformats.org/package/2006/relationships"><Relationship Id="rId3" Type="http://schemas.openxmlformats.org/officeDocument/2006/relationships/hyperlink" Target="https://medium.com/in-asia/my-byline-is-a-lie-9f4498413c7c#.hy4nn4hi9"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hyperlink" Target="https://medium.com/@evelynrusli" TargetMode="External"/></Relationships>
</file>

<file path=ppt/slides/_rels/slide26.xml.rels><?xml version="1.0" encoding="UTF-8" standalone="yes"?>
<Relationships xmlns="http://schemas.openxmlformats.org/package/2006/relationships"><Relationship Id="rId3" Type="http://schemas.openxmlformats.org/officeDocument/2006/relationships/hyperlink" Target="https://medium.com/@pedramkeyani/hacking-company-culture-1daa3be1d769#.sfnqfgqnk"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31.jpeg"/><Relationship Id="rId4" Type="http://schemas.openxmlformats.org/officeDocument/2006/relationships/hyperlink" Target="https://medium.com/@pedramkeyani" TargetMode="External"/></Relationships>
</file>

<file path=ppt/slides/_rels/slide27.xml.rels><?xml version="1.0" encoding="UTF-8" standalone="yes"?>
<Relationships xmlns="http://schemas.openxmlformats.org/package/2006/relationships"><Relationship Id="rId3" Type="http://schemas.openxmlformats.org/officeDocument/2006/relationships/hyperlink" Target="https://medium.com/@dahanese/thoughts-from-a-woman-who-posts-on-the-internet-5380af6dbefc#.sln75ho28"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hyperlink" Target="https://medium.com/@dahanese" TargetMode="External"/><Relationship Id="rId4" Type="http://schemas.openxmlformats.org/officeDocument/2006/relationships/hyperlink" Target="https://medium.com/in-asia/my-byline-is-a-lie-9f4498413c7c#.hy4nn4hi9" TargetMode="External"/></Relationships>
</file>

<file path=ppt/slides/_rels/slide28.xml.rels><?xml version="1.0" encoding="UTF-8" standalone="yes"?>
<Relationships xmlns="http://schemas.openxmlformats.org/package/2006/relationships"><Relationship Id="rId3" Type="http://schemas.openxmlformats.org/officeDocument/2006/relationships/hyperlink" Target="https://medium.com/swlh/crazies-io-c18717b29673#.x27d8g2f4"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33.jpeg"/><Relationship Id="rId4" Type="http://schemas.openxmlformats.org/officeDocument/2006/relationships/hyperlink" Target="https://medium.com/@ashsmash" TargetMode="External"/></Relationships>
</file>

<file path=ppt/slides/_rels/slide29.xml.rels><?xml version="1.0" encoding="UTF-8" standalone="yes"?>
<Relationships xmlns="http://schemas.openxmlformats.org/package/2006/relationships"><Relationship Id="rId3" Type="http://schemas.openxmlformats.org/officeDocument/2006/relationships/hyperlink" Target="https://medium.com/uie-brain-sparks/the-one-minute-test-68738cb111ea#.4f795t99p"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34.jpeg"/><Relationship Id="rId5" Type="http://schemas.openxmlformats.org/officeDocument/2006/relationships/hyperlink" Target="https://medium.com/@jmspool" TargetMode="External"/><Relationship Id="rId4" Type="http://schemas.openxmlformats.org/officeDocument/2006/relationships/hyperlink" Target="https://medium.com/in-asia/my-byline-is-a-lie-9f4498413c7c#.hy4nn4hi9"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hyperlink" Target="https://medium.com/take-off-your-shoes/if-i-had-to-do-it-over-i-would-skip-the-mba-13901eed3011?source=reading_list---" TargetMode="Externa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https://medium.com/@nkkl/you-hate-yourself-because-we-told-you-to-9beb5cf3bed3#.lb6qbfxz1"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hyperlink" Target="https://medium.com/@nkkl" TargetMode="External"/><Relationship Id="rId4" Type="http://schemas.openxmlformats.org/officeDocument/2006/relationships/hyperlink" Target="https://medium.com/@nkkl/you-hate-yourself-because-we-told-you-to-9beb5cf3bed3?source=reading_list---" TargetMode="External"/></Relationships>
</file>

<file path=ppt/slides/_rels/slide31.xml.rels><?xml version="1.0" encoding="UTF-8" standalone="yes"?>
<Relationships xmlns="http://schemas.openxmlformats.org/package/2006/relationships"><Relationship Id="rId3" Type="http://schemas.openxmlformats.org/officeDocument/2006/relationships/hyperlink" Target="https://500hats.com/bubble-my-ass-some-unicorns-might-be-overvalued-but-all-dinosaurs-gonna-die-fb0ce311a7bd#.usagtege1" TargetMode="External"/><Relationship Id="rId7" Type="http://schemas.openxmlformats.org/officeDocument/2006/relationships/image" Target="../media/image37.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hyperlink" Target="https://medium.com/@davemcclure" TargetMode="External"/><Relationship Id="rId4" Type="http://schemas.openxmlformats.org/officeDocument/2006/relationships/hyperlink" Target="https://medium.com/in-asia/my-byline-is-a-lie-9f4498413c7c#.hy4nn4hi9" TargetMode="External"/></Relationships>
</file>

<file path=ppt/slides/_rels/slide32.xml.rels><?xml version="1.0" encoding="UTF-8" standalone="yes"?>
<Relationships xmlns="http://schemas.openxmlformats.org/package/2006/relationships"><Relationship Id="rId3" Type="http://schemas.openxmlformats.org/officeDocument/2006/relationships/hyperlink" Target="https://medium.com/better-humans/how-to-stop-checking-your-phone-like-an-addict-5bed938dd168#.wbqzr4wmu" TargetMode="External"/><Relationship Id="rId7" Type="http://schemas.openxmlformats.org/officeDocument/2006/relationships/image" Target="../media/image38.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hyperlink" Target="https://medium.com/@maxogles" TargetMode="External"/><Relationship Id="rId5" Type="http://schemas.openxmlformats.org/officeDocument/2006/relationships/hyperlink" Target="https://medium.com/@nkkl" TargetMode="External"/><Relationship Id="rId4" Type="http://schemas.openxmlformats.org/officeDocument/2006/relationships/hyperlink" Target="https://medium.com/@nkkl/you-hate-yourself-because-we-told-you-to-9beb5cf3bed3?source=reading_list---" TargetMode="External"/></Relationships>
</file>

<file path=ppt/slides/_rels/slide33.xml.rels><?xml version="1.0" encoding="UTF-8" standalone="yes"?>
<Relationships xmlns="http://schemas.openxmlformats.org/package/2006/relationships"><Relationship Id="rId3" Type="http://schemas.openxmlformats.org/officeDocument/2006/relationships/hyperlink" Target="https://medium.com/digital-nomad-stories/the-cult-of-work-you-never-meant-to-join-cd965fb9ea1a?source=reading_list---------6"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39.jpeg"/><Relationship Id="rId5" Type="http://schemas.openxmlformats.org/officeDocument/2006/relationships/hyperlink" Target="https://medium.com/@jlengstorf" TargetMode="External"/><Relationship Id="rId4" Type="http://schemas.openxmlformats.org/officeDocument/2006/relationships/hyperlink" Target="https://medium.com/in-asia/my-byline-is-a-lie-9f4498413c7c#.hy4nn4hi9" TargetMode="External"/></Relationships>
</file>

<file path=ppt/slides/_rels/slide34.xml.rels><?xml version="1.0" encoding="UTF-8" standalone="yes"?>
<Relationships xmlns="http://schemas.openxmlformats.org/package/2006/relationships"><Relationship Id="rId3" Type="http://schemas.openxmlformats.org/officeDocument/2006/relationships/hyperlink" Target="https://medium.com/thoughts-on-media/the-state-of-storytelling-e607aaf6eeb2#.aok0e5tqg"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hyperlink" Target="https://medium.com/@readthisthing" TargetMode="External"/><Relationship Id="rId4" Type="http://schemas.openxmlformats.org/officeDocument/2006/relationships/hyperlink" Target="https://medium.com/@nkkl/you-hate-yourself-because-we-told-you-to-9beb5cf3bed3?source=reading_list---" TargetMode="External"/></Relationships>
</file>

<file path=ppt/slides/_rels/slide35.xml.rels><?xml version="1.0" encoding="UTF-8" standalone="yes"?>
<Relationships xmlns="http://schemas.openxmlformats.org/package/2006/relationships"><Relationship Id="rId3" Type="http://schemas.openxmlformats.org/officeDocument/2006/relationships/hyperlink" Target="https://medium.com/ted-fellows/6-ways-to-destroy-your-dreams-501339d8b8d6#.2hz6g5r8r"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hyperlink" Target="https://medium.com/@belpesce" TargetMode="External"/><Relationship Id="rId4" Type="http://schemas.openxmlformats.org/officeDocument/2006/relationships/hyperlink" Target="https://medium.com/in-asia/my-byline-is-a-lie-9f4498413c7c#.hy4nn4hi9" TargetMode="External"/></Relationships>
</file>

<file path=ppt/slides/_rels/slide36.xml.rels><?xml version="1.0" encoding="UTF-8" standalone="yes"?>
<Relationships xmlns="http://schemas.openxmlformats.org/package/2006/relationships"><Relationship Id="rId3" Type="http://schemas.openxmlformats.org/officeDocument/2006/relationships/hyperlink" Target="https://medium.com/@joulee/how-to-impress-an-interviewer-c210d9d8e84a#.31n3g8jpo" TargetMode="External"/><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hyperlink" Target="https://medium.com/@joulee" TargetMode="External"/></Relationships>
</file>

<file path=ppt/slides/_rels/slide37.xml.rels><?xml version="1.0" encoding="UTF-8" standalone="yes"?>
<Relationships xmlns="http://schemas.openxmlformats.org/package/2006/relationships"><Relationship Id="rId3" Type="http://schemas.openxmlformats.org/officeDocument/2006/relationships/hyperlink" Target="https://medium.com/@hughmcguire/why-can-t-we-read-anymore-503c38c131fe#.ea29wvoe8" TargetMode="External"/><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hyperlink" Target="https://medium.com/@hughmcguire" TargetMode="External"/><Relationship Id="rId4" Type="http://schemas.openxmlformats.org/officeDocument/2006/relationships/hyperlink" Target="https://medium.com/@nkkl/you-hate-yourself-because-we-told-you-to-9beb5cf3bed3?source=reading_list---" TargetMode="External"/></Relationships>
</file>

<file path=ppt/slides/_rels/slide38.xml.rels><?xml version="1.0" encoding="UTF-8" standalone="yes"?>
<Relationships xmlns="http://schemas.openxmlformats.org/package/2006/relationships"><Relationship Id="rId3" Type="http://schemas.openxmlformats.org/officeDocument/2006/relationships/hyperlink" Target="https://medium.com/@chefchris/the-things-i-wish-i-knew-before-becoming-a-chef-c12bc92508d2?source=reading_list---" TargetMode="External"/><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hyperlink" Target="https://medium.com/@chefchris" TargetMode="External"/><Relationship Id="rId4" Type="http://schemas.openxmlformats.org/officeDocument/2006/relationships/hyperlink" Target="https://medium.com/@nkkl/you-hate-yourself-because-we-told-you-to-9beb5cf3bed3?source=reading_list---" TargetMode="External"/></Relationships>
</file>

<file path=ppt/slides/_rels/slide39.xml.rels><?xml version="1.0" encoding="UTF-8" standalone="yes"?>
<Relationships xmlns="http://schemas.openxmlformats.org/package/2006/relationships"><Relationship Id="rId3" Type="http://schemas.openxmlformats.org/officeDocument/2006/relationships/hyperlink" Target="https://human.parts/an-introvert-s-guide-to-greeting-strangers-vague-acquaintances-and-friends-dbbccd3a00f5#.wsp7dp2yb" TargetMode="External"/><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45.jpeg"/><Relationship Id="rId5" Type="http://schemas.openxmlformats.org/officeDocument/2006/relationships/hyperlink" Target="https://medium.com/@stuartvyse" TargetMode="External"/><Relationship Id="rId4" Type="http://schemas.openxmlformats.org/officeDocument/2006/relationships/hyperlink" Target="https://medium.com/in-asia/my-byline-is-a-lie-9f4498413c7c#.hy4nn4hi9" TargetMode="External"/></Relationships>
</file>

<file path=ppt/slides/_rels/slide4.xml.rels><?xml version="1.0" encoding="UTF-8" standalone="yes"?>
<Relationships xmlns="http://schemas.openxmlformats.org/package/2006/relationships"><Relationship Id="rId3" Type="http://schemas.openxmlformats.org/officeDocument/2006/relationships/hyperlink" Target="https://medium.com/@PaulCantor/ive-written-100-posts-on-medium-heres-what-ive-learned-5375107c84ab?source=reading_list---" TargetMode="External"/><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hyperlink" Target="https://medium.com/message/nobody-famous-37790cb4d014#.yp9j5fvmx" TargetMode="External"/><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hyperlink" Target="https://medium.com/@anildash" TargetMode="External"/><Relationship Id="rId4" Type="http://schemas.openxmlformats.org/officeDocument/2006/relationships/hyperlink" Target="https://medium.com/in-asia/my-byline-is-a-lie-9f4498413c7c#.hy4nn4hi9" TargetMode="External"/></Relationships>
</file>

<file path=ppt/slides/_rels/slide41.xml.rels><?xml version="1.0" encoding="UTF-8" standalone="yes"?>
<Relationships xmlns="http://schemas.openxmlformats.org/package/2006/relationships"><Relationship Id="rId3" Type="http://schemas.openxmlformats.org/officeDocument/2006/relationships/hyperlink" Target="https://human.parts/the-death-of-awe-in-the-age-of-awesome-846fc4569751#.mg3zwnnem" TargetMode="External"/><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hyperlink" Target="https://medium.com/@henrywismayer" TargetMode="External"/></Relationships>
</file>

<file path=ppt/slides/_rels/slide42.xml.rels><?xml version="1.0" encoding="UTF-8" standalone="yes"?>
<Relationships xmlns="http://schemas.openxmlformats.org/package/2006/relationships"><Relationship Id="rId3" Type="http://schemas.openxmlformats.org/officeDocument/2006/relationships/hyperlink" Target="https://medium.com/life-learning/the-best-advice-ever-to-a-teenage-daughter-who-needs-to-make-money-e7063b2b1edb#.rc4fe49dj" TargetMode="External"/><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hyperlink" Target="https://medium.com/@jaltucher" TargetMode="External"/><Relationship Id="rId4" Type="http://schemas.openxmlformats.org/officeDocument/2006/relationships/hyperlink" Target="https://medium.com/@nkkl/you-hate-yourself-because-we-told-you-to-9beb5cf3bed3?source=reading_list---" TargetMode="External"/></Relationships>
</file>

<file path=ppt/slides/_rels/slide43.xml.rels><?xml version="1.0" encoding="UTF-8" standalone="yes"?>
<Relationships xmlns="http://schemas.openxmlformats.org/package/2006/relationships"><Relationship Id="rId3" Type="http://schemas.openxmlformats.org/officeDocument/2006/relationships/hyperlink" Target="https://medium.com/@mathewi/twitter-s-multi-billion-dollar-mistake-happened-five-years-ago-8f354e07881e?source=reading_list---" TargetMode="External"/><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49.jpeg"/><Relationship Id="rId5" Type="http://schemas.openxmlformats.org/officeDocument/2006/relationships/hyperlink" Target="https://medium.com/@mathewi" TargetMode="External"/><Relationship Id="rId4" Type="http://schemas.openxmlformats.org/officeDocument/2006/relationships/hyperlink" Target="https://medium.com/in-asia/my-byline-is-a-lie-9f4498413c7c#.hy4nn4hi9" TargetMode="External"/></Relationships>
</file>

<file path=ppt/slides/_rels/slide44.xml.rels><?xml version="1.0" encoding="UTF-8" standalone="yes"?>
<Relationships xmlns="http://schemas.openxmlformats.org/package/2006/relationships"><Relationship Id="rId3" Type="http://schemas.openxmlformats.org/officeDocument/2006/relationships/hyperlink" Target="https://medium.com/@awilkinson/slack-s-2-8-billion-dollar-secret-sauce-5c5ec7117908#.5zrm257g5" TargetMode="External"/><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hyperlink" Target="https://medium.com/@awilkinson" TargetMode="External"/></Relationships>
</file>

<file path=ppt/slides/_rels/slide45.xml.rels><?xml version="1.0" encoding="UTF-8" standalone="yes"?>
<Relationships xmlns="http://schemas.openxmlformats.org/package/2006/relationships"><Relationship Id="rId3" Type="http://schemas.openxmlformats.org/officeDocument/2006/relationships/hyperlink" Target="https://medium.com/life-tips/how-to-talk-to-your-kids-about-bernie-sanders-db1263608fff#.442lxffu7" TargetMode="External"/><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50.jpeg"/><Relationship Id="rId5" Type="http://schemas.openxmlformats.org/officeDocument/2006/relationships/hyperlink" Target="https://medium.com/@honeystaysuper" TargetMode="External"/><Relationship Id="rId4" Type="http://schemas.openxmlformats.org/officeDocument/2006/relationships/hyperlink" Target="https://human.parts/the-death-of-awe-in-the-age-of-awesome-846fc4569751#.mg3zwnnem" TargetMode="External"/></Relationships>
</file>

<file path=ppt/slides/_rels/slide46.xml.rels><?xml version="1.0" encoding="UTF-8" standalone="yes"?>
<Relationships xmlns="http://schemas.openxmlformats.org/package/2006/relationships"><Relationship Id="rId3" Type="http://schemas.openxmlformats.org/officeDocument/2006/relationships/hyperlink" Target="https://medium.com/@__apf__/completely-truthful-answers-to-lady-engineer-questions-c47e3184cc96?source=reading_list---" TargetMode="External"/><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51.jpeg"/><Relationship Id="rId4" Type="http://schemas.openxmlformats.org/officeDocument/2006/relationships/hyperlink" Target="https://medium.com/@__apf__" TargetMode="External"/></Relationships>
</file>

<file path=ppt/slides/_rels/slide47.xml.rels><?xml version="1.0" encoding="UTF-8" standalone="yes"?>
<Relationships xmlns="http://schemas.openxmlformats.org/package/2006/relationships"><Relationship Id="rId3" Type="http://schemas.openxmlformats.org/officeDocument/2006/relationships/hyperlink" Target="https://medium.com/@davepell/things-i-need-to-come-up-with-a-better-way-to-say-to-my-kids-521b7c97f520#.clbbrnn9z" TargetMode="External"/><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52.png"/><Relationship Id="rId4" Type="http://schemas.openxmlformats.org/officeDocument/2006/relationships/hyperlink" Target="https://medium.com/@davepell" TargetMode="External"/></Relationships>
</file>

<file path=ppt/slides/_rels/slide48.xml.rels><?xml version="1.0" encoding="UTF-8" standalone="yes"?>
<Relationships xmlns="http://schemas.openxmlformats.org/package/2006/relationships"><Relationship Id="rId3" Type="http://schemas.openxmlformats.org/officeDocument/2006/relationships/hyperlink" Target="https://human.parts/why-i-will-always-love-my-ex-boyfriends-85d872f6addd#.9mgbb6yug" TargetMode="External"/><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53.png"/><Relationship Id="rId4" Type="http://schemas.openxmlformats.org/officeDocument/2006/relationships/hyperlink" Target="https://medium.com/@__apf__" TargetMode="External"/></Relationships>
</file>

<file path=ppt/slides/_rels/slide49.xml.rels><?xml version="1.0" encoding="UTF-8" standalone="yes"?>
<Relationships xmlns="http://schemas.openxmlformats.org/package/2006/relationships"><Relationship Id="rId3" Type="http://schemas.openxmlformats.org/officeDocument/2006/relationships/hyperlink" Target="https://medium.com/what-ive-learned/no-one-s-gonna-remember-you-62f49e21e54b#.lu554m45q" TargetMode="External"/><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54.png"/><Relationship Id="rId4" Type="http://schemas.openxmlformats.org/officeDocument/2006/relationships/hyperlink" Target="https://medium.com/@EsquireClassics" TargetMode="External"/></Relationships>
</file>

<file path=ppt/slides/_rels/slide5.xml.rels><?xml version="1.0" encoding="UTF-8" standalone="yes"?>
<Relationships xmlns="http://schemas.openxmlformats.org/package/2006/relationships"><Relationship Id="rId3" Type="http://schemas.openxmlformats.org/officeDocument/2006/relationships/hyperlink" Target="https://medium.com/@mandaclay" TargetMode="External"/><Relationship Id="rId2" Type="http://schemas.openxmlformats.org/officeDocument/2006/relationships/hyperlink" Target="https://medium.com/thelist/age-40-aint-nobody-got-time-for-that-96651b435bb4?source=reading_list---" TargetMode="External"/><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50.xml.rels><?xml version="1.0" encoding="UTF-8" standalone="yes"?>
<Relationships xmlns="http://schemas.openxmlformats.org/package/2006/relationships"><Relationship Id="rId3" Type="http://schemas.openxmlformats.org/officeDocument/2006/relationships/hyperlink" Target="https://medium.com/the-year-of-the-looking-glass/the-future-of-design-in-technology-fe1697e5826?source=reading_list---" TargetMode="External"/><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image" Target="../media/image55.png"/><Relationship Id="rId4" Type="http://schemas.openxmlformats.org/officeDocument/2006/relationships/hyperlink" Target="https://medium.com/@joulee" TargetMode="External"/></Relationships>
</file>

<file path=ppt/slides/_rels/slide51.xml.rels><?xml version="1.0" encoding="UTF-8" standalone="yes"?>
<Relationships xmlns="http://schemas.openxmlformats.org/package/2006/relationships"><Relationship Id="rId3" Type="http://schemas.openxmlformats.org/officeDocument/2006/relationships/hyperlink" Target="https://medium.com/life-learning/social-shaming-88dbb03c6bf0#.1oxtdc70g" TargetMode="External"/><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image" Target="../media/image56.jpeg"/><Relationship Id="rId4" Type="http://schemas.openxmlformats.org/officeDocument/2006/relationships/hyperlink" Target="https://medium.com/@MarcCalderaro" TargetMode="External"/></Relationships>
</file>

<file path=ppt/slides/_rels/slide52.xml.rels><?xml version="1.0" encoding="UTF-8" standalone="yes"?>
<Relationships xmlns="http://schemas.openxmlformats.org/package/2006/relationships"><Relationship Id="rId3" Type="http://schemas.openxmlformats.org/officeDocument/2006/relationships/hyperlink" Target="https://medium.com/thelist/what-s-one-thing-you-ve-learned-at-harvard-business-school-that-blew-your-mind-fdea346a0422#.x14zpypdy" TargetMode="External"/><Relationship Id="rId2" Type="http://schemas.openxmlformats.org/officeDocument/2006/relationships/notesSlide" Target="../notesSlides/notesSlide37.xml"/><Relationship Id="rId1" Type="http://schemas.openxmlformats.org/officeDocument/2006/relationships/slideLayout" Target="../slideLayouts/slideLayout2.xml"/><Relationship Id="rId5" Type="http://schemas.openxmlformats.org/officeDocument/2006/relationships/image" Target="../media/image57.jpeg"/><Relationship Id="rId4" Type="http://schemas.openxmlformats.org/officeDocument/2006/relationships/hyperlink" Target="https://medium.com/@ellenchisa" TargetMode="External"/></Relationships>
</file>

<file path=ppt/slides/_rels/slide53.xml.rels><?xml version="1.0" encoding="UTF-8" standalone="yes"?>
<Relationships xmlns="http://schemas.openxmlformats.org/package/2006/relationships"><Relationship Id="rId3" Type="http://schemas.openxmlformats.org/officeDocument/2006/relationships/hyperlink" Target="https://howwegettonext.com/i-let-ibm-s-robot-chef-tell-me-what-to-cook-for-a-week-d881fc884748?source=reading_list---" TargetMode="External"/><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58.png"/><Relationship Id="rId5" Type="http://schemas.openxmlformats.org/officeDocument/2006/relationships/hyperlink" Target="https://medium.com/@ohreallyoleary" TargetMode="External"/><Relationship Id="rId4" Type="http://schemas.openxmlformats.org/officeDocument/2006/relationships/hyperlink" Target="https://medium.com/life-learning/social-shaming-88dbb03c6bf0#.1oxtdc70g" TargetMode="External"/></Relationships>
</file>

<file path=ppt/slides/_rels/slide54.xml.rels><?xml version="1.0" encoding="UTF-8" standalone="yes"?>
<Relationships xmlns="http://schemas.openxmlformats.org/package/2006/relationships"><Relationship Id="rId3" Type="http://schemas.openxmlformats.org/officeDocument/2006/relationships/hyperlink" Target="https://medium.com/the-coffeelicious/this-journey-called-life-a15b34f5275?source=reading_list---------10" TargetMode="External"/><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image" Target="../media/image59.png"/><Relationship Id="rId4" Type="http://schemas.openxmlformats.org/officeDocument/2006/relationships/hyperlink" Target="https://medium.com/@yahooza" TargetMode="External"/></Relationships>
</file>

<file path=ppt/slides/_rels/slide55.xml.rels><?xml version="1.0" encoding="UTF-8" standalone="yes"?>
<Relationships xmlns="http://schemas.openxmlformats.org/package/2006/relationships"><Relationship Id="rId3" Type="http://schemas.openxmlformats.org/officeDocument/2006/relationships/hyperlink" Target="https://medium.com/life-tips/the-naked-people-in-your-ipod-f770a27fdb59#.wwnrwpv8f" TargetMode="External"/><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image" Target="../media/image60.png"/><Relationship Id="rId5" Type="http://schemas.openxmlformats.org/officeDocument/2006/relationships/hyperlink" Target="https://medium.com/@ungewissen" TargetMode="External"/><Relationship Id="rId4" Type="http://schemas.openxmlformats.org/officeDocument/2006/relationships/hyperlink" Target="https://medium.com/life-learning/social-shaming-88dbb03c6bf0#.1oxtdc70g" TargetMode="External"/></Relationships>
</file>

<file path=ppt/slides/_rels/slide56.xml.rels><?xml version="1.0" encoding="UTF-8" standalone="yes"?>
<Relationships xmlns="http://schemas.openxmlformats.org/package/2006/relationships"><Relationship Id="rId3" Type="http://schemas.openxmlformats.org/officeDocument/2006/relationships/hyperlink" Target="https://medium.com/frankly-speaking/frankly-speaking-how-i-found-purpose-38fe929e70bb#.ewp1j72rc" TargetMode="External"/><Relationship Id="rId2" Type="http://schemas.openxmlformats.org/officeDocument/2006/relationships/notesSlide" Target="../notesSlides/notesSlide41.xml"/><Relationship Id="rId1" Type="http://schemas.openxmlformats.org/officeDocument/2006/relationships/slideLayout" Target="../slideLayouts/slideLayout2.xml"/><Relationship Id="rId5" Type="http://schemas.openxmlformats.org/officeDocument/2006/relationships/image" Target="../media/image61.jpeg"/><Relationship Id="rId4" Type="http://schemas.openxmlformats.org/officeDocument/2006/relationships/hyperlink" Target="https://medium.com/@fpmarconi" TargetMode="External"/></Relationships>
</file>

<file path=ppt/slides/_rels/slide57.xml.rels><?xml version="1.0" encoding="UTF-8" standalone="yes"?>
<Relationships xmlns="http://schemas.openxmlformats.org/package/2006/relationships"><Relationship Id="rId3" Type="http://schemas.openxmlformats.org/officeDocument/2006/relationships/hyperlink" Target="https://medium.com/@firstround/startup-advising-is-broken-here-s-what-we-re-doing-to-fix-it-5454c952540#.ydrvsq8e9" TargetMode="External"/><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image" Target="../media/image62.jpeg"/><Relationship Id="rId5" Type="http://schemas.openxmlformats.org/officeDocument/2006/relationships/hyperlink" Target="https://medium.com/@firstround" TargetMode="External"/><Relationship Id="rId4" Type="http://schemas.openxmlformats.org/officeDocument/2006/relationships/hyperlink" Target="https://medium.com/life-learning/social-shaming-88dbb03c6bf0#.1oxtdc70g" TargetMode="External"/></Relationships>
</file>

<file path=ppt/slides/_rels/slide58.xml.rels><?xml version="1.0" encoding="UTF-8" standalone="yes"?>
<Relationships xmlns="http://schemas.openxmlformats.org/package/2006/relationships"><Relationship Id="rId3" Type="http://schemas.openxmlformats.org/officeDocument/2006/relationships/hyperlink" Target="https://medium.com/@a_rubin/i-m-a-female-scientist-and-i-agree-with-tim-hunt-8158bb657349#.pte5lkkwc" TargetMode="External"/><Relationship Id="rId2" Type="http://schemas.openxmlformats.org/officeDocument/2006/relationships/notesSlide" Target="../notesSlides/notesSlide43.xml"/><Relationship Id="rId1" Type="http://schemas.openxmlformats.org/officeDocument/2006/relationships/slideLayout" Target="../slideLayouts/slideLayout2.xml"/><Relationship Id="rId5" Type="http://schemas.openxmlformats.org/officeDocument/2006/relationships/image" Target="../media/image63.jpeg"/><Relationship Id="rId4" Type="http://schemas.openxmlformats.org/officeDocument/2006/relationships/hyperlink" Target="https://medium.com/@a_rubin" TargetMode="External"/></Relationships>
</file>

<file path=ppt/slides/_rels/slide59.xml.rels><?xml version="1.0" encoding="UTF-8" standalone="yes"?>
<Relationships xmlns="http://schemas.openxmlformats.org/package/2006/relationships"><Relationship Id="rId3" Type="http://schemas.openxmlformats.org/officeDocument/2006/relationships/hyperlink" Target="https://medium.com/@dustinfarivar/on-connecting-6b748ade09a3#.hy1weq4gi" TargetMode="External"/><Relationship Id="rId2" Type="http://schemas.openxmlformats.org/officeDocument/2006/relationships/notesSlide" Target="../notesSlides/notesSlide44.xml"/><Relationship Id="rId1" Type="http://schemas.openxmlformats.org/officeDocument/2006/relationships/slideLayout" Target="../slideLayouts/slideLayout2.xml"/><Relationship Id="rId5" Type="http://schemas.openxmlformats.org/officeDocument/2006/relationships/image" Target="../media/image64.png"/><Relationship Id="rId4" Type="http://schemas.openxmlformats.org/officeDocument/2006/relationships/hyperlink" Target="https://medium.com/@dustinfarivar" TargetMode="External"/></Relationships>
</file>

<file path=ppt/slides/_rels/slide6.xml.rels><?xml version="1.0" encoding="UTF-8" standalone="yes"?>
<Relationships xmlns="http://schemas.openxmlformats.org/package/2006/relationships"><Relationship Id="rId3" Type="http://schemas.openxmlformats.org/officeDocument/2006/relationships/hyperlink" Target="https://medium.com/@hankgreen" TargetMode="External"/><Relationship Id="rId2" Type="http://schemas.openxmlformats.org/officeDocument/2006/relationships/hyperlink" Target="https://medium.com/message/holy-shit-i-interviewed-the-president-fa3e8fb44d16?source=reading_list---------6" TargetMode="External"/><Relationship Id="rId1" Type="http://schemas.openxmlformats.org/officeDocument/2006/relationships/slideLayout" Target="../slideLayouts/slideLayout2.xml"/><Relationship Id="rId6" Type="http://schemas.openxmlformats.org/officeDocument/2006/relationships/image" Target="../media/image11.jpeg"/><Relationship Id="rId5" Type="http://schemas.microsoft.com/office/2007/relationships/hdphoto" Target="../media/hdphoto1.wdp"/><Relationship Id="rId4" Type="http://schemas.openxmlformats.org/officeDocument/2006/relationships/image" Target="../media/image10.png"/></Relationships>
</file>

<file path=ppt/slides/_rels/slide60.xml.rels><?xml version="1.0" encoding="UTF-8" standalone="yes"?>
<Relationships xmlns="http://schemas.openxmlformats.org/package/2006/relationships"><Relationship Id="rId3" Type="http://schemas.openxmlformats.org/officeDocument/2006/relationships/hyperlink" Target="https://medium.com/swlh/creative-form-input-field-design-examples-bfe5dd50808a#.74sk91vhg" TargetMode="External"/><Relationship Id="rId2" Type="http://schemas.openxmlformats.org/officeDocument/2006/relationships/notesSlide" Target="../notesSlides/notesSlide45.xml"/><Relationship Id="rId1" Type="http://schemas.openxmlformats.org/officeDocument/2006/relationships/slideLayout" Target="../slideLayouts/slideLayout2.xml"/><Relationship Id="rId5" Type="http://schemas.openxmlformats.org/officeDocument/2006/relationships/image" Target="../media/image65.jpeg"/><Relationship Id="rId4" Type="http://schemas.openxmlformats.org/officeDocument/2006/relationships/hyperlink" Target="https://medium.com/@saijogeorge" TargetMode="External"/></Relationships>
</file>

<file path=ppt/slides/_rels/slide61.xml.rels><?xml version="1.0" encoding="UTF-8" standalone="yes"?>
<Relationships xmlns="http://schemas.openxmlformats.org/package/2006/relationships"><Relationship Id="rId3" Type="http://schemas.openxmlformats.org/officeDocument/2006/relationships/hyperlink" Target="https://thecauldron.si.com/how-a-slight-change-in-mindset-accelerated-my-learning-forever-82c7abb4450c#.a30ffr5hr" TargetMode="External"/><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image" Target="../media/image66.png"/><Relationship Id="rId5" Type="http://schemas.openxmlformats.org/officeDocument/2006/relationships/hyperlink" Target="https://medium.com/@montebello" TargetMode="External"/><Relationship Id="rId4" Type="http://schemas.openxmlformats.org/officeDocument/2006/relationships/hyperlink" Target="https://thecauldron.si.com/how-a-slight-change-in-mindset-accelerated-my-learning-forever-82c7abb4450c#.bgb9y3etp" TargetMode="External"/></Relationships>
</file>

<file path=ppt/slides/_rels/slide62.xml.rels><?xml version="1.0" encoding="UTF-8" standalone="yes"?>
<Relationships xmlns="http://schemas.openxmlformats.org/package/2006/relationships"><Relationship Id="rId3" Type="http://schemas.openxmlformats.org/officeDocument/2006/relationships/hyperlink" Target="https://medium.com/navigating-the-sea-of-singledom/on-hanging-out-cool-girls-and-being-clingy-f81e519c717a#.wrv48rg7t" TargetMode="External"/><Relationship Id="rId2" Type="http://schemas.openxmlformats.org/officeDocument/2006/relationships/notesSlide" Target="../notesSlides/notesSlide47.xml"/><Relationship Id="rId1" Type="http://schemas.openxmlformats.org/officeDocument/2006/relationships/slideLayout" Target="../slideLayouts/slideLayout2.xml"/><Relationship Id="rId5" Type="http://schemas.openxmlformats.org/officeDocument/2006/relationships/image" Target="../media/image67.jpeg"/><Relationship Id="rId4" Type="http://schemas.openxmlformats.org/officeDocument/2006/relationships/hyperlink" Target="https://medium.com/@writingsolo" TargetMode="External"/></Relationships>
</file>

<file path=ppt/slides/_rels/slide63.xml.rels><?xml version="1.0" encoding="UTF-8" standalone="yes"?>
<Relationships xmlns="http://schemas.openxmlformats.org/package/2006/relationships"><Relationship Id="rId3" Type="http://schemas.openxmlformats.org/officeDocument/2006/relationships/hyperlink" Target="https://medium.com/@gerstenzang/21-management-things-i-learned-at-imgur-7abb72bdf8bf#.2zle89pib" TargetMode="External"/><Relationship Id="rId2" Type="http://schemas.openxmlformats.org/officeDocument/2006/relationships/notesSlide" Target="../notesSlides/notesSlide48.xml"/><Relationship Id="rId1" Type="http://schemas.openxmlformats.org/officeDocument/2006/relationships/slideLayout" Target="../slideLayouts/slideLayout2.xml"/><Relationship Id="rId6" Type="http://schemas.openxmlformats.org/officeDocument/2006/relationships/image" Target="../media/image68.jpeg"/><Relationship Id="rId5" Type="http://schemas.openxmlformats.org/officeDocument/2006/relationships/hyperlink" Target="https://medium.com/@gerstenzang" TargetMode="External"/><Relationship Id="rId4" Type="http://schemas.openxmlformats.org/officeDocument/2006/relationships/hyperlink" Target="https://medium.com/life-learning/social-shaming-88dbb03c6bf0#.1oxtdc70g" TargetMode="External"/></Relationships>
</file>

<file path=ppt/slides/_rels/slide64.xml.rels><?xml version="1.0" encoding="UTF-8" standalone="yes"?>
<Relationships xmlns="http://schemas.openxmlformats.org/package/2006/relationships"><Relationship Id="rId3" Type="http://schemas.openxmlformats.org/officeDocument/2006/relationships/hyperlink" Target="https://medium.com/frankly-speaking/frankly-speaking-how-i-learned-to-be-heard-b53042dc9abc#.jn92bfy5k" TargetMode="External"/><Relationship Id="rId2" Type="http://schemas.openxmlformats.org/officeDocument/2006/relationships/notesSlide" Target="../notesSlides/notesSlide49.xml"/><Relationship Id="rId1" Type="http://schemas.openxmlformats.org/officeDocument/2006/relationships/slideLayout" Target="../slideLayouts/slideLayout2.xml"/><Relationship Id="rId5" Type="http://schemas.openxmlformats.org/officeDocument/2006/relationships/image" Target="../media/image61.jpeg"/><Relationship Id="rId4" Type="http://schemas.openxmlformats.org/officeDocument/2006/relationships/hyperlink" Target="https://medium.com/@fpmarconi" TargetMode="External"/></Relationships>
</file>

<file path=ppt/slides/_rels/slide65.xml.rels><?xml version="1.0" encoding="UTF-8" standalone="yes"?>
<Relationships xmlns="http://schemas.openxmlformats.org/package/2006/relationships"><Relationship Id="rId3" Type="http://schemas.openxmlformats.org/officeDocument/2006/relationships/hyperlink" Target="https://medium.com/@garyvee/this-is-the-biggest-mistake-a-young-entrepreneur-can-make-448ba2df43ef#.31g35q96p" TargetMode="External"/><Relationship Id="rId2" Type="http://schemas.openxmlformats.org/officeDocument/2006/relationships/notesSlide" Target="../notesSlides/notesSlide50.xml"/><Relationship Id="rId1" Type="http://schemas.openxmlformats.org/officeDocument/2006/relationships/slideLayout" Target="../slideLayouts/slideLayout2.xml"/><Relationship Id="rId6" Type="http://schemas.openxmlformats.org/officeDocument/2006/relationships/image" Target="../media/image69.png"/><Relationship Id="rId5" Type="http://schemas.openxmlformats.org/officeDocument/2006/relationships/hyperlink" Target="https://medium.com/@garyvee" TargetMode="External"/><Relationship Id="rId4" Type="http://schemas.openxmlformats.org/officeDocument/2006/relationships/hyperlink" Target="https://medium.com/life-learning/social-shaming-88dbb03c6bf0#.1oxtdc70g" TargetMode="External"/></Relationships>
</file>

<file path=ppt/slides/_rels/slide66.xml.rels><?xml version="1.0" encoding="UTF-8" standalone="yes"?>
<Relationships xmlns="http://schemas.openxmlformats.org/package/2006/relationships"><Relationship Id="rId3" Type="http://schemas.openxmlformats.org/officeDocument/2006/relationships/hyperlink" Target="https://medium.com/life-learning/8-things-every-person-should-do-before-8-a-m-cc0233e15c8d?source=reading_list---------1" TargetMode="External"/><Relationship Id="rId2" Type="http://schemas.openxmlformats.org/officeDocument/2006/relationships/notesSlide" Target="../notesSlides/notesSlide51.xml"/><Relationship Id="rId1" Type="http://schemas.openxmlformats.org/officeDocument/2006/relationships/slideLayout" Target="../slideLayouts/slideLayout2.xml"/><Relationship Id="rId5" Type="http://schemas.openxmlformats.org/officeDocument/2006/relationships/image" Target="../media/image70.png"/><Relationship Id="rId4" Type="http://schemas.openxmlformats.org/officeDocument/2006/relationships/hyperlink" Target="https://medium.com/@benjaminhardy" TargetMode="External"/></Relationships>
</file>

<file path=ppt/slides/_rels/slide67.xml.rels><?xml version="1.0" encoding="UTF-8" standalone="yes"?>
<Relationships xmlns="http://schemas.openxmlformats.org/package/2006/relationships"><Relationship Id="rId3" Type="http://schemas.openxmlformats.org/officeDocument/2006/relationships/hyperlink" Target="https://medium.com/on-breaking-the-mold/how-i-learned-to-get-a-lot-done-without-being-busy-7989f7b300de#.75kjg8k7j" TargetMode="External"/><Relationship Id="rId2" Type="http://schemas.openxmlformats.org/officeDocument/2006/relationships/notesSlide" Target="../notesSlides/notesSlide52.xml"/><Relationship Id="rId1" Type="http://schemas.openxmlformats.org/officeDocument/2006/relationships/slideLayout" Target="../slideLayouts/slideLayout2.xml"/><Relationship Id="rId5" Type="http://schemas.openxmlformats.org/officeDocument/2006/relationships/image" Target="../media/image64.png"/><Relationship Id="rId4" Type="http://schemas.openxmlformats.org/officeDocument/2006/relationships/hyperlink" Target="https://medium.com/@isaacmorehouse" TargetMode="External"/></Relationships>
</file>

<file path=ppt/slides/_rels/slide68.xml.rels><?xml version="1.0" encoding="UTF-8" standalone="yes"?>
<Relationships xmlns="http://schemas.openxmlformats.org/package/2006/relationships"><Relationship Id="rId3" Type="http://schemas.openxmlformats.org/officeDocument/2006/relationships/hyperlink" Target="https://thsppl.com/a-black-man-walks-into-silicon-valley-and-tries-to-get-a-job-b467903acac0#.h362eks8j" TargetMode="External"/><Relationship Id="rId2" Type="http://schemas.openxmlformats.org/officeDocument/2006/relationships/notesSlide" Target="../notesSlides/notesSlide53.xml"/><Relationship Id="rId1" Type="http://schemas.openxmlformats.org/officeDocument/2006/relationships/slideLayout" Target="../slideLayouts/slideLayout2.xml"/><Relationship Id="rId5" Type="http://schemas.openxmlformats.org/officeDocument/2006/relationships/image" Target="../media/image71.png"/><Relationship Id="rId4" Type="http://schemas.openxmlformats.org/officeDocument/2006/relationships/hyperlink" Target="https://medium.com/@andynewman" TargetMode="External"/></Relationships>
</file>

<file path=ppt/slides/_rels/slide69.xml.rels><?xml version="1.0" encoding="UTF-8" standalone="yes"?>
<Relationships xmlns="http://schemas.openxmlformats.org/package/2006/relationships"><Relationship Id="rId3" Type="http://schemas.openxmlformats.org/officeDocument/2006/relationships/hyperlink" Target="https://human.parts/why-don-t-worry-about-money-just-travel-is-the-worst-advice-of-all-time-72d065fb186b#.f9fbjz5su" TargetMode="External"/><Relationship Id="rId2" Type="http://schemas.openxmlformats.org/officeDocument/2006/relationships/notesSlide" Target="../notesSlides/notesSlide54.xml"/><Relationship Id="rId1" Type="http://schemas.openxmlformats.org/officeDocument/2006/relationships/slideLayout" Target="../slideLayouts/slideLayout2.xml"/><Relationship Id="rId6" Type="http://schemas.openxmlformats.org/officeDocument/2006/relationships/image" Target="../media/image72.png"/><Relationship Id="rId5" Type="http://schemas.openxmlformats.org/officeDocument/2006/relationships/hyperlink" Target="https://medium.com/@garyvee" TargetMode="External"/><Relationship Id="rId4" Type="http://schemas.openxmlformats.org/officeDocument/2006/relationships/hyperlink" Target="https://medium.com/life-learning/social-shaming-88dbb03c6bf0#.1oxtdc70g" TargetMode="External"/></Relationships>
</file>

<file path=ppt/slides/_rels/slide7.xml.rels><?xml version="1.0" encoding="UTF-8" standalone="yes"?>
<Relationships xmlns="http://schemas.openxmlformats.org/package/2006/relationships"><Relationship Id="rId3" Type="http://schemas.openxmlformats.org/officeDocument/2006/relationships/hyperlink" Target="https://medium.com/the-year-of-the-looking-glass/the-imposter-syndrome-9e23e2326d88#.ewggx2104" TargetMode="External"/><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hyperlink" Target="https://medium.com/@joulee" TargetMode="External"/></Relationships>
</file>

<file path=ppt/slides/_rels/slide70.xml.rels><?xml version="1.0" encoding="UTF-8" standalone="yes"?>
<Relationships xmlns="http://schemas.openxmlformats.org/package/2006/relationships"><Relationship Id="rId3" Type="http://schemas.openxmlformats.org/officeDocument/2006/relationships/hyperlink" Target="https://medium.com/matter/everything-is-yours-everything-is-not-yours-d6f66bd9c6f9#.97wosg663" TargetMode="External"/><Relationship Id="rId2" Type="http://schemas.openxmlformats.org/officeDocument/2006/relationships/notesSlide" Target="../notesSlides/notesSlide55.xml"/><Relationship Id="rId1" Type="http://schemas.openxmlformats.org/officeDocument/2006/relationships/slideLayout" Target="../slideLayouts/slideLayout2.xml"/><Relationship Id="rId5" Type="http://schemas.openxmlformats.org/officeDocument/2006/relationships/image" Target="../media/image73.png"/><Relationship Id="rId4" Type="http://schemas.openxmlformats.org/officeDocument/2006/relationships/hyperlink" Target="https://medium.com/@clemantine1" TargetMode="External"/></Relationships>
</file>

<file path=ppt/slides/_rels/slide71.xml.rels><?xml version="1.0" encoding="UTF-8" standalone="yes"?>
<Relationships xmlns="http://schemas.openxmlformats.org/package/2006/relationships"><Relationship Id="rId3" Type="http://schemas.openxmlformats.org/officeDocument/2006/relationships/hyperlink" Target="https://medium.com/@awilkinson/we-need-to-talk-about-startups-de611d6a7373?source=reading_list---" TargetMode="External"/><Relationship Id="rId2" Type="http://schemas.openxmlformats.org/officeDocument/2006/relationships/notesSlide" Target="../notesSlides/notesSlide56.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hyperlink" Target="https://medium.com/@awilkinson" TargetMode="External"/><Relationship Id="rId4" Type="http://schemas.openxmlformats.org/officeDocument/2006/relationships/hyperlink" Target="https://medium.com/on-breaking-the-mold/how-i-learned-to-get-a-lot-done-without-being-busy-7989f7b300de#.75kjg8k7j" TargetMode="External"/></Relationships>
</file>

<file path=ppt/slides/_rels/slide72.xml.rels><?xml version="1.0" encoding="UTF-8" standalone="yes"?>
<Relationships xmlns="http://schemas.openxmlformats.org/package/2006/relationships"><Relationship Id="rId3" Type="http://schemas.openxmlformats.org/officeDocument/2006/relationships/hyperlink" Target="https://medium.com/hackerpreneur-magazine/i-built-launched-and-got-paying-customers-for-my-side-project-in-3-hours-a43d12aaf6e#.9hh5ctxum" TargetMode="External"/><Relationship Id="rId2" Type="http://schemas.openxmlformats.org/officeDocument/2006/relationships/notesSlide" Target="../notesSlides/notesSlide57.xml"/><Relationship Id="rId1" Type="http://schemas.openxmlformats.org/officeDocument/2006/relationships/slideLayout" Target="../slideLayouts/slideLayout2.xml"/><Relationship Id="rId5" Type="http://schemas.openxmlformats.org/officeDocument/2006/relationships/image" Target="../media/image74.png"/><Relationship Id="rId4" Type="http://schemas.openxmlformats.org/officeDocument/2006/relationships/hyperlink" Target="https://medium.com/@marceglon" TargetMode="External"/></Relationships>
</file>

<file path=ppt/slides/_rels/slide73.xml.rels><?xml version="1.0" encoding="UTF-8" standalone="yes"?>
<Relationships xmlns="http://schemas.openxmlformats.org/package/2006/relationships"><Relationship Id="rId3" Type="http://schemas.openxmlformats.org/officeDocument/2006/relationships/hyperlink" Target="https://medium.com/@noahbradley/how-i-became-an-artist-4390c6b6656c?source=reading_list---" TargetMode="External"/><Relationship Id="rId2" Type="http://schemas.openxmlformats.org/officeDocument/2006/relationships/notesSlide" Target="../notesSlides/notesSlide58.xml"/><Relationship Id="rId1" Type="http://schemas.openxmlformats.org/officeDocument/2006/relationships/slideLayout" Target="../slideLayouts/slideLayout2.xml"/><Relationship Id="rId6" Type="http://schemas.openxmlformats.org/officeDocument/2006/relationships/image" Target="../media/image75.jpeg"/><Relationship Id="rId5" Type="http://schemas.openxmlformats.org/officeDocument/2006/relationships/hyperlink" Target="https://medium.com/@noahbradley" TargetMode="External"/><Relationship Id="rId4" Type="http://schemas.openxmlformats.org/officeDocument/2006/relationships/hyperlink" Target="https://medium.com/on-breaking-the-mold/how-i-learned-to-get-a-lot-done-without-being-busy-7989f7b300de#.75kjg8k7j" TargetMode="External"/></Relationships>
</file>

<file path=ppt/slides/_rels/slide74.xml.rels><?xml version="1.0" encoding="UTF-8" standalone="yes"?>
<Relationships xmlns="http://schemas.openxmlformats.org/package/2006/relationships"><Relationship Id="rId3" Type="http://schemas.openxmlformats.org/officeDocument/2006/relationships/hyperlink" Target="https://backchannel.com/how-the-tech-press-forces-a-narrative-on-companies-it-covers-5f89fdb7793e#.toajidvhr" TargetMode="External"/><Relationship Id="rId2" Type="http://schemas.openxmlformats.org/officeDocument/2006/relationships/notesSlide" Target="../notesSlides/notesSlide59.xml"/><Relationship Id="rId1" Type="http://schemas.openxmlformats.org/officeDocument/2006/relationships/slideLayout" Target="../slideLayouts/slideLayout2.xml"/><Relationship Id="rId5" Type="http://schemas.openxmlformats.org/officeDocument/2006/relationships/image" Target="../media/image76.jpeg"/><Relationship Id="rId4" Type="http://schemas.openxmlformats.org/officeDocument/2006/relationships/hyperlink" Target="https://medium.com/@zamosta" TargetMode="External"/></Relationships>
</file>

<file path=ppt/slides/_rels/slide75.xml.rels><?xml version="1.0" encoding="UTF-8" standalone="yes"?>
<Relationships xmlns="http://schemas.openxmlformats.org/package/2006/relationships"><Relationship Id="rId3" Type="http://schemas.openxmlformats.org/officeDocument/2006/relationships/hyperlink" Target="https://backchannel.com/what-i-learned-when-i-gave-up-the-9-to-5-873a48d78a59#.ibvbbot1j" TargetMode="External"/><Relationship Id="rId2" Type="http://schemas.openxmlformats.org/officeDocument/2006/relationships/notesSlide" Target="../notesSlides/notesSlide60.xml"/><Relationship Id="rId1" Type="http://schemas.openxmlformats.org/officeDocument/2006/relationships/slideLayout" Target="../slideLayouts/slideLayout2.xml"/><Relationship Id="rId6" Type="http://schemas.openxmlformats.org/officeDocument/2006/relationships/image" Target="../media/image77.png"/><Relationship Id="rId5" Type="http://schemas.openxmlformats.org/officeDocument/2006/relationships/hyperlink" Target="https://medium.com/@JacobLaukaitis" TargetMode="External"/><Relationship Id="rId4" Type="http://schemas.openxmlformats.org/officeDocument/2006/relationships/hyperlink" Target="https://medium.com/on-breaking-the-mold/how-i-learned-to-get-a-lot-done-without-being-busy-7989f7b300de#.75kjg8k7j" TargetMode="External"/></Relationships>
</file>

<file path=ppt/slides/_rels/slide76.xml.rels><?xml version="1.0" encoding="UTF-8" standalone="yes"?>
<Relationships xmlns="http://schemas.openxmlformats.org/package/2006/relationships"><Relationship Id="rId3" Type="http://schemas.openxmlformats.org/officeDocument/2006/relationships/hyperlink" Target="https://medium.com/tell-me-your-story-and-experience/why-you-should-do-your-work-first-others-work-second-9a3e36df93f3#.i0oe4k5v6" TargetMode="External"/><Relationship Id="rId2" Type="http://schemas.openxmlformats.org/officeDocument/2006/relationships/notesSlide" Target="../notesSlides/notesSlide61.xml"/><Relationship Id="rId1" Type="http://schemas.openxmlformats.org/officeDocument/2006/relationships/slideLayout" Target="../slideLayouts/slideLayout2.xml"/><Relationship Id="rId5" Type="http://schemas.openxmlformats.org/officeDocument/2006/relationships/image" Target="../media/image78.jpeg"/><Relationship Id="rId4" Type="http://schemas.openxmlformats.org/officeDocument/2006/relationships/hyperlink" Target="https://medium.com/@andrewmerle" TargetMode="External"/></Relationships>
</file>

<file path=ppt/slides/_rels/slide77.xml.rels><?xml version="1.0" encoding="UTF-8" standalone="yes"?>
<Relationships xmlns="http://schemas.openxmlformats.org/package/2006/relationships"><Relationship Id="rId3" Type="http://schemas.openxmlformats.org/officeDocument/2006/relationships/hyperlink" Target="https://medium.com/@chris_urmson/the-view-from-the-front-seat-of-the-google-self-driving-car-chapter-2-8d5e2990101b#.v5f0l2mwb" TargetMode="External"/><Relationship Id="rId2" Type="http://schemas.openxmlformats.org/officeDocument/2006/relationships/notesSlide" Target="../notesSlides/notesSlide62.xml"/><Relationship Id="rId1" Type="http://schemas.openxmlformats.org/officeDocument/2006/relationships/slideLayout" Target="../slideLayouts/slideLayout2.xml"/><Relationship Id="rId6" Type="http://schemas.openxmlformats.org/officeDocument/2006/relationships/image" Target="../media/image79.png"/><Relationship Id="rId5" Type="http://schemas.openxmlformats.org/officeDocument/2006/relationships/hyperlink" Target="https://medium.com/@chris_urmson" TargetMode="External"/><Relationship Id="rId4" Type="http://schemas.openxmlformats.org/officeDocument/2006/relationships/hyperlink" Target="https://medium.com/on-breaking-the-mold/how-i-learned-to-get-a-lot-done-without-being-busy-7989f7b300de#.75kjg8k7j" TargetMode="External"/></Relationships>
</file>

<file path=ppt/slides/_rels/slide78.xml.rels><?xml version="1.0" encoding="UTF-8" standalone="yes"?>
<Relationships xmlns="http://schemas.openxmlformats.org/package/2006/relationships"><Relationship Id="rId3" Type="http://schemas.openxmlformats.org/officeDocument/2006/relationships/hyperlink" Target="https://medium.com/@monteiro/why-you-need-design-77dce41e0e0c#.fy3z0calm" TargetMode="External"/><Relationship Id="rId2" Type="http://schemas.openxmlformats.org/officeDocument/2006/relationships/notesSlide" Target="../notesSlides/notesSlide63.xml"/><Relationship Id="rId1" Type="http://schemas.openxmlformats.org/officeDocument/2006/relationships/slideLayout" Target="../slideLayouts/slideLayout2.xml"/><Relationship Id="rId5" Type="http://schemas.openxmlformats.org/officeDocument/2006/relationships/image" Target="../media/image80.png"/><Relationship Id="rId4" Type="http://schemas.openxmlformats.org/officeDocument/2006/relationships/hyperlink" Target="https://medium.com/@monteiro" TargetMode="External"/></Relationships>
</file>

<file path=ppt/slides/_rels/slide79.xml.rels><?xml version="1.0" encoding="UTF-8" standalone="yes"?>
<Relationships xmlns="http://schemas.openxmlformats.org/package/2006/relationships"><Relationship Id="rId3" Type="http://schemas.openxmlformats.org/officeDocument/2006/relationships/hyperlink" Target="https://medium.com/swlh/graham-for-the-lazy-51a170dacc86#.7dw3xy51s" TargetMode="External"/><Relationship Id="rId2" Type="http://schemas.openxmlformats.org/officeDocument/2006/relationships/notesSlide" Target="../notesSlides/notesSlide64.xml"/><Relationship Id="rId1" Type="http://schemas.openxmlformats.org/officeDocument/2006/relationships/slideLayout" Target="../slideLayouts/slideLayout2.xml"/><Relationship Id="rId6" Type="http://schemas.openxmlformats.org/officeDocument/2006/relationships/image" Target="../media/image81.png"/><Relationship Id="rId5" Type="http://schemas.openxmlformats.org/officeDocument/2006/relationships/hyperlink" Target="https://medium.com/@stothelios" TargetMode="External"/><Relationship Id="rId4" Type="http://schemas.openxmlformats.org/officeDocument/2006/relationships/hyperlink" Target="https://medium.com/on-breaking-the-mold/how-i-learned-to-get-a-lot-done-without-being-busy-7989f7b300de#.75kjg8k7j" TargetMode="External"/></Relationships>
</file>

<file path=ppt/slides/_rels/slide8.xml.rels><?xml version="1.0" encoding="UTF-8" standalone="yes"?>
<Relationships xmlns="http://schemas.openxmlformats.org/package/2006/relationships"><Relationship Id="rId3" Type="http://schemas.openxmlformats.org/officeDocument/2006/relationships/hyperlink" Target="https://medium.com/@helena" TargetMode="External"/><Relationship Id="rId2" Type="http://schemas.openxmlformats.org/officeDocument/2006/relationships/hyperlink" Target="https://medium.com/@helena/the-purge-what-happens-when-you-unfollow-everyone-on-the-internet-7b05a27efae1#.o1qrrqjk0" TargetMode="External"/><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80.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65.xml"/><Relationship Id="rId1" Type="http://schemas.openxmlformats.org/officeDocument/2006/relationships/slideLayout" Target="../slideLayouts/slideLayout2.xml"/><Relationship Id="rId5" Type="http://schemas.openxmlformats.org/officeDocument/2006/relationships/hyperlink" Target="https://medium.com/@davepell" TargetMode="External"/><Relationship Id="rId4" Type="http://schemas.openxmlformats.org/officeDocument/2006/relationships/hyperlink" Target="https://medium.com/just-admit-it/just-admit-it-part-one-8031c28c48d5#.xjpm06r8g" TargetMode="External"/></Relationships>
</file>

<file path=ppt/slides/_rels/slide81.xml.rels><?xml version="1.0" encoding="UTF-8" standalone="yes"?>
<Relationships xmlns="http://schemas.openxmlformats.org/package/2006/relationships"><Relationship Id="rId3" Type="http://schemas.openxmlformats.org/officeDocument/2006/relationships/hyperlink" Target="https://medium.com/message/fairly-random-thoughts-on-ashley-madison-the-swiftly-moving-line-a3f48bc309ec#.604x1qdb4" TargetMode="External"/><Relationship Id="rId2" Type="http://schemas.openxmlformats.org/officeDocument/2006/relationships/notesSlide" Target="../notesSlides/notesSlide66.xml"/><Relationship Id="rId1" Type="http://schemas.openxmlformats.org/officeDocument/2006/relationships/slideLayout" Target="../slideLayouts/slideLayout2.xml"/><Relationship Id="rId5" Type="http://schemas.openxmlformats.org/officeDocument/2006/relationships/image" Target="../media/image83.jpeg"/><Relationship Id="rId4" Type="http://schemas.openxmlformats.org/officeDocument/2006/relationships/hyperlink" Target="https://medium.com/@ftrain" TargetMode="External"/></Relationships>
</file>

<file path=ppt/slides/_rels/slide82.xml.rels><?xml version="1.0" encoding="UTF-8" standalone="yes"?>
<Relationships xmlns="http://schemas.openxmlformats.org/package/2006/relationships"><Relationship Id="rId3" Type="http://schemas.openxmlformats.org/officeDocument/2006/relationships/hyperlink" Target="https://medium.com/@danny_minutillo" TargetMode="External"/><Relationship Id="rId2" Type="http://schemas.openxmlformats.org/officeDocument/2006/relationships/hyperlink" Target="https://medium.com/life-learning/uber-s-secret-weapon-6966ada226d5#.80cffefwb" TargetMode="External"/><Relationship Id="rId1" Type="http://schemas.openxmlformats.org/officeDocument/2006/relationships/slideLayout" Target="../slideLayouts/slideLayout2.xml"/><Relationship Id="rId4" Type="http://schemas.openxmlformats.org/officeDocument/2006/relationships/image" Target="../media/image84.png"/></Relationships>
</file>

<file path=ppt/slides/_rels/slide83.xml.rels><?xml version="1.0" encoding="UTF-8" standalone="yes"?>
<Relationships xmlns="http://schemas.openxmlformats.org/package/2006/relationships"><Relationship Id="rId3" Type="http://schemas.openxmlformats.org/officeDocument/2006/relationships/hyperlink" Target="https://medium.com/@jonwestenberg/how-to-make-something-people-give-a-shit-about-83486f42118c#.ifhi6ry9l" TargetMode="External"/><Relationship Id="rId2" Type="http://schemas.openxmlformats.org/officeDocument/2006/relationships/notesSlide" Target="../notesSlides/notesSlide67.xml"/><Relationship Id="rId1" Type="http://schemas.openxmlformats.org/officeDocument/2006/relationships/slideLayout" Target="../slideLayouts/slideLayout2.xml"/><Relationship Id="rId6" Type="http://schemas.openxmlformats.org/officeDocument/2006/relationships/image" Target="../media/image85.png"/><Relationship Id="rId5" Type="http://schemas.openxmlformats.org/officeDocument/2006/relationships/hyperlink" Target="https://medium.com/@jonwestenberg" TargetMode="External"/><Relationship Id="rId4" Type="http://schemas.openxmlformats.org/officeDocument/2006/relationships/hyperlink" Target="https://medium.com/on-breaking-the-mold/how-i-learned-to-get-a-lot-done-without-being-busy-7989f7b300de#.75kjg8k7j" TargetMode="External"/></Relationships>
</file>

<file path=ppt/slides/_rels/slide84.xml.rels><?xml version="1.0" encoding="UTF-8" standalone="yes"?>
<Relationships xmlns="http://schemas.openxmlformats.org/package/2006/relationships"><Relationship Id="rId3" Type="http://schemas.openxmlformats.org/officeDocument/2006/relationships/hyperlink" Target="https://medium.com/@sarahcpr" TargetMode="External"/><Relationship Id="rId2" Type="http://schemas.openxmlformats.org/officeDocument/2006/relationships/hyperlink" Target="https://medium.com/conquering-corporate-america/if-your-coworkers-were-rappers-60435f216656#.3n80ejvpl" TargetMode="External"/><Relationship Id="rId1" Type="http://schemas.openxmlformats.org/officeDocument/2006/relationships/slideLayout" Target="../slideLayouts/slideLayout2.xml"/><Relationship Id="rId4" Type="http://schemas.openxmlformats.org/officeDocument/2006/relationships/image" Target="../media/image86.jpeg"/></Relationships>
</file>

<file path=ppt/slides/_rels/slide85.xml.rels><?xml version="1.0" encoding="UTF-8" standalone="yes"?>
<Relationships xmlns="http://schemas.openxmlformats.org/package/2006/relationships"><Relationship Id="rId3" Type="http://schemas.openxmlformats.org/officeDocument/2006/relationships/hyperlink" Target="https://medium.com/keep-learning-keep-growing/i-m-sorry-i-didn-t-respond-to-your-email-my-husband-coughed-to-death-two-years-ago-9e12c93c92fa#.ityjhhinp" TargetMode="External"/><Relationship Id="rId2" Type="http://schemas.openxmlformats.org/officeDocument/2006/relationships/notesSlide" Target="../notesSlides/notesSlide68.xml"/><Relationship Id="rId1" Type="http://schemas.openxmlformats.org/officeDocument/2006/relationships/slideLayout" Target="../slideLayouts/slideLayout2.xml"/><Relationship Id="rId6" Type="http://schemas.openxmlformats.org/officeDocument/2006/relationships/image" Target="../media/image87.jpeg"/><Relationship Id="rId5" Type="http://schemas.openxmlformats.org/officeDocument/2006/relationships/hyperlink" Target="https://medium.com/@RachelMWard" TargetMode="External"/><Relationship Id="rId4" Type="http://schemas.openxmlformats.org/officeDocument/2006/relationships/hyperlink" Target="https://medium.com/on-breaking-the-mold/how-i-learned-to-get-a-lot-done-without-being-busy-7989f7b300de#.75kjg8k7j" TargetMode="External"/></Relationships>
</file>

<file path=ppt/slides/_rels/slide86.xml.rels><?xml version="1.0" encoding="UTF-8" standalone="yes"?>
<Relationships xmlns="http://schemas.openxmlformats.org/package/2006/relationships"><Relationship Id="rId3" Type="http://schemas.openxmlformats.org/officeDocument/2006/relationships/hyperlink" Target="https://medium.com/@sharkyl" TargetMode="External"/><Relationship Id="rId2" Type="http://schemas.openxmlformats.org/officeDocument/2006/relationships/hyperlink" Target="https://medium.com/cuepoint/streaming-music-is-ripping-you-off-61dc501e7f94#.3nkb7d20y" TargetMode="External"/><Relationship Id="rId1" Type="http://schemas.openxmlformats.org/officeDocument/2006/relationships/slideLayout" Target="../slideLayouts/slideLayout2.xml"/><Relationship Id="rId4" Type="http://schemas.openxmlformats.org/officeDocument/2006/relationships/image" Target="../media/image88.png"/></Relationships>
</file>

<file path=ppt/slides/_rels/slide87.xml.rels><?xml version="1.0" encoding="UTF-8" standalone="yes"?>
<Relationships xmlns="http://schemas.openxmlformats.org/package/2006/relationships"><Relationship Id="rId3" Type="http://schemas.openxmlformats.org/officeDocument/2006/relationships/hyperlink" Target="https://medium.com/building-asana/work-hard-live-well-ead679cb506d#.j3rmunder" TargetMode="External"/><Relationship Id="rId2" Type="http://schemas.openxmlformats.org/officeDocument/2006/relationships/notesSlide" Target="../notesSlides/notesSlide69.xml"/><Relationship Id="rId1" Type="http://schemas.openxmlformats.org/officeDocument/2006/relationships/slideLayout" Target="../slideLayouts/slideLayout2.xml"/><Relationship Id="rId6" Type="http://schemas.openxmlformats.org/officeDocument/2006/relationships/image" Target="../media/image89.png"/><Relationship Id="rId5" Type="http://schemas.openxmlformats.org/officeDocument/2006/relationships/hyperlink" Target="https://medium.com/@moskov" TargetMode="External"/><Relationship Id="rId4" Type="http://schemas.openxmlformats.org/officeDocument/2006/relationships/hyperlink" Target="https://medium.com/on-breaking-the-mold/how-i-learned-to-get-a-lot-done-without-being-busy-7989f7b300de#.75kjg8k7j" TargetMode="External"/></Relationships>
</file>

<file path=ppt/slides/_rels/slide88.xml.rels><?xml version="1.0" encoding="UTF-8" standalone="yes"?>
<Relationships xmlns="http://schemas.openxmlformats.org/package/2006/relationships"><Relationship Id="rId3" Type="http://schemas.openxmlformats.org/officeDocument/2006/relationships/hyperlink" Target="https://medium.com/the-wtf-economy/i-don-t-own-i-uber-68a5f5d8e0ae#.ylibwfq1u" TargetMode="External"/><Relationship Id="rId2" Type="http://schemas.openxmlformats.org/officeDocument/2006/relationships/image" Target="../media/image90.png"/><Relationship Id="rId1" Type="http://schemas.openxmlformats.org/officeDocument/2006/relationships/slideLayout" Target="../slideLayouts/slideLayout2.xml"/><Relationship Id="rId4" Type="http://schemas.openxmlformats.org/officeDocument/2006/relationships/hyperlink" Target="https://medium.com/@msquinn" TargetMode="External"/></Relationships>
</file>

<file path=ppt/slides/_rels/slide89.xml.rels><?xml version="1.0" encoding="UTF-8" standalone="yes"?>
<Relationships xmlns="http://schemas.openxmlformats.org/package/2006/relationships"><Relationship Id="rId3" Type="http://schemas.openxmlformats.org/officeDocument/2006/relationships/hyperlink" Target="https://medium.com/facebook-design/emotional-intelligence-in-design-abcd1555b3e7#.4op697e9a" TargetMode="External"/><Relationship Id="rId2" Type="http://schemas.openxmlformats.org/officeDocument/2006/relationships/notesSlide" Target="../notesSlides/notesSlide70.xml"/><Relationship Id="rId1" Type="http://schemas.openxmlformats.org/officeDocument/2006/relationships/slideLayout" Target="../slideLayouts/slideLayout2.xml"/><Relationship Id="rId5" Type="http://schemas.openxmlformats.org/officeDocument/2006/relationships/image" Target="../media/image91.png"/><Relationship Id="rId4" Type="http://schemas.openxmlformats.org/officeDocument/2006/relationships/hyperlink" Target="https://medium.com/@bethdean" TargetMode="External"/></Relationships>
</file>

<file path=ppt/slides/_rels/slide9.xml.rels><?xml version="1.0" encoding="UTF-8" standalone="yes"?>
<Relationships xmlns="http://schemas.openxmlformats.org/package/2006/relationships"><Relationship Id="rId3" Type="http://schemas.openxmlformats.org/officeDocument/2006/relationships/hyperlink" Target="https://medium.com/the-year-of-the-looking-glass/the-imposter-syndrome-9e23e2326d88#.ewggx2104" TargetMode="External"/><Relationship Id="rId2" Type="http://schemas.openxmlformats.org/officeDocument/2006/relationships/image" Target="../media/image14.jpeg"/><Relationship Id="rId1" Type="http://schemas.openxmlformats.org/officeDocument/2006/relationships/slideLayout" Target="../slideLayouts/slideLayout2.xml"/><Relationship Id="rId4" Type="http://schemas.openxmlformats.org/officeDocument/2006/relationships/hyperlink" Target="https://medium.com/@sammassie" TargetMode="External"/></Relationships>
</file>

<file path=ppt/slides/_rels/slide90.xml.rels><?xml version="1.0" encoding="UTF-8" standalone="yes"?>
<Relationships xmlns="http://schemas.openxmlformats.org/package/2006/relationships"><Relationship Id="rId3" Type="http://schemas.openxmlformats.org/officeDocument/2006/relationships/hyperlink" Target="https://medium.com/@monteiro" TargetMode="External"/><Relationship Id="rId2" Type="http://schemas.openxmlformats.org/officeDocument/2006/relationships/hyperlink" Target="https://deardesignstudent.com/8-reasons-to-turn-down-that-startup-job-1f82a00ade34?source=reading_list---&amp;gi=2b3f3d7d51e6" TargetMode="External"/><Relationship Id="rId1" Type="http://schemas.openxmlformats.org/officeDocument/2006/relationships/slideLayout" Target="../slideLayouts/slideLayout2.xml"/><Relationship Id="rId4" Type="http://schemas.openxmlformats.org/officeDocument/2006/relationships/image" Target="../media/image92.png"/></Relationships>
</file>

<file path=ppt/slides/_rels/slide91.xml.rels><?xml version="1.0" encoding="UTF-8" standalone="yes"?>
<Relationships xmlns="http://schemas.openxmlformats.org/package/2006/relationships"><Relationship Id="rId3" Type="http://schemas.openxmlformats.org/officeDocument/2006/relationships/hyperlink" Target="https://medium.com/@amandapalmer/no-i-am-not-crowdfunding-this-baby-an-open-letter-to-a-worried-fan-9ca75cb0f938#.17lve14nu" TargetMode="External"/><Relationship Id="rId2" Type="http://schemas.openxmlformats.org/officeDocument/2006/relationships/notesSlide" Target="../notesSlides/notesSlide71.xml"/><Relationship Id="rId1" Type="http://schemas.openxmlformats.org/officeDocument/2006/relationships/slideLayout" Target="../slideLayouts/slideLayout2.xml"/><Relationship Id="rId5" Type="http://schemas.openxmlformats.org/officeDocument/2006/relationships/image" Target="../media/image93.png"/><Relationship Id="rId4" Type="http://schemas.openxmlformats.org/officeDocument/2006/relationships/hyperlink" Target="https://medium.com/@amandapalmer" TargetMode="External"/></Relationships>
</file>

<file path=ppt/slides/_rels/slide92.xml.rels><?xml version="1.0" encoding="UTF-8" standalone="yes"?>
<Relationships xmlns="http://schemas.openxmlformats.org/package/2006/relationships"><Relationship Id="rId3" Type="http://schemas.openxmlformats.org/officeDocument/2006/relationships/hyperlink" Target="https://medium.com/@thomasfuchs/how-to-write-an-error-message-883718173322#.kvz14n65r" TargetMode="External"/><Relationship Id="rId2" Type="http://schemas.openxmlformats.org/officeDocument/2006/relationships/notesSlide" Target="../notesSlides/notesSlide72.xml"/><Relationship Id="rId1" Type="http://schemas.openxmlformats.org/officeDocument/2006/relationships/slideLayout" Target="../slideLayouts/slideLayout2.xml"/><Relationship Id="rId5" Type="http://schemas.openxmlformats.org/officeDocument/2006/relationships/image" Target="../media/image94.png"/><Relationship Id="rId4" Type="http://schemas.openxmlformats.org/officeDocument/2006/relationships/hyperlink" Target="https://medium.com/@thomasfuchs" TargetMode="External"/></Relationships>
</file>

<file path=ppt/slides/_rels/slide93.xml.rels><?xml version="1.0" encoding="UTF-8" standalone="yes"?>
<Relationships xmlns="http://schemas.openxmlformats.org/package/2006/relationships"><Relationship Id="rId3" Type="http://schemas.openxmlformats.org/officeDocument/2006/relationships/hyperlink" Target="https://medium.com/strong-medicine/dear-mother-it-s-not-okay-7a8574c5a4f9#.mhmnx81k7" TargetMode="External"/><Relationship Id="rId2" Type="http://schemas.openxmlformats.org/officeDocument/2006/relationships/notesSlide" Target="../notesSlides/notesSlide73.xml"/><Relationship Id="rId1" Type="http://schemas.openxmlformats.org/officeDocument/2006/relationships/slideLayout" Target="../slideLayouts/slideLayout2.xml"/><Relationship Id="rId6" Type="http://schemas.openxmlformats.org/officeDocument/2006/relationships/image" Target="../media/image95.png"/><Relationship Id="rId5" Type="http://schemas.openxmlformats.org/officeDocument/2006/relationships/hyperlink" Target="https://medium.com/@katja_ghost" TargetMode="External"/><Relationship Id="rId4" Type="http://schemas.openxmlformats.org/officeDocument/2006/relationships/hyperlink" Target="https://deardesignstudent.com/8-reasons-to-turn-down-that-startup-job-1f82a00ade34?source=reading_list---&amp;gi=2b3f3d7d51e6" TargetMode="External"/></Relationships>
</file>

<file path=ppt/slides/_rels/slide94.xml.rels><?xml version="1.0" encoding="UTF-8" standalone="yes"?>
<Relationships xmlns="http://schemas.openxmlformats.org/package/2006/relationships"><Relationship Id="rId3" Type="http://schemas.openxmlformats.org/officeDocument/2006/relationships/hyperlink" Target="https://medium.com/keep-learning-keep-growing/28-ideas-for-becoming-5-times-more-productive-every-week-25a67fa57b23#.c9wv3g31w" TargetMode="External"/><Relationship Id="rId2" Type="http://schemas.openxmlformats.org/officeDocument/2006/relationships/notesSlide" Target="../notesSlides/notesSlide74.xml"/><Relationship Id="rId1" Type="http://schemas.openxmlformats.org/officeDocument/2006/relationships/slideLayout" Target="../slideLayouts/slideLayout2.xml"/><Relationship Id="rId6" Type="http://schemas.openxmlformats.org/officeDocument/2006/relationships/image" Target="../media/image96.png"/><Relationship Id="rId5" Type="http://schemas.openxmlformats.org/officeDocument/2006/relationships/hyperlink" Target="https://medium.com/@alltopstartups" TargetMode="External"/><Relationship Id="rId4" Type="http://schemas.openxmlformats.org/officeDocument/2006/relationships/hyperlink" Target="https://medium.com/on-breaking-the-mold/how-i-learned-to-get-a-lot-done-without-being-busy-7989f7b300de#.75kjg8k7j" TargetMode="External"/></Relationships>
</file>

<file path=ppt/slides/_rels/slide95.xml.rels><?xml version="1.0" encoding="UTF-8" standalone="yes"?>
<Relationships xmlns="http://schemas.openxmlformats.org/package/2006/relationships"><Relationship Id="rId3" Type="http://schemas.openxmlformats.org/officeDocument/2006/relationships/hyperlink" Target="https://deardesignstudent.com/8-reasons-to-turn-down-that-startup-job-1f82a00ade34?source=reading_list---&amp;gi=2b3f3d7d51e6" TargetMode="External"/><Relationship Id="rId2" Type="http://schemas.openxmlformats.org/officeDocument/2006/relationships/hyperlink" Target="https://m.signalvnoise.com/give-it-five-minutes-b8115d6f2361#.4fb0d2y6t" TargetMode="External"/><Relationship Id="rId1" Type="http://schemas.openxmlformats.org/officeDocument/2006/relationships/slideLayout" Target="../slideLayouts/slideLayout2.xml"/><Relationship Id="rId5" Type="http://schemas.openxmlformats.org/officeDocument/2006/relationships/image" Target="../media/image97.png"/><Relationship Id="rId4" Type="http://schemas.openxmlformats.org/officeDocument/2006/relationships/hyperlink" Target="https://medium.com/@jasonfried" TargetMode="External"/></Relationships>
</file>

<file path=ppt/slides/_rels/slide96.xml.rels><?xml version="1.0" encoding="UTF-8" standalone="yes"?>
<Relationships xmlns="http://schemas.openxmlformats.org/package/2006/relationships"><Relationship Id="rId3" Type="http://schemas.openxmlformats.org/officeDocument/2006/relationships/hyperlink" Target="https://500ish.com/the-death-of-thought-ecba09d1d21e#.xp5tzxhje" TargetMode="External"/><Relationship Id="rId2" Type="http://schemas.openxmlformats.org/officeDocument/2006/relationships/notesSlide" Target="../notesSlides/notesSlide75.xml"/><Relationship Id="rId1" Type="http://schemas.openxmlformats.org/officeDocument/2006/relationships/slideLayout" Target="../slideLayouts/slideLayout2.xml"/><Relationship Id="rId5" Type="http://schemas.openxmlformats.org/officeDocument/2006/relationships/image" Target="../media/image98.jpeg"/><Relationship Id="rId4" Type="http://schemas.openxmlformats.org/officeDocument/2006/relationships/hyperlink" Target="https://medium.com/@mgsiegler" TargetMode="External"/></Relationships>
</file>

<file path=ppt/slides/_rels/slide97.xml.rels><?xml version="1.0" encoding="UTF-8" standalone="yes"?>
<Relationships xmlns="http://schemas.openxmlformats.org/package/2006/relationships"><Relationship Id="rId3" Type="http://schemas.openxmlformats.org/officeDocument/2006/relationships/hyperlink" Target="https://deardesignstudent.com/8-reasons-to-turn-down-that-startup-job-1f82a00ade34?source=reading_list---&amp;gi=2b3f3d7d51e6" TargetMode="External"/><Relationship Id="rId2" Type="http://schemas.openxmlformats.org/officeDocument/2006/relationships/hyperlink" Target="https://medium.com/life-tips/the-art-of-making-good-decisions-af055e12bc62#.o7cfa7xjf" TargetMode="External"/><Relationship Id="rId1" Type="http://schemas.openxmlformats.org/officeDocument/2006/relationships/slideLayout" Target="../slideLayouts/slideLayout2.xml"/><Relationship Id="rId5" Type="http://schemas.openxmlformats.org/officeDocument/2006/relationships/image" Target="../media/image99.png"/><Relationship Id="rId4" Type="http://schemas.openxmlformats.org/officeDocument/2006/relationships/hyperlink" Target="https://medium.com/@jeffgoins" TargetMode="External"/></Relationships>
</file>

<file path=ppt/slides/_rels/slide98.xml.rels><?xml version="1.0" encoding="UTF-8" standalone="yes"?>
<Relationships xmlns="http://schemas.openxmlformats.org/package/2006/relationships"><Relationship Id="rId3" Type="http://schemas.openxmlformats.org/officeDocument/2006/relationships/hyperlink" Target="https://medium.com/life-learning/131-actionable-ideas-from-ten-books-i-wish-i-had-read-ages-ago-d751c17402de#.oiwv89keb" TargetMode="External"/><Relationship Id="rId2" Type="http://schemas.openxmlformats.org/officeDocument/2006/relationships/notesSlide" Target="../notesSlides/notesSlide76.xml"/><Relationship Id="rId1" Type="http://schemas.openxmlformats.org/officeDocument/2006/relationships/slideLayout" Target="../slideLayouts/slideLayout2.xml"/><Relationship Id="rId5" Type="http://schemas.openxmlformats.org/officeDocument/2006/relationships/image" Target="../media/image100.jpeg"/><Relationship Id="rId4" Type="http://schemas.openxmlformats.org/officeDocument/2006/relationships/hyperlink" Target="https://medium.com/@LouisTsai" TargetMode="External"/></Relationships>
</file>

<file path=ppt/slides/_rels/slide99.xml.rels><?xml version="1.0" encoding="UTF-8" standalone="yes"?>
<Relationships xmlns="http://schemas.openxmlformats.org/package/2006/relationships"><Relationship Id="rId3" Type="http://schemas.openxmlformats.org/officeDocument/2006/relationships/hyperlink" Target="https://medium.com/@jasonfried" TargetMode="External"/><Relationship Id="rId2" Type="http://schemas.openxmlformats.org/officeDocument/2006/relationships/hyperlink" Target="https://m.signalvnoise.com/some-advice-from-jeff-bezos-28b3c2938968#.ykzy3oz2t" TargetMode="External"/><Relationship Id="rId1" Type="http://schemas.openxmlformats.org/officeDocument/2006/relationships/slideLayout" Target="../slideLayouts/slideLayout2.xml"/><Relationship Id="rId4" Type="http://schemas.openxmlformats.org/officeDocument/2006/relationships/image" Target="../media/image101.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lumMod val="50000"/>
          </a:schemeClr>
        </a:solidFill>
        <a:effectLst/>
      </p:bgPr>
    </p:bg>
    <p:spTree>
      <p:nvGrpSpPr>
        <p:cNvPr id="1" name=""/>
        <p:cNvGrpSpPr/>
        <p:nvPr/>
      </p:nvGrpSpPr>
      <p:grpSpPr>
        <a:xfrm>
          <a:off x="0" y="0"/>
          <a:ext cx="0" cy="0"/>
          <a:chOff x="0" y="0"/>
          <a:chExt cx="0" cy="0"/>
        </a:xfrm>
      </p:grpSpPr>
      <p:sp>
        <p:nvSpPr>
          <p:cNvPr id="107" name="Rectangle 106"/>
          <p:cNvSpPr/>
          <p:nvPr/>
        </p:nvSpPr>
        <p:spPr>
          <a:xfrm flipV="1">
            <a:off x="3730100" y="819127"/>
            <a:ext cx="1642335" cy="18286"/>
          </a:xfrm>
          <a:prstGeom prst="rect">
            <a:avLst/>
          </a:prstGeom>
          <a:solidFill>
            <a:srgbClr val="E5195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8" name="Rectangle 107"/>
          <p:cNvSpPr/>
          <p:nvPr/>
        </p:nvSpPr>
        <p:spPr>
          <a:xfrm flipV="1">
            <a:off x="3991630" y="625603"/>
            <a:ext cx="1143000" cy="18286"/>
          </a:xfrm>
          <a:prstGeom prst="rect">
            <a:avLst/>
          </a:prstGeom>
          <a:solidFill>
            <a:srgbClr val="E5195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  </a:t>
            </a:r>
          </a:p>
        </p:txBody>
      </p:sp>
      <p:sp>
        <p:nvSpPr>
          <p:cNvPr id="4" name="TextBox 3"/>
          <p:cNvSpPr txBox="1"/>
          <p:nvPr/>
        </p:nvSpPr>
        <p:spPr>
          <a:xfrm>
            <a:off x="1112945" y="1877583"/>
            <a:ext cx="6918476" cy="2185214"/>
          </a:xfrm>
          <a:prstGeom prst="rect">
            <a:avLst/>
          </a:prstGeom>
          <a:noFill/>
        </p:spPr>
        <p:txBody>
          <a:bodyPr wrap="square" rtlCol="0">
            <a:spAutoFit/>
          </a:bodyPr>
          <a:lstStyle/>
          <a:p>
            <a:pPr algn="ctr">
              <a:lnSpc>
                <a:spcPct val="85000"/>
              </a:lnSpc>
            </a:pPr>
            <a:r>
              <a:rPr lang="en-US" sz="3600" kern="1300" spc="1100" dirty="0">
                <a:solidFill>
                  <a:srgbClr val="FFFFFF"/>
                </a:solidFill>
                <a:cs typeface="Impact"/>
              </a:rPr>
              <a:t>2015</a:t>
            </a:r>
          </a:p>
          <a:p>
            <a:pPr algn="ctr">
              <a:lnSpc>
                <a:spcPct val="85000"/>
              </a:lnSpc>
            </a:pPr>
            <a:r>
              <a:rPr lang="en-US" sz="9600" kern="1300" spc="600" dirty="0">
                <a:ln>
                  <a:solidFill>
                    <a:srgbClr val="FF0259"/>
                  </a:solidFill>
                </a:ln>
                <a:gradFill flip="none" rotWithShape="1">
                  <a:gsLst>
                    <a:gs pos="0">
                      <a:srgbClr val="FFFFFF"/>
                    </a:gs>
                    <a:gs pos="100000">
                      <a:srgbClr val="E0E0E0"/>
                    </a:gs>
                  </a:gsLst>
                  <a:lin ang="5940000" scaled="0"/>
                  <a:tileRect/>
                </a:gradFill>
                <a:effectLst>
                  <a:outerShdw blurRad="50800" dist="38100" dir="2700000" algn="tl" rotWithShape="0">
                    <a:prstClr val="black">
                      <a:alpha val="40000"/>
                    </a:prstClr>
                  </a:outerShdw>
                </a:effectLst>
                <a:cs typeface="Impact"/>
              </a:rPr>
              <a:t>Top 100</a:t>
            </a:r>
          </a:p>
          <a:p>
            <a:pPr algn="ctr">
              <a:lnSpc>
                <a:spcPct val="85000"/>
              </a:lnSpc>
            </a:pPr>
            <a:r>
              <a:rPr lang="en-US" sz="2800" kern="1300" spc="1100" dirty="0">
                <a:solidFill>
                  <a:srgbClr val="FFFFFF"/>
                </a:solidFill>
                <a:cs typeface="Impact"/>
              </a:rPr>
              <a:t>Highlighted Passages</a:t>
            </a:r>
            <a:endParaRPr lang="en-US" sz="2800" kern="1300" spc="600" dirty="0">
              <a:ln>
                <a:solidFill>
                  <a:srgbClr val="FF0259"/>
                </a:solidFill>
              </a:ln>
              <a:gradFill flip="none" rotWithShape="1">
                <a:gsLst>
                  <a:gs pos="0">
                    <a:srgbClr val="FFFFFF"/>
                  </a:gs>
                  <a:gs pos="100000">
                    <a:srgbClr val="E0E0E0"/>
                  </a:gs>
                </a:gsLst>
                <a:lin ang="5940000" scaled="0"/>
                <a:tileRect/>
              </a:gradFill>
              <a:effectLst>
                <a:outerShdw blurRad="50800" dist="38100" dir="2700000" algn="tl" rotWithShape="0">
                  <a:prstClr val="black">
                    <a:alpha val="40000"/>
                  </a:prstClr>
                </a:outerShdw>
              </a:effectLst>
              <a:cs typeface="Impact"/>
            </a:endParaRPr>
          </a:p>
        </p:txBody>
      </p:sp>
      <p:sp>
        <p:nvSpPr>
          <p:cNvPr id="7" name="TextBox 6"/>
          <p:cNvSpPr txBox="1"/>
          <p:nvPr/>
        </p:nvSpPr>
        <p:spPr>
          <a:xfrm>
            <a:off x="0" y="1071308"/>
            <a:ext cx="9144000" cy="683264"/>
          </a:xfrm>
          <a:prstGeom prst="rect">
            <a:avLst/>
          </a:prstGeom>
          <a:noFill/>
        </p:spPr>
        <p:txBody>
          <a:bodyPr wrap="square" rtlCol="0">
            <a:spAutoFit/>
          </a:bodyPr>
          <a:lstStyle/>
          <a:p>
            <a:pPr algn="ctr">
              <a:lnSpc>
                <a:spcPct val="80000"/>
              </a:lnSpc>
            </a:pPr>
            <a:r>
              <a:rPr lang="en-US" sz="4800" dirty="0">
                <a:solidFill>
                  <a:srgbClr val="FFFFFF"/>
                </a:solidFill>
                <a:latin typeface="Georgia"/>
                <a:cs typeface="Georgia"/>
              </a:rPr>
              <a:t>Medium’s Top Articles</a:t>
            </a:r>
          </a:p>
        </p:txBody>
      </p:sp>
      <p:pic>
        <p:nvPicPr>
          <p:cNvPr id="3" name="Picture 2"/>
          <p:cNvPicPr>
            <a:picLocks noChangeAspect="1"/>
          </p:cNvPicPr>
          <p:nvPr/>
        </p:nvPicPr>
        <p:blipFill>
          <a:blip r:embed="rId3">
            <a:biLevel thresh="25000"/>
          </a:blip>
          <a:stretch>
            <a:fillRect/>
          </a:stretch>
        </p:blipFill>
        <p:spPr>
          <a:xfrm>
            <a:off x="6836705" y="4417636"/>
            <a:ext cx="1771156" cy="513636"/>
          </a:xfrm>
          <a:prstGeom prst="rect">
            <a:avLst/>
          </a:prstGeom>
          <a:effectLst/>
        </p:spPr>
      </p:pic>
      <p:pic>
        <p:nvPicPr>
          <p:cNvPr id="10" name="Picture 9"/>
          <p:cNvPicPr>
            <a:picLocks noChangeAspect="1"/>
          </p:cNvPicPr>
          <p:nvPr/>
        </p:nvPicPr>
        <p:blipFill>
          <a:blip r:embed="rId3"/>
          <a:stretch>
            <a:fillRect/>
          </a:stretch>
        </p:blipFill>
        <p:spPr>
          <a:xfrm>
            <a:off x="6832155" y="4419909"/>
            <a:ext cx="1771156" cy="513636"/>
          </a:xfrm>
          <a:prstGeom prst="rect">
            <a:avLst/>
          </a:prstGeom>
          <a:effectLst/>
        </p:spPr>
      </p:pic>
    </p:spTree>
    <p:extLst>
      <p:ext uri="{BB962C8B-B14F-4D97-AF65-F5344CB8AC3E}">
        <p14:creationId xmlns:p14="http://schemas.microsoft.com/office/powerpoint/2010/main" val="39977689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
            <a:ext cx="3846959" cy="5143501"/>
          </a:xfrm>
          <a:prstGeom prst="rect">
            <a:avLst/>
          </a:prstGeom>
          <a:solidFill>
            <a:schemeClr val="tx2">
              <a:lumMod val="90000"/>
              <a:lumOff val="1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dirty="0"/>
          </a:p>
        </p:txBody>
      </p:sp>
      <p:sp>
        <p:nvSpPr>
          <p:cNvPr id="3" name="Text Placeholder 2"/>
          <p:cNvSpPr>
            <a:spLocks noGrp="1"/>
          </p:cNvSpPr>
          <p:nvPr>
            <p:ph type="body" sz="quarter" idx="16"/>
          </p:nvPr>
        </p:nvSpPr>
        <p:spPr>
          <a:xfrm>
            <a:off x="4091753" y="1149147"/>
            <a:ext cx="4942288" cy="267914"/>
          </a:xfrm>
        </p:spPr>
        <p:txBody>
          <a:bodyPr/>
          <a:lstStyle/>
          <a:p>
            <a:r>
              <a:rPr lang="en-AU" sz="2400" b="1" dirty="0">
                <a:hlinkClick r:id="rId2"/>
              </a:rPr>
              <a:t>Why I Just Fucking Did It</a:t>
            </a:r>
            <a:endParaRPr lang="en-US" sz="2400" b="1" dirty="0"/>
          </a:p>
        </p:txBody>
      </p:sp>
      <p:sp>
        <p:nvSpPr>
          <p:cNvPr id="4" name="Text Placeholder 3"/>
          <p:cNvSpPr>
            <a:spLocks noGrp="1"/>
          </p:cNvSpPr>
          <p:nvPr>
            <p:ph type="body" sz="quarter" idx="13"/>
          </p:nvPr>
        </p:nvSpPr>
        <p:spPr>
          <a:xfrm>
            <a:off x="4386877" y="1766165"/>
            <a:ext cx="4589290" cy="1897221"/>
          </a:xfrm>
        </p:spPr>
        <p:txBody>
          <a:bodyPr>
            <a:normAutofit fontScale="85000" lnSpcReduction="20000"/>
          </a:bodyPr>
          <a:lstStyle/>
          <a:p>
            <a:r>
              <a:rPr lang="en-US" sz="2800" i="1" dirty="0">
                <a:solidFill>
                  <a:schemeClr val="accent2"/>
                </a:solidFill>
              </a:rPr>
              <a:t>“</a:t>
            </a:r>
            <a:r>
              <a:rPr lang="en-AU" sz="2800" i="1" dirty="0"/>
              <a:t>Another thing I also noticed recently about the idea porn is that if I sleep on an idea, I will find it as a totally bullshit idea as soon as I wake up the next morning.</a:t>
            </a:r>
            <a:r>
              <a:rPr lang="en-US" sz="2800" i="1" dirty="0">
                <a:solidFill>
                  <a:schemeClr val="accent2"/>
                </a:solidFill>
              </a:rPr>
              <a:t>”</a:t>
            </a:r>
          </a:p>
          <a:p>
            <a:endParaRPr lang="en-US" sz="2800" dirty="0"/>
          </a:p>
        </p:txBody>
      </p:sp>
      <p:sp>
        <p:nvSpPr>
          <p:cNvPr id="5" name="Text Placeholder 4"/>
          <p:cNvSpPr>
            <a:spLocks noGrp="1"/>
          </p:cNvSpPr>
          <p:nvPr>
            <p:ph type="body" sz="quarter" idx="4294967295"/>
          </p:nvPr>
        </p:nvSpPr>
        <p:spPr>
          <a:xfrm>
            <a:off x="5590020" y="3726150"/>
            <a:ext cx="3553980" cy="1221508"/>
          </a:xfrm>
        </p:spPr>
        <p:txBody>
          <a:bodyPr>
            <a:normAutofit/>
          </a:bodyPr>
          <a:lstStyle/>
          <a:p>
            <a:pPr marL="0" indent="0">
              <a:buNone/>
            </a:pPr>
            <a:r>
              <a:rPr lang="en-US" sz="2000" u="sng" dirty="0">
                <a:solidFill>
                  <a:schemeClr val="accent2"/>
                </a:solidFill>
                <a:hlinkClick r:id="rId3"/>
              </a:rPr>
              <a:t>-@</a:t>
            </a:r>
            <a:r>
              <a:rPr lang="en-AU" sz="2000" dirty="0">
                <a:hlinkClick r:id="rId3"/>
              </a:rPr>
              <a:t>Ali Mese</a:t>
            </a:r>
            <a:endParaRPr lang="en-US" sz="2000" u="sng" dirty="0">
              <a:solidFill>
                <a:schemeClr val="accent2"/>
              </a:solidFill>
            </a:endParaRPr>
          </a:p>
        </p:txBody>
      </p:sp>
      <p:sp>
        <p:nvSpPr>
          <p:cNvPr id="8" name="TextBox 7"/>
          <p:cNvSpPr txBox="1"/>
          <p:nvPr/>
        </p:nvSpPr>
        <p:spPr>
          <a:xfrm>
            <a:off x="5590020" y="4009651"/>
            <a:ext cx="1961909" cy="369332"/>
          </a:xfrm>
          <a:prstGeom prst="rect">
            <a:avLst/>
          </a:prstGeom>
          <a:noFill/>
        </p:spPr>
        <p:txBody>
          <a:bodyPr wrap="square" rtlCol="0">
            <a:spAutoFit/>
          </a:bodyPr>
          <a:lstStyle/>
          <a:p>
            <a:r>
              <a:rPr lang="en-US" dirty="0"/>
              <a:t>February</a:t>
            </a:r>
          </a:p>
        </p:txBody>
      </p:sp>
      <p:pic>
        <p:nvPicPr>
          <p:cNvPr id="6" name="Picture 5"/>
          <p:cNvPicPr>
            <a:picLocks noChangeAspect="1"/>
          </p:cNvPicPr>
          <p:nvPr/>
        </p:nvPicPr>
        <p:blipFill rotWithShape="1">
          <a:blip r:embed="rId4"/>
          <a:srcRect l="27672" r="23436"/>
          <a:stretch/>
        </p:blipFill>
        <p:spPr>
          <a:xfrm>
            <a:off x="1" y="-1"/>
            <a:ext cx="3846958" cy="5143501"/>
          </a:xfrm>
          <a:prstGeom prst="rect">
            <a:avLst/>
          </a:prstGeom>
        </p:spPr>
      </p:pic>
    </p:spTree>
    <p:extLst>
      <p:ext uri="{BB962C8B-B14F-4D97-AF65-F5344CB8AC3E}">
        <p14:creationId xmlns:p14="http://schemas.microsoft.com/office/powerpoint/2010/main" val="723477004"/>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297041" y="-1"/>
            <a:ext cx="3846959" cy="5143501"/>
          </a:xfrm>
          <a:prstGeom prst="rect">
            <a:avLst/>
          </a:prstGeom>
          <a:solidFill>
            <a:srgbClr val="96BCE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dirty="0"/>
          </a:p>
        </p:txBody>
      </p:sp>
      <p:sp>
        <p:nvSpPr>
          <p:cNvPr id="3" name="Text Placeholder 2"/>
          <p:cNvSpPr>
            <a:spLocks noGrp="1"/>
          </p:cNvSpPr>
          <p:nvPr>
            <p:ph type="body" sz="quarter" idx="16"/>
          </p:nvPr>
        </p:nvSpPr>
        <p:spPr>
          <a:xfrm>
            <a:off x="213173" y="1537973"/>
            <a:ext cx="4942288" cy="267914"/>
          </a:xfrm>
        </p:spPr>
        <p:txBody>
          <a:bodyPr/>
          <a:lstStyle/>
          <a:p>
            <a:r>
              <a:rPr lang="en-AU" sz="2400" b="1" dirty="0">
                <a:hlinkClick r:id="rId3"/>
              </a:rPr>
              <a:t>How To Keep Loving Someone </a:t>
            </a:r>
            <a:endParaRPr lang="en-US" sz="2400" b="1" dirty="0">
              <a:hlinkClick r:id="rId3"/>
            </a:endParaRPr>
          </a:p>
        </p:txBody>
      </p:sp>
      <p:sp>
        <p:nvSpPr>
          <p:cNvPr id="4" name="Text Placeholder 3"/>
          <p:cNvSpPr>
            <a:spLocks noGrp="1"/>
          </p:cNvSpPr>
          <p:nvPr>
            <p:ph type="body" sz="quarter" idx="13"/>
          </p:nvPr>
        </p:nvSpPr>
        <p:spPr>
          <a:xfrm>
            <a:off x="496265" y="2113378"/>
            <a:ext cx="4388556" cy="1279215"/>
          </a:xfrm>
        </p:spPr>
        <p:txBody>
          <a:bodyPr>
            <a:noAutofit/>
          </a:bodyPr>
          <a:lstStyle/>
          <a:p>
            <a:r>
              <a:rPr lang="en-US" sz="2600" i="1" dirty="0">
                <a:solidFill>
                  <a:schemeClr val="accent2"/>
                </a:solidFill>
              </a:rPr>
              <a:t>“</a:t>
            </a:r>
            <a:r>
              <a:rPr lang="en-AU" sz="2600" i="1" dirty="0"/>
              <a:t>Love is being acutely aware of how quickly someone could ruin you.</a:t>
            </a:r>
            <a:r>
              <a:rPr lang="en-US" sz="2600" i="1" dirty="0">
                <a:solidFill>
                  <a:schemeClr val="accent2"/>
                </a:solidFill>
              </a:rPr>
              <a:t>”</a:t>
            </a:r>
          </a:p>
          <a:p>
            <a:endParaRPr lang="en-US" sz="2600" dirty="0"/>
          </a:p>
        </p:txBody>
      </p:sp>
      <p:sp>
        <p:nvSpPr>
          <p:cNvPr id="5" name="Text Placeholder 4"/>
          <p:cNvSpPr>
            <a:spLocks noGrp="1"/>
          </p:cNvSpPr>
          <p:nvPr>
            <p:ph type="body" sz="quarter" idx="4294967295"/>
          </p:nvPr>
        </p:nvSpPr>
        <p:spPr>
          <a:xfrm>
            <a:off x="1699408" y="3457156"/>
            <a:ext cx="3553980" cy="1221508"/>
          </a:xfrm>
        </p:spPr>
        <p:txBody>
          <a:bodyPr>
            <a:normAutofit/>
          </a:bodyPr>
          <a:lstStyle/>
          <a:p>
            <a:pPr marL="0" indent="0">
              <a:buNone/>
            </a:pPr>
            <a:r>
              <a:rPr lang="en-AU" sz="2000" dirty="0">
                <a:hlinkClick r:id="rId4"/>
              </a:rPr>
              <a:t>-@Jamie </a:t>
            </a:r>
            <a:r>
              <a:rPr lang="en-AU" sz="2000" dirty="0" err="1">
                <a:hlinkClick r:id="rId4"/>
              </a:rPr>
              <a:t>Varon</a:t>
            </a:r>
            <a:endParaRPr lang="en-US" sz="2000" u="sng" dirty="0">
              <a:solidFill>
                <a:schemeClr val="accent2"/>
              </a:solidFill>
            </a:endParaRPr>
          </a:p>
        </p:txBody>
      </p:sp>
      <p:sp>
        <p:nvSpPr>
          <p:cNvPr id="8" name="TextBox 7"/>
          <p:cNvSpPr txBox="1"/>
          <p:nvPr/>
        </p:nvSpPr>
        <p:spPr>
          <a:xfrm>
            <a:off x="1699408" y="3776462"/>
            <a:ext cx="1961909" cy="369332"/>
          </a:xfrm>
          <a:prstGeom prst="rect">
            <a:avLst/>
          </a:prstGeom>
          <a:noFill/>
        </p:spPr>
        <p:txBody>
          <a:bodyPr wrap="square" rtlCol="0">
            <a:spAutoFit/>
          </a:bodyPr>
          <a:lstStyle/>
          <a:p>
            <a:r>
              <a:rPr lang="en-US" dirty="0"/>
              <a:t>September</a:t>
            </a:r>
          </a:p>
        </p:txBody>
      </p:sp>
      <p:pic>
        <p:nvPicPr>
          <p:cNvPr id="3074" name="Picture 2" descr="https://cdn-images-1.medium.com/max/1200/1*_AYFiAEqytfR47EopZDgDg.jpeg"/>
          <p:cNvPicPr>
            <a:picLocks noChangeAspect="1" noChangeArrowheads="1"/>
          </p:cNvPicPr>
          <p:nvPr/>
        </p:nvPicPr>
        <p:blipFill rotWithShape="1">
          <a:blip r:embed="rId5">
            <a:extLst>
              <a:ext uri="{28A0092B-C50C-407E-A947-70E740481C1C}">
                <a14:useLocalDpi xmlns:a14="http://schemas.microsoft.com/office/drawing/2010/main" val="0"/>
              </a:ext>
            </a:extLst>
          </a:blip>
          <a:srcRect l="13027" r="34837"/>
          <a:stretch/>
        </p:blipFill>
        <p:spPr bwMode="auto">
          <a:xfrm>
            <a:off x="5297041" y="0"/>
            <a:ext cx="3846959"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8582337"/>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1"/>
            <a:ext cx="3846959" cy="5143501"/>
          </a:xfrm>
          <a:prstGeom prst="rect">
            <a:avLst/>
          </a:prstGeom>
          <a:solidFill>
            <a:schemeClr val="tx2">
              <a:lumMod val="90000"/>
              <a:lumOff val="1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dirty="0"/>
          </a:p>
        </p:txBody>
      </p:sp>
      <p:sp>
        <p:nvSpPr>
          <p:cNvPr id="3" name="Text Placeholder 2"/>
          <p:cNvSpPr>
            <a:spLocks noGrp="1"/>
          </p:cNvSpPr>
          <p:nvPr>
            <p:ph type="body" sz="quarter" idx="16"/>
          </p:nvPr>
        </p:nvSpPr>
        <p:spPr>
          <a:xfrm>
            <a:off x="4091753" y="1569139"/>
            <a:ext cx="4942288" cy="646545"/>
          </a:xfrm>
        </p:spPr>
        <p:txBody>
          <a:bodyPr/>
          <a:lstStyle/>
          <a:p>
            <a:r>
              <a:rPr lang="en-AU" sz="2400" b="1" u="sng" dirty="0">
                <a:hlinkClick r:id="rId2"/>
              </a:rPr>
              <a:t>The Death of the Death of Books</a:t>
            </a:r>
            <a:endParaRPr lang="en-US" sz="2400" b="1" u="sng" dirty="0">
              <a:hlinkClick r:id="rId2"/>
            </a:endParaRPr>
          </a:p>
        </p:txBody>
      </p:sp>
      <p:sp>
        <p:nvSpPr>
          <p:cNvPr id="4" name="Text Placeholder 3"/>
          <p:cNvSpPr>
            <a:spLocks noGrp="1"/>
          </p:cNvSpPr>
          <p:nvPr>
            <p:ph type="body" sz="quarter" idx="13"/>
          </p:nvPr>
        </p:nvSpPr>
        <p:spPr>
          <a:xfrm>
            <a:off x="4386877" y="2140686"/>
            <a:ext cx="4589290" cy="1553484"/>
          </a:xfrm>
        </p:spPr>
        <p:txBody>
          <a:bodyPr>
            <a:normAutofit fontScale="85000" lnSpcReduction="10000"/>
          </a:bodyPr>
          <a:lstStyle/>
          <a:p>
            <a:r>
              <a:rPr lang="en-US" sz="2800" i="1" dirty="0">
                <a:solidFill>
                  <a:schemeClr val="accent2"/>
                </a:solidFill>
              </a:rPr>
              <a:t>“</a:t>
            </a:r>
            <a:r>
              <a:rPr lang="en-AU" sz="2800" i="1" dirty="0"/>
              <a:t>What if books, unlike various physical forms of music or movies, are the medium that weathers the digital onslaught?</a:t>
            </a:r>
            <a:r>
              <a:rPr lang="en-US" sz="2800" i="1" dirty="0">
                <a:solidFill>
                  <a:schemeClr val="accent2"/>
                </a:solidFill>
              </a:rPr>
              <a:t>”</a:t>
            </a:r>
          </a:p>
          <a:p>
            <a:endParaRPr lang="en-US" sz="2800" dirty="0"/>
          </a:p>
        </p:txBody>
      </p:sp>
      <p:sp>
        <p:nvSpPr>
          <p:cNvPr id="5" name="Text Placeholder 4"/>
          <p:cNvSpPr>
            <a:spLocks noGrp="1"/>
          </p:cNvSpPr>
          <p:nvPr>
            <p:ph type="body" sz="quarter" idx="4294967295"/>
          </p:nvPr>
        </p:nvSpPr>
        <p:spPr>
          <a:xfrm>
            <a:off x="5590020" y="3611536"/>
            <a:ext cx="3553980" cy="1221508"/>
          </a:xfrm>
        </p:spPr>
        <p:txBody>
          <a:bodyPr>
            <a:normAutofit/>
          </a:bodyPr>
          <a:lstStyle/>
          <a:p>
            <a:pPr marL="0" indent="0">
              <a:buNone/>
            </a:pPr>
            <a:r>
              <a:rPr lang="en-AU" sz="2000" dirty="0">
                <a:hlinkClick r:id="rId3"/>
              </a:rPr>
              <a:t>-@M.G. Siegler</a:t>
            </a:r>
            <a:endParaRPr lang="en-US" sz="2000" dirty="0">
              <a:solidFill>
                <a:schemeClr val="accent2"/>
              </a:solidFill>
            </a:endParaRPr>
          </a:p>
        </p:txBody>
      </p:sp>
      <p:sp>
        <p:nvSpPr>
          <p:cNvPr id="8" name="TextBox 7"/>
          <p:cNvSpPr txBox="1"/>
          <p:nvPr/>
        </p:nvSpPr>
        <p:spPr>
          <a:xfrm>
            <a:off x="5590020" y="3930260"/>
            <a:ext cx="1961909" cy="369332"/>
          </a:xfrm>
          <a:prstGeom prst="rect">
            <a:avLst/>
          </a:prstGeom>
          <a:noFill/>
        </p:spPr>
        <p:txBody>
          <a:bodyPr wrap="square" rtlCol="0">
            <a:spAutoFit/>
          </a:bodyPr>
          <a:lstStyle/>
          <a:p>
            <a:r>
              <a:rPr lang="en-US" dirty="0"/>
              <a:t>September</a:t>
            </a:r>
          </a:p>
        </p:txBody>
      </p:sp>
      <p:pic>
        <p:nvPicPr>
          <p:cNvPr id="2" name="Picture 1"/>
          <p:cNvPicPr>
            <a:picLocks noChangeAspect="1"/>
          </p:cNvPicPr>
          <p:nvPr/>
        </p:nvPicPr>
        <p:blipFill rotWithShape="1">
          <a:blip r:embed="rId4"/>
          <a:srcRect l="7925" r="9427"/>
          <a:stretch/>
        </p:blipFill>
        <p:spPr>
          <a:xfrm>
            <a:off x="15655" y="0"/>
            <a:ext cx="3831304" cy="5143501"/>
          </a:xfrm>
          <a:prstGeom prst="rect">
            <a:avLst/>
          </a:prstGeom>
        </p:spPr>
      </p:pic>
    </p:spTree>
    <p:extLst>
      <p:ext uri="{BB962C8B-B14F-4D97-AF65-F5344CB8AC3E}">
        <p14:creationId xmlns:p14="http://schemas.microsoft.com/office/powerpoint/2010/main" val="1512831967"/>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6"/>
          </p:nvPr>
        </p:nvSpPr>
        <p:spPr>
          <a:xfrm>
            <a:off x="4091753" y="721549"/>
            <a:ext cx="4942288" cy="646545"/>
          </a:xfrm>
        </p:spPr>
        <p:txBody>
          <a:bodyPr/>
          <a:lstStyle/>
          <a:p>
            <a:r>
              <a:rPr lang="en-US" sz="2400" b="1" u="sng" dirty="0">
                <a:hlinkClick r:id="rId2"/>
              </a:rPr>
              <a:t>Shift Your Mindset By Saying Less of These Four Things</a:t>
            </a:r>
            <a:endParaRPr lang="en-US" sz="2400" b="1" u="sng" dirty="0"/>
          </a:p>
        </p:txBody>
      </p:sp>
      <p:sp>
        <p:nvSpPr>
          <p:cNvPr id="4" name="Text Placeholder 3"/>
          <p:cNvSpPr>
            <a:spLocks noGrp="1"/>
          </p:cNvSpPr>
          <p:nvPr>
            <p:ph type="body" sz="quarter" idx="13"/>
          </p:nvPr>
        </p:nvSpPr>
        <p:spPr>
          <a:xfrm>
            <a:off x="4386877" y="1766165"/>
            <a:ext cx="4589290" cy="1897221"/>
          </a:xfrm>
        </p:spPr>
        <p:txBody>
          <a:bodyPr>
            <a:normAutofit/>
          </a:bodyPr>
          <a:lstStyle/>
          <a:p>
            <a:r>
              <a:rPr lang="en-US" sz="2800" i="1" dirty="0">
                <a:solidFill>
                  <a:schemeClr val="accent2"/>
                </a:solidFill>
              </a:rPr>
              <a:t>“</a:t>
            </a:r>
            <a:r>
              <a:rPr lang="en-US" sz="2800" i="1" dirty="0"/>
              <a:t>The best way to combat the unfairness of life is to find where life is unfair in your favor.</a:t>
            </a:r>
            <a:r>
              <a:rPr lang="en-US" sz="2800" i="1" dirty="0">
                <a:solidFill>
                  <a:schemeClr val="accent2"/>
                </a:solidFill>
              </a:rPr>
              <a:t>”</a:t>
            </a:r>
          </a:p>
          <a:p>
            <a:endParaRPr lang="en-US" sz="2800" dirty="0"/>
          </a:p>
        </p:txBody>
      </p:sp>
      <p:sp>
        <p:nvSpPr>
          <p:cNvPr id="5" name="Text Placeholder 4"/>
          <p:cNvSpPr>
            <a:spLocks noGrp="1"/>
          </p:cNvSpPr>
          <p:nvPr>
            <p:ph type="body" sz="quarter" idx="4294967295"/>
          </p:nvPr>
        </p:nvSpPr>
        <p:spPr>
          <a:xfrm>
            <a:off x="5590020" y="3916922"/>
            <a:ext cx="3553980" cy="1221508"/>
          </a:xfrm>
        </p:spPr>
        <p:txBody>
          <a:bodyPr>
            <a:normAutofit/>
          </a:bodyPr>
          <a:lstStyle/>
          <a:p>
            <a:pPr marL="0" indent="0">
              <a:buNone/>
            </a:pPr>
            <a:r>
              <a:rPr lang="en-US" sz="2000" dirty="0">
                <a:solidFill>
                  <a:schemeClr val="accent2"/>
                </a:solidFill>
                <a:hlinkClick r:id="rId3"/>
              </a:rPr>
              <a:t>-@</a:t>
            </a:r>
            <a:r>
              <a:rPr lang="en-US" sz="2000" dirty="0" err="1">
                <a:solidFill>
                  <a:schemeClr val="accent2"/>
                </a:solidFill>
                <a:hlinkClick r:id="rId3"/>
              </a:rPr>
              <a:t>ToddBrison</a:t>
            </a:r>
            <a:endParaRPr lang="en-US" sz="2000" dirty="0">
              <a:solidFill>
                <a:schemeClr val="accent2"/>
              </a:solidFill>
            </a:endParaRPr>
          </a:p>
        </p:txBody>
      </p:sp>
      <p:pic>
        <p:nvPicPr>
          <p:cNvPr id="1026" name="Picture 2" descr="Todd Brison"/>
          <p:cNvPicPr>
            <a:picLocks noChangeAspect="1" noChangeArrowheads="1"/>
          </p:cNvPicPr>
          <p:nvPr/>
        </p:nvPicPr>
        <p:blipFill rotWithShape="1">
          <a:blip r:embed="rId4">
            <a:extLst>
              <a:ext uri="{28A0092B-C50C-407E-A947-70E740481C1C}">
                <a14:useLocalDpi xmlns:a14="http://schemas.microsoft.com/office/drawing/2010/main" val="0"/>
              </a:ext>
            </a:extLst>
          </a:blip>
          <a:srcRect l="25450"/>
          <a:stretch/>
        </p:blipFill>
        <p:spPr bwMode="auto">
          <a:xfrm>
            <a:off x="0" y="0"/>
            <a:ext cx="3831220" cy="513916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5590020" y="4171848"/>
            <a:ext cx="1961909" cy="369332"/>
          </a:xfrm>
          <a:prstGeom prst="rect">
            <a:avLst/>
          </a:prstGeom>
          <a:noFill/>
        </p:spPr>
        <p:txBody>
          <a:bodyPr wrap="square" rtlCol="0">
            <a:spAutoFit/>
          </a:bodyPr>
          <a:lstStyle/>
          <a:p>
            <a:r>
              <a:rPr lang="en-US" dirty="0"/>
              <a:t>November</a:t>
            </a:r>
          </a:p>
        </p:txBody>
      </p:sp>
    </p:spTree>
    <p:extLst>
      <p:ext uri="{BB962C8B-B14F-4D97-AF65-F5344CB8AC3E}">
        <p14:creationId xmlns:p14="http://schemas.microsoft.com/office/powerpoint/2010/main" val="7603329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6"/>
          </p:nvPr>
        </p:nvSpPr>
        <p:spPr>
          <a:xfrm>
            <a:off x="240523" y="846538"/>
            <a:ext cx="4942288" cy="267914"/>
          </a:xfrm>
        </p:spPr>
        <p:txBody>
          <a:bodyPr/>
          <a:lstStyle/>
          <a:p>
            <a:r>
              <a:rPr lang="en-AU" sz="2400" b="1" dirty="0">
                <a:hlinkClick r:id="rId2"/>
              </a:rPr>
              <a:t>The Age of the Introvert Entrepreneur</a:t>
            </a:r>
            <a:endParaRPr lang="en-US" sz="2400" b="1" dirty="0"/>
          </a:p>
        </p:txBody>
      </p:sp>
      <p:sp>
        <p:nvSpPr>
          <p:cNvPr id="4" name="Text Placeholder 3"/>
          <p:cNvSpPr>
            <a:spLocks noGrp="1"/>
          </p:cNvSpPr>
          <p:nvPr>
            <p:ph type="body" sz="quarter" idx="13"/>
          </p:nvPr>
        </p:nvSpPr>
        <p:spPr>
          <a:xfrm>
            <a:off x="535647" y="1766165"/>
            <a:ext cx="4589290" cy="1897221"/>
          </a:xfrm>
        </p:spPr>
        <p:txBody>
          <a:bodyPr>
            <a:normAutofit fontScale="85000" lnSpcReduction="10000"/>
          </a:bodyPr>
          <a:lstStyle/>
          <a:p>
            <a:r>
              <a:rPr lang="en-US" sz="2800" i="1" dirty="0">
                <a:solidFill>
                  <a:schemeClr val="accent2"/>
                </a:solidFill>
              </a:rPr>
              <a:t>“</a:t>
            </a:r>
            <a:r>
              <a:rPr lang="en-AU" i="1" dirty="0"/>
              <a:t>We are in the glory days of the introverted entrepreneur. Because of technology, there are so many ways to build a company now, talk to people and make connections in the business world; all without leaving your desk.</a:t>
            </a:r>
            <a:r>
              <a:rPr lang="en-US" sz="2800" i="1" dirty="0">
                <a:solidFill>
                  <a:schemeClr val="accent2"/>
                </a:solidFill>
              </a:rPr>
              <a:t>”</a:t>
            </a:r>
          </a:p>
          <a:p>
            <a:endParaRPr lang="en-US" sz="2800" i="1" dirty="0"/>
          </a:p>
        </p:txBody>
      </p:sp>
      <p:sp>
        <p:nvSpPr>
          <p:cNvPr id="5" name="Text Placeholder 4"/>
          <p:cNvSpPr>
            <a:spLocks noGrp="1"/>
          </p:cNvSpPr>
          <p:nvPr>
            <p:ph type="body" sz="quarter" idx="4294967295"/>
          </p:nvPr>
        </p:nvSpPr>
        <p:spPr>
          <a:xfrm>
            <a:off x="1738790" y="3759042"/>
            <a:ext cx="3553980" cy="1221508"/>
          </a:xfrm>
        </p:spPr>
        <p:txBody>
          <a:bodyPr>
            <a:normAutofit/>
          </a:bodyPr>
          <a:lstStyle/>
          <a:p>
            <a:pPr marL="0" indent="0">
              <a:buNone/>
            </a:pPr>
            <a:r>
              <a:rPr lang="en-AU" sz="2000" dirty="0"/>
              <a:t>-</a:t>
            </a:r>
            <a:r>
              <a:rPr lang="en-AU" sz="2000" dirty="0">
                <a:hlinkClick r:id="rId3"/>
              </a:rPr>
              <a:t>-@Gary Vaynerchuk</a:t>
            </a:r>
            <a:endParaRPr lang="en-US" sz="2000" dirty="0">
              <a:solidFill>
                <a:schemeClr val="accent2"/>
              </a:solidFill>
            </a:endParaRPr>
          </a:p>
        </p:txBody>
      </p:sp>
      <p:sp>
        <p:nvSpPr>
          <p:cNvPr id="8" name="TextBox 7"/>
          <p:cNvSpPr txBox="1"/>
          <p:nvPr/>
        </p:nvSpPr>
        <p:spPr>
          <a:xfrm>
            <a:off x="1794447" y="4045772"/>
            <a:ext cx="1961909" cy="369332"/>
          </a:xfrm>
          <a:prstGeom prst="rect">
            <a:avLst/>
          </a:prstGeom>
          <a:noFill/>
        </p:spPr>
        <p:txBody>
          <a:bodyPr wrap="square" rtlCol="0">
            <a:spAutoFit/>
          </a:bodyPr>
          <a:lstStyle/>
          <a:p>
            <a:r>
              <a:rPr lang="en-US" dirty="0"/>
              <a:t>February</a:t>
            </a:r>
          </a:p>
        </p:txBody>
      </p:sp>
      <p:sp>
        <p:nvSpPr>
          <p:cNvPr id="9" name="Rectangle 8"/>
          <p:cNvSpPr/>
          <p:nvPr/>
        </p:nvSpPr>
        <p:spPr>
          <a:xfrm>
            <a:off x="5297040" y="0"/>
            <a:ext cx="3846959" cy="5138430"/>
          </a:xfrm>
          <a:prstGeom prst="rect">
            <a:avLst/>
          </a:prstGeom>
          <a:solidFill>
            <a:schemeClr val="tx2">
              <a:lumMod val="90000"/>
              <a:lumOff val="1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dirty="0"/>
          </a:p>
        </p:txBody>
      </p:sp>
      <p:pic>
        <p:nvPicPr>
          <p:cNvPr id="2" name="Picture 1"/>
          <p:cNvPicPr>
            <a:picLocks noChangeAspect="1"/>
          </p:cNvPicPr>
          <p:nvPr/>
        </p:nvPicPr>
        <p:blipFill rotWithShape="1">
          <a:blip r:embed="rId4"/>
          <a:srcRect l="6417"/>
          <a:stretch/>
        </p:blipFill>
        <p:spPr>
          <a:xfrm>
            <a:off x="5297040" y="0"/>
            <a:ext cx="3846959" cy="5138430"/>
          </a:xfrm>
          <a:prstGeom prst="rect">
            <a:avLst/>
          </a:prstGeom>
        </p:spPr>
      </p:pic>
    </p:spTree>
    <p:extLst>
      <p:ext uri="{BB962C8B-B14F-4D97-AF65-F5344CB8AC3E}">
        <p14:creationId xmlns:p14="http://schemas.microsoft.com/office/powerpoint/2010/main" val="4947595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
            <a:ext cx="3846959" cy="5143501"/>
          </a:xfrm>
          <a:prstGeom prst="rect">
            <a:avLst/>
          </a:prstGeom>
          <a:solidFill>
            <a:srgbClr val="0C060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dirty="0"/>
          </a:p>
        </p:txBody>
      </p:sp>
      <p:sp>
        <p:nvSpPr>
          <p:cNvPr id="3" name="Text Placeholder 2"/>
          <p:cNvSpPr>
            <a:spLocks noGrp="1"/>
          </p:cNvSpPr>
          <p:nvPr>
            <p:ph type="body" sz="quarter" idx="16"/>
          </p:nvPr>
        </p:nvSpPr>
        <p:spPr>
          <a:xfrm>
            <a:off x="4091753" y="1234667"/>
            <a:ext cx="4942288" cy="267914"/>
          </a:xfrm>
        </p:spPr>
        <p:txBody>
          <a:bodyPr/>
          <a:lstStyle/>
          <a:p>
            <a:r>
              <a:rPr lang="en-AU" sz="2400" b="1" dirty="0">
                <a:hlinkClick r:id="rId2"/>
              </a:rPr>
              <a:t>Unicorns vs. Horses</a:t>
            </a:r>
            <a:endParaRPr lang="en-US" sz="2400" b="1" dirty="0"/>
          </a:p>
        </p:txBody>
      </p:sp>
      <p:sp>
        <p:nvSpPr>
          <p:cNvPr id="4" name="Text Placeholder 3"/>
          <p:cNvSpPr>
            <a:spLocks noGrp="1"/>
          </p:cNvSpPr>
          <p:nvPr>
            <p:ph type="body" sz="quarter" idx="13"/>
          </p:nvPr>
        </p:nvSpPr>
        <p:spPr>
          <a:xfrm>
            <a:off x="4386877" y="1766165"/>
            <a:ext cx="4589290" cy="1897221"/>
          </a:xfrm>
        </p:spPr>
        <p:txBody>
          <a:bodyPr>
            <a:normAutofit/>
          </a:bodyPr>
          <a:lstStyle/>
          <a:p>
            <a:r>
              <a:rPr lang="en-US" sz="2800" i="1" dirty="0">
                <a:solidFill>
                  <a:schemeClr val="accent2"/>
                </a:solidFill>
              </a:rPr>
              <a:t>“</a:t>
            </a:r>
            <a:r>
              <a:rPr lang="en-AU" sz="2800" i="1" dirty="0"/>
              <a:t>The siren call for many entrepreneurs isn’t money, it’s freedom.</a:t>
            </a:r>
            <a:r>
              <a:rPr lang="en-US" sz="2800" i="1" dirty="0">
                <a:solidFill>
                  <a:schemeClr val="accent2"/>
                </a:solidFill>
              </a:rPr>
              <a:t>”</a:t>
            </a:r>
          </a:p>
          <a:p>
            <a:endParaRPr lang="en-US" sz="2800" dirty="0"/>
          </a:p>
        </p:txBody>
      </p:sp>
      <p:sp>
        <p:nvSpPr>
          <p:cNvPr id="5" name="Text Placeholder 4"/>
          <p:cNvSpPr>
            <a:spLocks noGrp="1"/>
          </p:cNvSpPr>
          <p:nvPr>
            <p:ph type="body" sz="quarter" idx="4294967295"/>
          </p:nvPr>
        </p:nvSpPr>
        <p:spPr>
          <a:xfrm>
            <a:off x="5590020" y="3226190"/>
            <a:ext cx="3553980" cy="1221508"/>
          </a:xfrm>
        </p:spPr>
        <p:txBody>
          <a:bodyPr>
            <a:normAutofit/>
          </a:bodyPr>
          <a:lstStyle/>
          <a:p>
            <a:pPr marL="0" indent="0">
              <a:buNone/>
            </a:pPr>
            <a:r>
              <a:rPr lang="en-AU" sz="2000" dirty="0">
                <a:hlinkClick r:id="rId3"/>
              </a:rPr>
              <a:t>-@Andrew Wilkinson</a:t>
            </a:r>
            <a:endParaRPr lang="en-US" sz="2000" u="sng" dirty="0">
              <a:solidFill>
                <a:schemeClr val="accent2"/>
              </a:solidFill>
            </a:endParaRPr>
          </a:p>
        </p:txBody>
      </p:sp>
      <p:sp>
        <p:nvSpPr>
          <p:cNvPr id="8" name="TextBox 7"/>
          <p:cNvSpPr txBox="1"/>
          <p:nvPr/>
        </p:nvSpPr>
        <p:spPr>
          <a:xfrm>
            <a:off x="5590020" y="3509691"/>
            <a:ext cx="1961909" cy="369332"/>
          </a:xfrm>
          <a:prstGeom prst="rect">
            <a:avLst/>
          </a:prstGeom>
          <a:noFill/>
        </p:spPr>
        <p:txBody>
          <a:bodyPr wrap="square" rtlCol="0">
            <a:spAutoFit/>
          </a:bodyPr>
          <a:lstStyle/>
          <a:p>
            <a:r>
              <a:rPr lang="en-US" dirty="0"/>
              <a:t>February</a:t>
            </a:r>
          </a:p>
        </p:txBody>
      </p:sp>
      <p:pic>
        <p:nvPicPr>
          <p:cNvPr id="2050" name="Picture 2" descr="Andrew Wilkinson"/>
          <p:cNvPicPr>
            <a:picLocks noChangeAspect="1" noChangeArrowheads="1"/>
          </p:cNvPicPr>
          <p:nvPr/>
        </p:nvPicPr>
        <p:blipFill rotWithShape="1">
          <a:blip r:embed="rId4">
            <a:extLst>
              <a:ext uri="{28A0092B-C50C-407E-A947-70E740481C1C}">
                <a14:useLocalDpi xmlns:a14="http://schemas.microsoft.com/office/drawing/2010/main" val="0"/>
              </a:ext>
            </a:extLst>
          </a:blip>
          <a:srcRect r="10063"/>
          <a:stretch/>
        </p:blipFill>
        <p:spPr bwMode="auto">
          <a:xfrm>
            <a:off x="9160" y="381000"/>
            <a:ext cx="3837799" cy="4762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56022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6"/>
          </p:nvPr>
        </p:nvSpPr>
        <p:spPr>
          <a:xfrm>
            <a:off x="240523" y="939218"/>
            <a:ext cx="4942288" cy="267914"/>
          </a:xfrm>
        </p:spPr>
        <p:txBody>
          <a:bodyPr/>
          <a:lstStyle/>
          <a:p>
            <a:r>
              <a:rPr lang="en-AU" sz="2400" b="1" dirty="0">
                <a:hlinkClick r:id="rId2"/>
              </a:rPr>
              <a:t>When Exponential Progress Becomes Reality</a:t>
            </a:r>
            <a:endParaRPr lang="en-US" sz="2400" b="1" dirty="0"/>
          </a:p>
        </p:txBody>
      </p:sp>
      <p:sp>
        <p:nvSpPr>
          <p:cNvPr id="4" name="Text Placeholder 3"/>
          <p:cNvSpPr>
            <a:spLocks noGrp="1"/>
          </p:cNvSpPr>
          <p:nvPr>
            <p:ph type="body" sz="quarter" idx="13"/>
          </p:nvPr>
        </p:nvSpPr>
        <p:spPr>
          <a:xfrm>
            <a:off x="535647" y="1832531"/>
            <a:ext cx="4589290" cy="1897221"/>
          </a:xfrm>
        </p:spPr>
        <p:txBody>
          <a:bodyPr>
            <a:normAutofit/>
          </a:bodyPr>
          <a:lstStyle/>
          <a:p>
            <a:r>
              <a:rPr lang="en-US" sz="2800" i="1" dirty="0">
                <a:solidFill>
                  <a:schemeClr val="accent2"/>
                </a:solidFill>
              </a:rPr>
              <a:t>“</a:t>
            </a:r>
            <a:r>
              <a:rPr lang="en-AU" i="1" dirty="0"/>
              <a:t>Human perception is linear, technological progress is exponential.</a:t>
            </a:r>
            <a:r>
              <a:rPr lang="en-US" sz="2800" i="1" dirty="0">
                <a:solidFill>
                  <a:schemeClr val="accent2"/>
                </a:solidFill>
              </a:rPr>
              <a:t>”</a:t>
            </a:r>
          </a:p>
          <a:p>
            <a:endParaRPr lang="en-US" sz="2800" i="1" dirty="0"/>
          </a:p>
        </p:txBody>
      </p:sp>
      <p:sp>
        <p:nvSpPr>
          <p:cNvPr id="5" name="Text Placeholder 4"/>
          <p:cNvSpPr>
            <a:spLocks noGrp="1"/>
          </p:cNvSpPr>
          <p:nvPr>
            <p:ph type="body" sz="quarter" idx="4294967295"/>
          </p:nvPr>
        </p:nvSpPr>
        <p:spPr>
          <a:xfrm>
            <a:off x="1738790" y="3272825"/>
            <a:ext cx="3553980" cy="1221508"/>
          </a:xfrm>
        </p:spPr>
        <p:txBody>
          <a:bodyPr>
            <a:normAutofit/>
          </a:bodyPr>
          <a:lstStyle/>
          <a:p>
            <a:pPr marL="0" indent="0">
              <a:buNone/>
            </a:pPr>
            <a:r>
              <a:rPr lang="en-AU" sz="2000" dirty="0">
                <a:hlinkClick r:id="rId3"/>
              </a:rPr>
              <a:t>-@</a:t>
            </a:r>
            <a:r>
              <a:rPr lang="en-AU" sz="2000" dirty="0" err="1">
                <a:hlinkClick r:id="rId3"/>
              </a:rPr>
              <a:t>Niv</a:t>
            </a:r>
            <a:r>
              <a:rPr lang="en-AU" sz="2000" dirty="0">
                <a:hlinkClick r:id="rId3"/>
              </a:rPr>
              <a:t> Dror</a:t>
            </a:r>
            <a:endParaRPr lang="en-US" sz="2000" dirty="0">
              <a:solidFill>
                <a:schemeClr val="accent2"/>
              </a:solidFill>
            </a:endParaRPr>
          </a:p>
        </p:txBody>
      </p:sp>
      <p:sp>
        <p:nvSpPr>
          <p:cNvPr id="8" name="TextBox 7"/>
          <p:cNvSpPr txBox="1"/>
          <p:nvPr/>
        </p:nvSpPr>
        <p:spPr>
          <a:xfrm>
            <a:off x="1738790" y="3556326"/>
            <a:ext cx="1961909" cy="369332"/>
          </a:xfrm>
          <a:prstGeom prst="rect">
            <a:avLst/>
          </a:prstGeom>
          <a:noFill/>
        </p:spPr>
        <p:txBody>
          <a:bodyPr wrap="square" rtlCol="0">
            <a:spAutoFit/>
          </a:bodyPr>
          <a:lstStyle/>
          <a:p>
            <a:r>
              <a:rPr lang="en-US" dirty="0"/>
              <a:t>February</a:t>
            </a:r>
          </a:p>
        </p:txBody>
      </p:sp>
      <p:sp>
        <p:nvSpPr>
          <p:cNvPr id="9" name="Rectangle 8"/>
          <p:cNvSpPr/>
          <p:nvPr/>
        </p:nvSpPr>
        <p:spPr>
          <a:xfrm>
            <a:off x="5297040" y="0"/>
            <a:ext cx="3846959" cy="51435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dirty="0"/>
          </a:p>
        </p:txBody>
      </p:sp>
      <p:pic>
        <p:nvPicPr>
          <p:cNvPr id="3074" name="Picture 2" descr="https://cdn-images-1.medium.com/max/1200/1*vlmZ_Y3a-PGsK0SJImZWaA.png"/>
          <p:cNvPicPr>
            <a:picLocks noChangeAspect="1" noChangeArrowheads="1"/>
          </p:cNvPicPr>
          <p:nvPr/>
        </p:nvPicPr>
        <p:blipFill rotWithShape="1">
          <a:blip r:embed="rId4">
            <a:extLst>
              <a:ext uri="{28A0092B-C50C-407E-A947-70E740481C1C}">
                <a14:useLocalDpi xmlns:a14="http://schemas.microsoft.com/office/drawing/2010/main" val="0"/>
              </a:ext>
            </a:extLst>
          </a:blip>
          <a:srcRect l="4722" r="11195"/>
          <a:stretch/>
        </p:blipFill>
        <p:spPr bwMode="auto">
          <a:xfrm>
            <a:off x="5416313" y="1209674"/>
            <a:ext cx="3608412" cy="26285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69766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
            <a:ext cx="3846959" cy="5143501"/>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dirty="0"/>
          </a:p>
        </p:txBody>
      </p:sp>
      <p:sp>
        <p:nvSpPr>
          <p:cNvPr id="3" name="Text Placeholder 2"/>
          <p:cNvSpPr>
            <a:spLocks noGrp="1"/>
          </p:cNvSpPr>
          <p:nvPr>
            <p:ph type="body" sz="quarter" idx="16"/>
          </p:nvPr>
        </p:nvSpPr>
        <p:spPr>
          <a:xfrm>
            <a:off x="4091753" y="1370477"/>
            <a:ext cx="4942288" cy="267914"/>
          </a:xfrm>
        </p:spPr>
        <p:txBody>
          <a:bodyPr/>
          <a:lstStyle/>
          <a:p>
            <a:r>
              <a:rPr lang="en-AU" sz="2400" b="1" dirty="0">
                <a:hlinkClick r:id="rId2"/>
              </a:rPr>
              <a:t>Introducing Angels</a:t>
            </a:r>
            <a:endParaRPr lang="en-US" sz="2400" b="1" dirty="0"/>
          </a:p>
        </p:txBody>
      </p:sp>
      <p:sp>
        <p:nvSpPr>
          <p:cNvPr id="4" name="Text Placeholder 3"/>
          <p:cNvSpPr>
            <a:spLocks noGrp="1"/>
          </p:cNvSpPr>
          <p:nvPr>
            <p:ph type="body" sz="quarter" idx="13"/>
          </p:nvPr>
        </p:nvSpPr>
        <p:spPr>
          <a:xfrm>
            <a:off x="4386877" y="1898897"/>
            <a:ext cx="4589290" cy="1897221"/>
          </a:xfrm>
        </p:spPr>
        <p:txBody>
          <a:bodyPr>
            <a:normAutofit/>
          </a:bodyPr>
          <a:lstStyle/>
          <a:p>
            <a:r>
              <a:rPr lang="en-US" sz="2800" i="1" dirty="0">
                <a:solidFill>
                  <a:schemeClr val="accent2"/>
                </a:solidFill>
              </a:rPr>
              <a:t>“</a:t>
            </a:r>
            <a:r>
              <a:rPr lang="en-AU" sz="2800" i="1" dirty="0"/>
              <a:t>Technology is no longer an industry category.</a:t>
            </a:r>
            <a:r>
              <a:rPr lang="en-US" sz="2800" i="1" dirty="0">
                <a:solidFill>
                  <a:schemeClr val="accent2"/>
                </a:solidFill>
              </a:rPr>
              <a:t>”</a:t>
            </a:r>
          </a:p>
          <a:p>
            <a:endParaRPr lang="en-US" sz="2800" dirty="0"/>
          </a:p>
        </p:txBody>
      </p:sp>
      <p:sp>
        <p:nvSpPr>
          <p:cNvPr id="5" name="Text Placeholder 4"/>
          <p:cNvSpPr>
            <a:spLocks noGrp="1"/>
          </p:cNvSpPr>
          <p:nvPr>
            <p:ph type="body" sz="quarter" idx="4294967295"/>
          </p:nvPr>
        </p:nvSpPr>
        <p:spPr>
          <a:xfrm>
            <a:off x="5590020" y="2965649"/>
            <a:ext cx="3553980" cy="1221508"/>
          </a:xfrm>
        </p:spPr>
        <p:txBody>
          <a:bodyPr>
            <a:normAutofit/>
          </a:bodyPr>
          <a:lstStyle/>
          <a:p>
            <a:pPr marL="0" indent="0">
              <a:buNone/>
            </a:pPr>
            <a:r>
              <a:rPr lang="en-AU" sz="2000" dirty="0">
                <a:hlinkClick r:id="rId3"/>
              </a:rPr>
              <a:t>-@#Angels</a:t>
            </a:r>
            <a:endParaRPr lang="en-US" sz="2000" u="sng" dirty="0">
              <a:solidFill>
                <a:schemeClr val="accent2"/>
              </a:solidFill>
            </a:endParaRPr>
          </a:p>
        </p:txBody>
      </p:sp>
      <p:sp>
        <p:nvSpPr>
          <p:cNvPr id="8" name="TextBox 7"/>
          <p:cNvSpPr txBox="1"/>
          <p:nvPr/>
        </p:nvSpPr>
        <p:spPr>
          <a:xfrm>
            <a:off x="5590020" y="3239625"/>
            <a:ext cx="1961909" cy="369332"/>
          </a:xfrm>
          <a:prstGeom prst="rect">
            <a:avLst/>
          </a:prstGeom>
          <a:noFill/>
        </p:spPr>
        <p:txBody>
          <a:bodyPr wrap="square" rtlCol="0">
            <a:spAutoFit/>
          </a:bodyPr>
          <a:lstStyle/>
          <a:p>
            <a:r>
              <a:rPr lang="en-US" dirty="0"/>
              <a:t>March</a:t>
            </a:r>
          </a:p>
        </p:txBody>
      </p:sp>
      <p:pic>
        <p:nvPicPr>
          <p:cNvPr id="3074" name="Picture 2" descr="#Angel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8126" y="1638391"/>
            <a:ext cx="1850767" cy="18507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68918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6"/>
          </p:nvPr>
        </p:nvSpPr>
        <p:spPr>
          <a:xfrm>
            <a:off x="240523" y="832161"/>
            <a:ext cx="4942288" cy="267914"/>
          </a:xfrm>
        </p:spPr>
        <p:txBody>
          <a:bodyPr/>
          <a:lstStyle/>
          <a:p>
            <a:r>
              <a:rPr lang="en-AU" sz="2400" b="1" dirty="0">
                <a:hlinkClick r:id="rId3"/>
              </a:rPr>
              <a:t>Being a People Pleaser is a Strength, Not a Weakness</a:t>
            </a:r>
            <a:endParaRPr lang="en-US" sz="2400" b="1" dirty="0"/>
          </a:p>
        </p:txBody>
      </p:sp>
      <p:sp>
        <p:nvSpPr>
          <p:cNvPr id="4" name="Text Placeholder 3"/>
          <p:cNvSpPr>
            <a:spLocks noGrp="1"/>
          </p:cNvSpPr>
          <p:nvPr>
            <p:ph type="body" sz="quarter" idx="13"/>
          </p:nvPr>
        </p:nvSpPr>
        <p:spPr>
          <a:xfrm>
            <a:off x="535647" y="1766165"/>
            <a:ext cx="4589290" cy="1897221"/>
          </a:xfrm>
        </p:spPr>
        <p:txBody>
          <a:bodyPr>
            <a:normAutofit fontScale="85000" lnSpcReduction="10000"/>
          </a:bodyPr>
          <a:lstStyle/>
          <a:p>
            <a:r>
              <a:rPr lang="en-US" sz="2800" i="1" dirty="0">
                <a:solidFill>
                  <a:schemeClr val="accent2"/>
                </a:solidFill>
              </a:rPr>
              <a:t>“</a:t>
            </a:r>
            <a:r>
              <a:rPr lang="en-AU" i="1" dirty="0"/>
              <a:t>What is wrong with wanting to give? Being positive? Making sure everyone around you is happy? To me, these sound like the furthest things from a “weakness” and it blows my mind why people would want to label it as such.</a:t>
            </a:r>
            <a:r>
              <a:rPr lang="en-US" sz="2800" i="1" dirty="0">
                <a:solidFill>
                  <a:schemeClr val="accent2"/>
                </a:solidFill>
              </a:rPr>
              <a:t>”</a:t>
            </a:r>
          </a:p>
          <a:p>
            <a:endParaRPr lang="en-US" sz="2800" i="1" dirty="0"/>
          </a:p>
        </p:txBody>
      </p:sp>
      <p:sp>
        <p:nvSpPr>
          <p:cNvPr id="5" name="Text Placeholder 4"/>
          <p:cNvSpPr>
            <a:spLocks noGrp="1"/>
          </p:cNvSpPr>
          <p:nvPr>
            <p:ph type="body" sz="quarter" idx="4294967295"/>
          </p:nvPr>
        </p:nvSpPr>
        <p:spPr>
          <a:xfrm>
            <a:off x="1738790" y="3732568"/>
            <a:ext cx="3553980" cy="1221508"/>
          </a:xfrm>
        </p:spPr>
        <p:txBody>
          <a:bodyPr>
            <a:normAutofit/>
          </a:bodyPr>
          <a:lstStyle/>
          <a:p>
            <a:pPr marL="0" indent="0">
              <a:buNone/>
            </a:pPr>
            <a:r>
              <a:rPr lang="en-AU" sz="2000" dirty="0">
                <a:hlinkClick r:id="rId4"/>
              </a:rPr>
              <a:t>-@Gary Vaynerchuk</a:t>
            </a:r>
            <a:endParaRPr lang="en-US" sz="2000" dirty="0">
              <a:solidFill>
                <a:schemeClr val="accent2"/>
              </a:solidFill>
            </a:endParaRPr>
          </a:p>
        </p:txBody>
      </p:sp>
      <p:sp>
        <p:nvSpPr>
          <p:cNvPr id="8" name="TextBox 7"/>
          <p:cNvSpPr txBox="1"/>
          <p:nvPr/>
        </p:nvSpPr>
        <p:spPr>
          <a:xfrm>
            <a:off x="1738790" y="4016069"/>
            <a:ext cx="1961909" cy="369332"/>
          </a:xfrm>
          <a:prstGeom prst="rect">
            <a:avLst/>
          </a:prstGeom>
          <a:noFill/>
        </p:spPr>
        <p:txBody>
          <a:bodyPr wrap="square" rtlCol="0">
            <a:spAutoFit/>
          </a:bodyPr>
          <a:lstStyle/>
          <a:p>
            <a:r>
              <a:rPr lang="en-US" dirty="0"/>
              <a:t>March</a:t>
            </a:r>
          </a:p>
        </p:txBody>
      </p:sp>
      <p:sp>
        <p:nvSpPr>
          <p:cNvPr id="10" name="Rectangle 9"/>
          <p:cNvSpPr/>
          <p:nvPr/>
        </p:nvSpPr>
        <p:spPr>
          <a:xfrm>
            <a:off x="5297040" y="0"/>
            <a:ext cx="3846959" cy="5138430"/>
          </a:xfrm>
          <a:prstGeom prst="rect">
            <a:avLst/>
          </a:prstGeom>
          <a:solidFill>
            <a:schemeClr val="tx2">
              <a:lumMod val="90000"/>
              <a:lumOff val="1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dirty="0"/>
          </a:p>
        </p:txBody>
      </p:sp>
      <p:pic>
        <p:nvPicPr>
          <p:cNvPr id="2" name="Picture 1"/>
          <p:cNvPicPr>
            <a:picLocks noChangeAspect="1"/>
          </p:cNvPicPr>
          <p:nvPr/>
        </p:nvPicPr>
        <p:blipFill rotWithShape="1">
          <a:blip r:embed="rId5"/>
          <a:srcRect l="17930" r="21340"/>
          <a:stretch/>
        </p:blipFill>
        <p:spPr>
          <a:xfrm flipH="1">
            <a:off x="5239166" y="0"/>
            <a:ext cx="3900646" cy="5138430"/>
          </a:xfrm>
          <a:prstGeom prst="rect">
            <a:avLst/>
          </a:prstGeom>
        </p:spPr>
      </p:pic>
    </p:spTree>
    <p:extLst>
      <p:ext uri="{BB962C8B-B14F-4D97-AF65-F5344CB8AC3E}">
        <p14:creationId xmlns:p14="http://schemas.microsoft.com/office/powerpoint/2010/main" val="36058352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
            <a:ext cx="3846959" cy="5143501"/>
          </a:xfrm>
          <a:prstGeom prst="rect">
            <a:avLst/>
          </a:prstGeom>
          <a:solidFill>
            <a:srgbClr val="00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dirty="0"/>
          </a:p>
        </p:txBody>
      </p:sp>
      <p:sp>
        <p:nvSpPr>
          <p:cNvPr id="3" name="Text Placeholder 2"/>
          <p:cNvSpPr>
            <a:spLocks noGrp="1"/>
          </p:cNvSpPr>
          <p:nvPr>
            <p:ph type="body" sz="quarter" idx="16"/>
          </p:nvPr>
        </p:nvSpPr>
        <p:spPr>
          <a:xfrm>
            <a:off x="4091753" y="1237744"/>
            <a:ext cx="4942288" cy="267914"/>
          </a:xfrm>
        </p:spPr>
        <p:txBody>
          <a:bodyPr/>
          <a:lstStyle/>
          <a:p>
            <a:r>
              <a:rPr lang="en-AU" sz="2400" b="1" dirty="0">
                <a:hlinkClick r:id="rId2"/>
              </a:rPr>
              <a:t>Notifications &amp; Alerts</a:t>
            </a:r>
            <a:endParaRPr lang="en-US" sz="2400" b="1" dirty="0"/>
          </a:p>
        </p:txBody>
      </p:sp>
      <p:sp>
        <p:nvSpPr>
          <p:cNvPr id="4" name="Text Placeholder 3"/>
          <p:cNvSpPr>
            <a:spLocks noGrp="1"/>
          </p:cNvSpPr>
          <p:nvPr>
            <p:ph type="body" sz="quarter" idx="13"/>
          </p:nvPr>
        </p:nvSpPr>
        <p:spPr>
          <a:xfrm>
            <a:off x="4386877" y="1766165"/>
            <a:ext cx="4589290" cy="1897221"/>
          </a:xfrm>
        </p:spPr>
        <p:txBody>
          <a:bodyPr>
            <a:normAutofit fontScale="92500"/>
          </a:bodyPr>
          <a:lstStyle/>
          <a:p>
            <a:r>
              <a:rPr lang="en-US" sz="2800" i="1" dirty="0">
                <a:solidFill>
                  <a:schemeClr val="accent2"/>
                </a:solidFill>
              </a:rPr>
              <a:t>“</a:t>
            </a:r>
            <a:r>
              <a:rPr lang="en-AU" sz="2800" i="1" dirty="0"/>
              <a:t>I erased most of my TODO list since I really only need to stay alive and listen to people and everything else is a lie.</a:t>
            </a:r>
            <a:r>
              <a:rPr lang="en-US" sz="2800" i="1" dirty="0">
                <a:solidFill>
                  <a:schemeClr val="accent2"/>
                </a:solidFill>
              </a:rPr>
              <a:t>”</a:t>
            </a:r>
          </a:p>
          <a:p>
            <a:endParaRPr lang="en-US" sz="2800" dirty="0"/>
          </a:p>
        </p:txBody>
      </p:sp>
      <p:sp>
        <p:nvSpPr>
          <p:cNvPr id="5" name="Text Placeholder 4"/>
          <p:cNvSpPr>
            <a:spLocks noGrp="1"/>
          </p:cNvSpPr>
          <p:nvPr>
            <p:ph type="body" sz="quarter" idx="4294967295"/>
          </p:nvPr>
        </p:nvSpPr>
        <p:spPr>
          <a:xfrm>
            <a:off x="5590020" y="3607207"/>
            <a:ext cx="3553980" cy="1221508"/>
          </a:xfrm>
        </p:spPr>
        <p:txBody>
          <a:bodyPr>
            <a:normAutofit/>
          </a:bodyPr>
          <a:lstStyle/>
          <a:p>
            <a:pPr marL="0" indent="0">
              <a:buNone/>
            </a:pPr>
            <a:r>
              <a:rPr lang="en-AU" sz="2000" dirty="0">
                <a:hlinkClick r:id="rId3"/>
              </a:rPr>
              <a:t>-@Paul Ford</a:t>
            </a:r>
            <a:endParaRPr lang="en-US" sz="2000" u="sng" dirty="0">
              <a:solidFill>
                <a:schemeClr val="accent2"/>
              </a:solidFill>
            </a:endParaRPr>
          </a:p>
        </p:txBody>
      </p:sp>
      <p:sp>
        <p:nvSpPr>
          <p:cNvPr id="8" name="TextBox 7"/>
          <p:cNvSpPr txBox="1"/>
          <p:nvPr/>
        </p:nvSpPr>
        <p:spPr>
          <a:xfrm>
            <a:off x="5590020" y="3881183"/>
            <a:ext cx="1961909" cy="369332"/>
          </a:xfrm>
          <a:prstGeom prst="rect">
            <a:avLst/>
          </a:prstGeom>
          <a:noFill/>
        </p:spPr>
        <p:txBody>
          <a:bodyPr wrap="square" rtlCol="0">
            <a:spAutoFit/>
          </a:bodyPr>
          <a:lstStyle/>
          <a:p>
            <a:r>
              <a:rPr lang="en-US" dirty="0"/>
              <a:t>March</a:t>
            </a:r>
          </a:p>
        </p:txBody>
      </p:sp>
      <p:pic>
        <p:nvPicPr>
          <p:cNvPr id="4098" name="Picture 2" descr="https://cdn-images-1.medium.com/max/800/1*VvL1EE4Qiuco6ZsLTCvqpQ.jpe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1288" y="989464"/>
            <a:ext cx="3011650" cy="3011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47704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6"/>
          </p:nvPr>
        </p:nvSpPr>
        <p:spPr>
          <a:xfrm>
            <a:off x="240523" y="1304113"/>
            <a:ext cx="4942288" cy="267914"/>
          </a:xfrm>
        </p:spPr>
        <p:txBody>
          <a:bodyPr/>
          <a:lstStyle/>
          <a:p>
            <a:r>
              <a:rPr lang="en-AU" sz="2400" b="1" dirty="0">
                <a:hlinkClick r:id="rId3"/>
              </a:rPr>
              <a:t>Apple’s Fork Into Fashion</a:t>
            </a:r>
            <a:endParaRPr lang="en-US" sz="2400" b="1" dirty="0"/>
          </a:p>
        </p:txBody>
      </p:sp>
      <p:sp>
        <p:nvSpPr>
          <p:cNvPr id="4" name="Text Placeholder 3"/>
          <p:cNvSpPr>
            <a:spLocks noGrp="1"/>
          </p:cNvSpPr>
          <p:nvPr>
            <p:ph type="body" sz="quarter" idx="13"/>
          </p:nvPr>
        </p:nvSpPr>
        <p:spPr>
          <a:xfrm>
            <a:off x="535647" y="1766165"/>
            <a:ext cx="4589290" cy="1897221"/>
          </a:xfrm>
        </p:spPr>
        <p:txBody>
          <a:bodyPr>
            <a:normAutofit lnSpcReduction="10000"/>
          </a:bodyPr>
          <a:lstStyle/>
          <a:p>
            <a:r>
              <a:rPr lang="en-US" sz="2800" i="1" dirty="0">
                <a:solidFill>
                  <a:schemeClr val="accent2"/>
                </a:solidFill>
              </a:rPr>
              <a:t>“</a:t>
            </a:r>
            <a:r>
              <a:rPr lang="en-AU" i="1" dirty="0"/>
              <a:t>Not only is Apple not resting on their laurels, they’re pivoting the company in a pretty big way that’s flying under the radar to all but those watching most closely.</a:t>
            </a:r>
            <a:r>
              <a:rPr lang="en-US" sz="2800" i="1" dirty="0">
                <a:solidFill>
                  <a:schemeClr val="accent2"/>
                </a:solidFill>
              </a:rPr>
              <a:t>”</a:t>
            </a:r>
          </a:p>
          <a:p>
            <a:endParaRPr lang="en-US" sz="2800" i="1" dirty="0"/>
          </a:p>
        </p:txBody>
      </p:sp>
      <p:sp>
        <p:nvSpPr>
          <p:cNvPr id="5" name="Text Placeholder 4"/>
          <p:cNvSpPr>
            <a:spLocks noGrp="1"/>
          </p:cNvSpPr>
          <p:nvPr>
            <p:ph type="body" sz="quarter" idx="4294967295"/>
          </p:nvPr>
        </p:nvSpPr>
        <p:spPr>
          <a:xfrm>
            <a:off x="1738790" y="3732569"/>
            <a:ext cx="3553980" cy="1221508"/>
          </a:xfrm>
        </p:spPr>
        <p:txBody>
          <a:bodyPr>
            <a:normAutofit/>
          </a:bodyPr>
          <a:lstStyle/>
          <a:p>
            <a:pPr marL="0" indent="0">
              <a:buNone/>
            </a:pPr>
            <a:r>
              <a:rPr lang="en-AU" sz="2000" dirty="0">
                <a:hlinkClick r:id="rId4"/>
              </a:rPr>
              <a:t>-@M.G. Siegler</a:t>
            </a:r>
            <a:endParaRPr lang="en-US" sz="2000" dirty="0">
              <a:solidFill>
                <a:schemeClr val="accent2"/>
              </a:solidFill>
            </a:endParaRPr>
          </a:p>
        </p:txBody>
      </p:sp>
      <p:sp>
        <p:nvSpPr>
          <p:cNvPr id="8" name="TextBox 7"/>
          <p:cNvSpPr txBox="1"/>
          <p:nvPr/>
        </p:nvSpPr>
        <p:spPr>
          <a:xfrm>
            <a:off x="1738790" y="4016070"/>
            <a:ext cx="1961909" cy="369332"/>
          </a:xfrm>
          <a:prstGeom prst="rect">
            <a:avLst/>
          </a:prstGeom>
          <a:noFill/>
        </p:spPr>
        <p:txBody>
          <a:bodyPr wrap="square" rtlCol="0">
            <a:spAutoFit/>
          </a:bodyPr>
          <a:lstStyle/>
          <a:p>
            <a:r>
              <a:rPr lang="en-US" dirty="0"/>
              <a:t>March</a:t>
            </a:r>
          </a:p>
        </p:txBody>
      </p:sp>
      <p:sp>
        <p:nvSpPr>
          <p:cNvPr id="10" name="Rectangle 9"/>
          <p:cNvSpPr/>
          <p:nvPr/>
        </p:nvSpPr>
        <p:spPr>
          <a:xfrm>
            <a:off x="5297040" y="0"/>
            <a:ext cx="3846959" cy="5149063"/>
          </a:xfrm>
          <a:prstGeom prst="rect">
            <a:avLst/>
          </a:prstGeom>
          <a:solidFill>
            <a:srgbClr val="EEEEEE"/>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dirty="0"/>
          </a:p>
        </p:txBody>
      </p:sp>
      <p:pic>
        <p:nvPicPr>
          <p:cNvPr id="6148" name="Picture 4" descr="https://cdn0.vox-cdn.com/thumbor/jOv_mqM9UtoPoN0jnFTRwIS3ncU=/cdn0.vox-cdn.com/uploads/chorus_asset/file/3486916/Screen_Shot_2015-03-09_at_6.01.08_PM.0.0.png"/>
          <p:cNvPicPr>
            <a:picLocks noChangeAspect="1" noChangeArrowheads="1"/>
          </p:cNvPicPr>
          <p:nvPr/>
        </p:nvPicPr>
        <p:blipFill rotWithShape="1">
          <a:blip r:embed="rId5">
            <a:extLst>
              <a:ext uri="{28A0092B-C50C-407E-A947-70E740481C1C}">
                <a14:useLocalDpi xmlns:a14="http://schemas.microsoft.com/office/drawing/2010/main" val="0"/>
              </a:ext>
            </a:extLst>
          </a:blip>
          <a:srcRect l="4854" r="8269"/>
          <a:stretch/>
        </p:blipFill>
        <p:spPr bwMode="auto">
          <a:xfrm rot="16200000">
            <a:off x="4916373" y="910803"/>
            <a:ext cx="5138432" cy="33168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80227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
            <a:ext cx="3846959" cy="5143501"/>
          </a:xfrm>
          <a:prstGeom prst="rect">
            <a:avLst/>
          </a:prstGeom>
          <a:solidFill>
            <a:srgbClr val="002C4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dirty="0"/>
          </a:p>
        </p:txBody>
      </p:sp>
      <p:sp>
        <p:nvSpPr>
          <p:cNvPr id="3" name="Text Placeholder 2"/>
          <p:cNvSpPr>
            <a:spLocks noGrp="1"/>
          </p:cNvSpPr>
          <p:nvPr>
            <p:ph type="body" sz="quarter" idx="16"/>
          </p:nvPr>
        </p:nvSpPr>
        <p:spPr>
          <a:xfrm>
            <a:off x="4091753" y="721550"/>
            <a:ext cx="4942288" cy="267914"/>
          </a:xfrm>
        </p:spPr>
        <p:txBody>
          <a:bodyPr/>
          <a:lstStyle/>
          <a:p>
            <a:r>
              <a:rPr lang="en-AU" sz="2400" b="1" dirty="0">
                <a:hlinkClick r:id="rId2"/>
              </a:rPr>
              <a:t>After GigaOm, The Non-VC “SimCity” Approach To Growing A Media Business</a:t>
            </a:r>
            <a:endParaRPr lang="en-US" sz="2400" b="1" dirty="0"/>
          </a:p>
        </p:txBody>
      </p:sp>
      <p:sp>
        <p:nvSpPr>
          <p:cNvPr id="4" name="Text Placeholder 3"/>
          <p:cNvSpPr>
            <a:spLocks noGrp="1"/>
          </p:cNvSpPr>
          <p:nvPr>
            <p:ph type="body" sz="quarter" idx="13"/>
          </p:nvPr>
        </p:nvSpPr>
        <p:spPr>
          <a:xfrm>
            <a:off x="4386877" y="1936293"/>
            <a:ext cx="4589290" cy="1897221"/>
          </a:xfrm>
        </p:spPr>
        <p:txBody>
          <a:bodyPr>
            <a:normAutofit fontScale="92500"/>
          </a:bodyPr>
          <a:lstStyle/>
          <a:p>
            <a:r>
              <a:rPr lang="en-US" sz="2800" i="1" dirty="0">
                <a:solidFill>
                  <a:schemeClr val="accent2"/>
                </a:solidFill>
              </a:rPr>
              <a:t>“</a:t>
            </a:r>
            <a:r>
              <a:rPr lang="en-AU" sz="2800" i="1" dirty="0"/>
              <a:t>Someone getting a lot of VC investment isn’t a sign they’re successful at anything other than getting VC funding.</a:t>
            </a:r>
            <a:r>
              <a:rPr lang="en-US" sz="2800" i="1" dirty="0">
                <a:solidFill>
                  <a:schemeClr val="accent2"/>
                </a:solidFill>
              </a:rPr>
              <a:t>”</a:t>
            </a:r>
          </a:p>
          <a:p>
            <a:endParaRPr lang="en-US" sz="2800" dirty="0"/>
          </a:p>
        </p:txBody>
      </p:sp>
      <p:sp>
        <p:nvSpPr>
          <p:cNvPr id="5" name="Text Placeholder 4"/>
          <p:cNvSpPr>
            <a:spLocks noGrp="1"/>
          </p:cNvSpPr>
          <p:nvPr>
            <p:ph type="body" sz="quarter" idx="4294967295"/>
          </p:nvPr>
        </p:nvSpPr>
        <p:spPr>
          <a:xfrm>
            <a:off x="5590020" y="3916922"/>
            <a:ext cx="3553980" cy="1221508"/>
          </a:xfrm>
        </p:spPr>
        <p:txBody>
          <a:bodyPr>
            <a:normAutofit/>
          </a:bodyPr>
          <a:lstStyle/>
          <a:p>
            <a:pPr marL="0" indent="0">
              <a:buNone/>
            </a:pPr>
            <a:r>
              <a:rPr lang="en-AU" sz="2000" dirty="0">
                <a:hlinkClick r:id="rId3"/>
              </a:rPr>
              <a:t>-@Danny Sullivan</a:t>
            </a:r>
            <a:endParaRPr lang="en-US" sz="2000" u="sng" dirty="0">
              <a:solidFill>
                <a:schemeClr val="accent2"/>
              </a:solidFill>
            </a:endParaRPr>
          </a:p>
        </p:txBody>
      </p:sp>
      <p:sp>
        <p:nvSpPr>
          <p:cNvPr id="8" name="TextBox 7"/>
          <p:cNvSpPr txBox="1"/>
          <p:nvPr/>
        </p:nvSpPr>
        <p:spPr>
          <a:xfrm>
            <a:off x="5590020" y="4190898"/>
            <a:ext cx="1961909" cy="369332"/>
          </a:xfrm>
          <a:prstGeom prst="rect">
            <a:avLst/>
          </a:prstGeom>
          <a:noFill/>
        </p:spPr>
        <p:txBody>
          <a:bodyPr wrap="square" rtlCol="0">
            <a:spAutoFit/>
          </a:bodyPr>
          <a:lstStyle/>
          <a:p>
            <a:r>
              <a:rPr lang="en-US" dirty="0"/>
              <a:t>March</a:t>
            </a:r>
          </a:p>
        </p:txBody>
      </p:sp>
      <p:pic>
        <p:nvPicPr>
          <p:cNvPr id="7170" name="Picture 2" descr="https://cdn-images-1.medium.com/max/800/1*evATdv7zu3HVk4ZCa0l1Sg.gif"/>
          <p:cNvPicPr>
            <a:picLocks noChangeAspect="1" noChangeArrowheads="1"/>
          </p:cNvPicPr>
          <p:nvPr/>
        </p:nvPicPr>
        <p:blipFill rotWithShape="1">
          <a:blip r:embed="rId4">
            <a:extLst>
              <a:ext uri="{28A0092B-C50C-407E-A947-70E740481C1C}">
                <a14:useLocalDpi xmlns:a14="http://schemas.microsoft.com/office/drawing/2010/main" val="0"/>
              </a:ext>
            </a:extLst>
          </a:blip>
          <a:srcRect t="2027"/>
          <a:stretch/>
        </p:blipFill>
        <p:spPr bwMode="auto">
          <a:xfrm>
            <a:off x="0" y="2749176"/>
            <a:ext cx="3846959" cy="23848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040812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6"/>
          </p:nvPr>
        </p:nvSpPr>
        <p:spPr>
          <a:xfrm>
            <a:off x="240523" y="721550"/>
            <a:ext cx="4942288" cy="267914"/>
          </a:xfrm>
        </p:spPr>
        <p:txBody>
          <a:bodyPr/>
          <a:lstStyle/>
          <a:p>
            <a:r>
              <a:rPr lang="en-AU" sz="2400" b="1" dirty="0">
                <a:hlinkClick r:id="rId3"/>
              </a:rPr>
              <a:t>The Joyless World of Data-Driven Startups</a:t>
            </a:r>
            <a:endParaRPr lang="en-US" sz="2400" b="1" dirty="0"/>
          </a:p>
        </p:txBody>
      </p:sp>
      <p:sp>
        <p:nvSpPr>
          <p:cNvPr id="4" name="Text Placeholder 3"/>
          <p:cNvSpPr>
            <a:spLocks noGrp="1"/>
          </p:cNvSpPr>
          <p:nvPr>
            <p:ph type="body" sz="quarter" idx="13"/>
          </p:nvPr>
        </p:nvSpPr>
        <p:spPr>
          <a:xfrm>
            <a:off x="535647" y="1766165"/>
            <a:ext cx="4589290" cy="1897221"/>
          </a:xfrm>
        </p:spPr>
        <p:txBody>
          <a:bodyPr>
            <a:normAutofit fontScale="85000" lnSpcReduction="10000"/>
          </a:bodyPr>
          <a:lstStyle/>
          <a:p>
            <a:r>
              <a:rPr lang="en-US" sz="2800" i="1" dirty="0">
                <a:solidFill>
                  <a:schemeClr val="accent2"/>
                </a:solidFill>
              </a:rPr>
              <a:t>“</a:t>
            </a:r>
            <a:r>
              <a:rPr lang="en-AU" i="1" dirty="0"/>
              <a:t>I hypothesize that an early </a:t>
            </a:r>
            <a:r>
              <a:rPr lang="en-AU" i="1" dirty="0" err="1"/>
              <a:t>startup</a:t>
            </a:r>
            <a:r>
              <a:rPr lang="en-AU" i="1" dirty="0"/>
              <a:t> guided primarily by gut decisions from a strong strategic vision will be more cohesive and deliver a stronger offering than a </a:t>
            </a:r>
            <a:r>
              <a:rPr lang="en-AU" i="1" dirty="0" err="1"/>
              <a:t>startup</a:t>
            </a:r>
            <a:r>
              <a:rPr lang="en-AU" i="1" dirty="0"/>
              <a:t> created from a </a:t>
            </a:r>
            <a:r>
              <a:rPr lang="en-AU" i="1" dirty="0">
                <a:hlinkClick r:id="rId4"/>
              </a:rPr>
              <a:t>random walk</a:t>
            </a:r>
            <a:r>
              <a:rPr lang="en-AU" i="1" dirty="0"/>
              <a:t> of data-driven decisions.</a:t>
            </a:r>
            <a:r>
              <a:rPr lang="en-US" sz="2800" i="1" dirty="0">
                <a:solidFill>
                  <a:schemeClr val="accent2"/>
                </a:solidFill>
              </a:rPr>
              <a:t>”</a:t>
            </a:r>
          </a:p>
          <a:p>
            <a:endParaRPr lang="en-US" sz="2800" i="1" dirty="0"/>
          </a:p>
        </p:txBody>
      </p:sp>
      <p:sp>
        <p:nvSpPr>
          <p:cNvPr id="5" name="Text Placeholder 4"/>
          <p:cNvSpPr>
            <a:spLocks noGrp="1"/>
          </p:cNvSpPr>
          <p:nvPr>
            <p:ph type="body" sz="quarter" idx="4294967295"/>
          </p:nvPr>
        </p:nvSpPr>
        <p:spPr>
          <a:xfrm>
            <a:off x="1738790" y="3916922"/>
            <a:ext cx="3553980" cy="1221508"/>
          </a:xfrm>
        </p:spPr>
        <p:txBody>
          <a:bodyPr>
            <a:normAutofit/>
          </a:bodyPr>
          <a:lstStyle/>
          <a:p>
            <a:pPr marL="0" indent="0">
              <a:buNone/>
            </a:pPr>
            <a:r>
              <a:rPr lang="en-AU" sz="2000" dirty="0">
                <a:hlinkClick r:id="rId5"/>
              </a:rPr>
              <a:t>-@Dan Zambonini</a:t>
            </a:r>
            <a:endParaRPr lang="en-US" sz="2000" dirty="0">
              <a:solidFill>
                <a:schemeClr val="accent2"/>
              </a:solidFill>
            </a:endParaRPr>
          </a:p>
        </p:txBody>
      </p:sp>
      <p:sp>
        <p:nvSpPr>
          <p:cNvPr id="8" name="TextBox 7"/>
          <p:cNvSpPr txBox="1"/>
          <p:nvPr/>
        </p:nvSpPr>
        <p:spPr>
          <a:xfrm>
            <a:off x="1738790" y="4200423"/>
            <a:ext cx="1961909" cy="369332"/>
          </a:xfrm>
          <a:prstGeom prst="rect">
            <a:avLst/>
          </a:prstGeom>
          <a:noFill/>
        </p:spPr>
        <p:txBody>
          <a:bodyPr wrap="square" rtlCol="0">
            <a:spAutoFit/>
          </a:bodyPr>
          <a:lstStyle/>
          <a:p>
            <a:r>
              <a:rPr lang="en-US" dirty="0"/>
              <a:t>March</a:t>
            </a:r>
          </a:p>
        </p:txBody>
      </p:sp>
      <p:sp>
        <p:nvSpPr>
          <p:cNvPr id="10" name="Rectangle 9"/>
          <p:cNvSpPr/>
          <p:nvPr/>
        </p:nvSpPr>
        <p:spPr>
          <a:xfrm>
            <a:off x="5297040" y="0"/>
            <a:ext cx="3846959" cy="5149063"/>
          </a:xfrm>
          <a:prstGeom prst="rect">
            <a:avLst/>
          </a:prstGeom>
          <a:solidFill>
            <a:srgbClr val="EEEEEE"/>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dirty="0"/>
          </a:p>
        </p:txBody>
      </p:sp>
      <p:pic>
        <p:nvPicPr>
          <p:cNvPr id="2" name="Picture 1"/>
          <p:cNvPicPr>
            <a:picLocks noChangeAspect="1"/>
          </p:cNvPicPr>
          <p:nvPr/>
        </p:nvPicPr>
        <p:blipFill rotWithShape="1">
          <a:blip r:embed="rId6"/>
          <a:srcRect l="21686" r="12806"/>
          <a:stretch/>
        </p:blipFill>
        <p:spPr>
          <a:xfrm>
            <a:off x="5297039" y="0"/>
            <a:ext cx="3846959" cy="5138430"/>
          </a:xfrm>
          <a:prstGeom prst="rect">
            <a:avLst/>
          </a:prstGeom>
        </p:spPr>
      </p:pic>
    </p:spTree>
    <p:extLst>
      <p:ext uri="{BB962C8B-B14F-4D97-AF65-F5344CB8AC3E}">
        <p14:creationId xmlns:p14="http://schemas.microsoft.com/office/powerpoint/2010/main" val="19342098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s://cdn-images-1.medium.com/max/2000/1*OPSr62_T9098WjDKyARLBQ.png"/>
          <p:cNvPicPr>
            <a:picLocks noChangeAspect="1" noChangeArrowheads="1"/>
          </p:cNvPicPr>
          <p:nvPr/>
        </p:nvPicPr>
        <p:blipFill rotWithShape="1">
          <a:blip r:embed="rId2">
            <a:extLst>
              <a:ext uri="{28A0092B-C50C-407E-A947-70E740481C1C}">
                <a14:useLocalDpi xmlns:a14="http://schemas.microsoft.com/office/drawing/2010/main" val="0"/>
              </a:ext>
            </a:extLst>
          </a:blip>
          <a:srcRect l="28974" r="27782"/>
          <a:stretch/>
        </p:blipFill>
        <p:spPr bwMode="auto">
          <a:xfrm>
            <a:off x="0" y="0"/>
            <a:ext cx="3846960" cy="5143499"/>
          </a:xfrm>
          <a:prstGeom prst="rect">
            <a:avLst/>
          </a:prstGeom>
          <a:noFill/>
          <a:extLst>
            <a:ext uri="{909E8E84-426E-40DD-AFC4-6F175D3DCCD1}">
              <a14:hiddenFill xmlns:a14="http://schemas.microsoft.com/office/drawing/2010/main">
                <a:solidFill>
                  <a:srgbClr val="FFFFFF"/>
                </a:solidFill>
              </a14:hiddenFill>
            </a:ext>
          </a:extLst>
        </p:spPr>
      </p:pic>
      <p:sp>
        <p:nvSpPr>
          <p:cNvPr id="3" name="Text Placeholder 2"/>
          <p:cNvSpPr>
            <a:spLocks noGrp="1"/>
          </p:cNvSpPr>
          <p:nvPr>
            <p:ph type="body" sz="quarter" idx="16"/>
          </p:nvPr>
        </p:nvSpPr>
        <p:spPr>
          <a:xfrm>
            <a:off x="4091753" y="721550"/>
            <a:ext cx="4942288" cy="267914"/>
          </a:xfrm>
        </p:spPr>
        <p:txBody>
          <a:bodyPr/>
          <a:lstStyle/>
          <a:p>
            <a:r>
              <a:rPr lang="en-AU" sz="2400" b="1" dirty="0">
                <a:hlinkClick r:id="rId3"/>
              </a:rPr>
              <a:t>How I Crashed and Burned in </a:t>
            </a:r>
            <a:r>
              <a:rPr lang="en-AU" sz="2400" b="1" dirty="0" err="1">
                <a:hlinkClick r:id="rId3"/>
              </a:rPr>
              <a:t>YCombinator</a:t>
            </a:r>
            <a:endParaRPr lang="en-US" sz="2400" b="1" dirty="0">
              <a:hlinkClick r:id="rId3"/>
            </a:endParaRPr>
          </a:p>
        </p:txBody>
      </p:sp>
      <p:sp>
        <p:nvSpPr>
          <p:cNvPr id="4" name="Text Placeholder 3"/>
          <p:cNvSpPr>
            <a:spLocks noGrp="1"/>
          </p:cNvSpPr>
          <p:nvPr>
            <p:ph type="body" sz="quarter" idx="13"/>
          </p:nvPr>
        </p:nvSpPr>
        <p:spPr>
          <a:xfrm>
            <a:off x="4386877" y="1766165"/>
            <a:ext cx="4589290" cy="1897221"/>
          </a:xfrm>
        </p:spPr>
        <p:txBody>
          <a:bodyPr>
            <a:normAutofit fontScale="92500" lnSpcReduction="10000"/>
          </a:bodyPr>
          <a:lstStyle/>
          <a:p>
            <a:r>
              <a:rPr lang="en-US" sz="2800" i="1" dirty="0">
                <a:solidFill>
                  <a:schemeClr val="accent2"/>
                </a:solidFill>
              </a:rPr>
              <a:t>“</a:t>
            </a:r>
            <a:r>
              <a:rPr lang="en-AU" sz="2800" i="1" dirty="0"/>
              <a:t>I don’t want to start another company until I find a problem that I care about. A problem that I eat, sleep and breathe. A problem worth solving.</a:t>
            </a:r>
            <a:r>
              <a:rPr lang="en-US" sz="2800" i="1" dirty="0">
                <a:solidFill>
                  <a:schemeClr val="accent2"/>
                </a:solidFill>
              </a:rPr>
              <a:t>”</a:t>
            </a:r>
          </a:p>
          <a:p>
            <a:endParaRPr lang="en-US" sz="2800" dirty="0"/>
          </a:p>
        </p:txBody>
      </p:sp>
      <p:sp>
        <p:nvSpPr>
          <p:cNvPr id="5" name="Text Placeholder 4"/>
          <p:cNvSpPr>
            <a:spLocks noGrp="1"/>
          </p:cNvSpPr>
          <p:nvPr>
            <p:ph type="body" sz="quarter" idx="4294967295"/>
          </p:nvPr>
        </p:nvSpPr>
        <p:spPr>
          <a:xfrm>
            <a:off x="5590020" y="3916922"/>
            <a:ext cx="3553980" cy="1221508"/>
          </a:xfrm>
        </p:spPr>
        <p:txBody>
          <a:bodyPr>
            <a:normAutofit/>
          </a:bodyPr>
          <a:lstStyle/>
          <a:p>
            <a:pPr marL="0" indent="0">
              <a:buNone/>
            </a:pPr>
            <a:r>
              <a:rPr lang="en-US" sz="2000" dirty="0">
                <a:solidFill>
                  <a:schemeClr val="accent2"/>
                </a:solidFill>
                <a:hlinkClick r:id="rId3"/>
              </a:rPr>
              <a:t>-@Charlie </a:t>
            </a:r>
            <a:r>
              <a:rPr lang="en-US" sz="2000" dirty="0" err="1">
                <a:solidFill>
                  <a:schemeClr val="accent2"/>
                </a:solidFill>
                <a:hlinkClick r:id="rId3"/>
              </a:rPr>
              <a:t>Guo</a:t>
            </a:r>
            <a:endParaRPr lang="en-US" sz="2000" dirty="0">
              <a:solidFill>
                <a:schemeClr val="accent2"/>
              </a:solidFill>
            </a:endParaRPr>
          </a:p>
        </p:txBody>
      </p:sp>
      <p:sp>
        <p:nvSpPr>
          <p:cNvPr id="8" name="TextBox 7"/>
          <p:cNvSpPr txBox="1"/>
          <p:nvPr/>
        </p:nvSpPr>
        <p:spPr>
          <a:xfrm>
            <a:off x="5590020" y="4200423"/>
            <a:ext cx="1961909" cy="369332"/>
          </a:xfrm>
          <a:prstGeom prst="rect">
            <a:avLst/>
          </a:prstGeom>
          <a:noFill/>
        </p:spPr>
        <p:txBody>
          <a:bodyPr wrap="square" rtlCol="0">
            <a:spAutoFit/>
          </a:bodyPr>
          <a:lstStyle/>
          <a:p>
            <a:r>
              <a:rPr lang="en-US" dirty="0"/>
              <a:t>January</a:t>
            </a:r>
          </a:p>
        </p:txBody>
      </p:sp>
    </p:spTree>
    <p:extLst>
      <p:ext uri="{BB962C8B-B14F-4D97-AF65-F5344CB8AC3E}">
        <p14:creationId xmlns:p14="http://schemas.microsoft.com/office/powerpoint/2010/main" val="150899330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
            <a:ext cx="3846959" cy="5143501"/>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dirty="0"/>
          </a:p>
        </p:txBody>
      </p:sp>
      <p:sp>
        <p:nvSpPr>
          <p:cNvPr id="3" name="Text Placeholder 2"/>
          <p:cNvSpPr>
            <a:spLocks noGrp="1"/>
          </p:cNvSpPr>
          <p:nvPr>
            <p:ph type="body" sz="quarter" idx="16"/>
          </p:nvPr>
        </p:nvSpPr>
        <p:spPr>
          <a:xfrm>
            <a:off x="4091753" y="721550"/>
            <a:ext cx="4942288" cy="267914"/>
          </a:xfrm>
        </p:spPr>
        <p:txBody>
          <a:bodyPr/>
          <a:lstStyle/>
          <a:p>
            <a:r>
              <a:rPr lang="en-AU" sz="2400" b="1" dirty="0" err="1">
                <a:hlinkClick r:id="rId3"/>
              </a:rPr>
              <a:t>Gigaom</a:t>
            </a:r>
            <a:r>
              <a:rPr lang="en-AU" sz="2400" b="1" dirty="0">
                <a:hlinkClick r:id="rId3"/>
              </a:rPr>
              <a:t> is dead. Long live </a:t>
            </a:r>
            <a:r>
              <a:rPr lang="en-AU" sz="2400" b="1" dirty="0" err="1">
                <a:hlinkClick r:id="rId3"/>
              </a:rPr>
              <a:t>Gigaom</a:t>
            </a:r>
            <a:endParaRPr lang="en-US" sz="2400" b="1" dirty="0"/>
          </a:p>
        </p:txBody>
      </p:sp>
      <p:sp>
        <p:nvSpPr>
          <p:cNvPr id="4" name="Text Placeholder 3"/>
          <p:cNvSpPr>
            <a:spLocks noGrp="1"/>
          </p:cNvSpPr>
          <p:nvPr>
            <p:ph type="body" sz="quarter" idx="13"/>
          </p:nvPr>
        </p:nvSpPr>
        <p:spPr>
          <a:xfrm>
            <a:off x="4386877" y="1255805"/>
            <a:ext cx="4589290" cy="1897221"/>
          </a:xfrm>
        </p:spPr>
        <p:txBody>
          <a:bodyPr>
            <a:noAutofit/>
          </a:bodyPr>
          <a:lstStyle/>
          <a:p>
            <a:r>
              <a:rPr lang="en-US" sz="2100" i="1" dirty="0">
                <a:solidFill>
                  <a:schemeClr val="accent2"/>
                </a:solidFill>
              </a:rPr>
              <a:t>“</a:t>
            </a:r>
            <a:r>
              <a:rPr lang="en-AU" sz="2100" i="1" dirty="0"/>
              <a:t>There’s a sort of barbell effect: If you are super small and super focused and super niche you can succeed, arguably. And if you’re super huge and mass and gigantic and growing quickly, you can succeed. But in the middle, is death. The valley of death. So arguably we .</a:t>
            </a:r>
            <a:r>
              <a:rPr lang="en-US" sz="2100" i="1" dirty="0">
                <a:solidFill>
                  <a:schemeClr val="accent2"/>
                </a:solidFill>
              </a:rPr>
              <a:t>”</a:t>
            </a:r>
          </a:p>
          <a:p>
            <a:endParaRPr lang="en-US" sz="2100" dirty="0"/>
          </a:p>
        </p:txBody>
      </p:sp>
      <p:sp>
        <p:nvSpPr>
          <p:cNvPr id="5" name="Text Placeholder 4"/>
          <p:cNvSpPr>
            <a:spLocks noGrp="1"/>
          </p:cNvSpPr>
          <p:nvPr>
            <p:ph type="body" sz="quarter" idx="4294967295"/>
          </p:nvPr>
        </p:nvSpPr>
        <p:spPr>
          <a:xfrm>
            <a:off x="5590020" y="3916922"/>
            <a:ext cx="3553980" cy="1221508"/>
          </a:xfrm>
        </p:spPr>
        <p:txBody>
          <a:bodyPr>
            <a:normAutofit/>
          </a:bodyPr>
          <a:lstStyle/>
          <a:p>
            <a:pPr marL="0" indent="0">
              <a:buNone/>
            </a:pPr>
            <a:r>
              <a:rPr lang="en-AU" sz="2000" dirty="0">
                <a:hlinkClick r:id="rId4"/>
              </a:rPr>
              <a:t>-@Mathew Ingram</a:t>
            </a:r>
            <a:endParaRPr lang="en-US" sz="2000" u="sng" dirty="0">
              <a:solidFill>
                <a:schemeClr val="accent2"/>
              </a:solidFill>
            </a:endParaRPr>
          </a:p>
        </p:txBody>
      </p:sp>
      <p:sp>
        <p:nvSpPr>
          <p:cNvPr id="8" name="TextBox 7"/>
          <p:cNvSpPr txBox="1"/>
          <p:nvPr/>
        </p:nvSpPr>
        <p:spPr>
          <a:xfrm>
            <a:off x="5590020" y="4190898"/>
            <a:ext cx="1961909" cy="369332"/>
          </a:xfrm>
          <a:prstGeom prst="rect">
            <a:avLst/>
          </a:prstGeom>
          <a:noFill/>
        </p:spPr>
        <p:txBody>
          <a:bodyPr wrap="square" rtlCol="0">
            <a:spAutoFit/>
          </a:bodyPr>
          <a:lstStyle/>
          <a:p>
            <a:r>
              <a:rPr lang="en-US" dirty="0"/>
              <a:t>March</a:t>
            </a:r>
          </a:p>
        </p:txBody>
      </p:sp>
      <p:pic>
        <p:nvPicPr>
          <p:cNvPr id="6" name="Picture 5"/>
          <p:cNvPicPr>
            <a:picLocks noChangeAspect="1"/>
          </p:cNvPicPr>
          <p:nvPr/>
        </p:nvPicPr>
        <p:blipFill>
          <a:blip r:embed="rId5"/>
          <a:stretch>
            <a:fillRect/>
          </a:stretch>
        </p:blipFill>
        <p:spPr>
          <a:xfrm>
            <a:off x="426088" y="2061045"/>
            <a:ext cx="2921412" cy="540461"/>
          </a:xfrm>
          <a:prstGeom prst="rect">
            <a:avLst/>
          </a:prstGeom>
        </p:spPr>
      </p:pic>
    </p:spTree>
    <p:extLst>
      <p:ext uri="{BB962C8B-B14F-4D97-AF65-F5344CB8AC3E}">
        <p14:creationId xmlns:p14="http://schemas.microsoft.com/office/powerpoint/2010/main" val="311785429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6"/>
          </p:nvPr>
        </p:nvSpPr>
        <p:spPr>
          <a:xfrm>
            <a:off x="240523" y="1599078"/>
            <a:ext cx="4942288" cy="267914"/>
          </a:xfrm>
        </p:spPr>
        <p:txBody>
          <a:bodyPr/>
          <a:lstStyle/>
          <a:p>
            <a:r>
              <a:rPr lang="en-AU" sz="2400" b="1" dirty="0">
                <a:hlinkClick r:id="rId3"/>
              </a:rPr>
              <a:t>You’re not doing the thing.</a:t>
            </a:r>
            <a:endParaRPr lang="en-US" sz="2400" b="1" dirty="0"/>
          </a:p>
        </p:txBody>
      </p:sp>
      <p:sp>
        <p:nvSpPr>
          <p:cNvPr id="4" name="Text Placeholder 3"/>
          <p:cNvSpPr>
            <a:spLocks noGrp="1"/>
          </p:cNvSpPr>
          <p:nvPr>
            <p:ph type="body" sz="quarter" idx="13"/>
          </p:nvPr>
        </p:nvSpPr>
        <p:spPr>
          <a:xfrm>
            <a:off x="535647" y="2068507"/>
            <a:ext cx="4589290" cy="1897221"/>
          </a:xfrm>
        </p:spPr>
        <p:txBody>
          <a:bodyPr>
            <a:normAutofit/>
          </a:bodyPr>
          <a:lstStyle/>
          <a:p>
            <a:r>
              <a:rPr lang="en-US" sz="3200" i="1" dirty="0">
                <a:solidFill>
                  <a:schemeClr val="accent2"/>
                </a:solidFill>
              </a:rPr>
              <a:t>“</a:t>
            </a:r>
            <a:r>
              <a:rPr lang="en-AU" sz="2800" i="1" dirty="0"/>
              <a:t>Go do the thing.</a:t>
            </a:r>
            <a:r>
              <a:rPr lang="en-US" sz="3200" i="1" dirty="0">
                <a:solidFill>
                  <a:schemeClr val="accent2"/>
                </a:solidFill>
              </a:rPr>
              <a:t>”</a:t>
            </a:r>
          </a:p>
          <a:p>
            <a:endParaRPr lang="en-US" sz="3200" i="1" dirty="0"/>
          </a:p>
        </p:txBody>
      </p:sp>
      <p:sp>
        <p:nvSpPr>
          <p:cNvPr id="5" name="Text Placeholder 4"/>
          <p:cNvSpPr>
            <a:spLocks noGrp="1"/>
          </p:cNvSpPr>
          <p:nvPr>
            <p:ph type="body" sz="quarter" idx="4294967295"/>
          </p:nvPr>
        </p:nvSpPr>
        <p:spPr>
          <a:xfrm>
            <a:off x="1738790" y="2663311"/>
            <a:ext cx="3553980" cy="1221508"/>
          </a:xfrm>
        </p:spPr>
        <p:txBody>
          <a:bodyPr>
            <a:normAutofit/>
          </a:bodyPr>
          <a:lstStyle/>
          <a:p>
            <a:pPr marL="0" indent="0">
              <a:buNone/>
            </a:pPr>
            <a:r>
              <a:rPr lang="en-AU" sz="2000" dirty="0">
                <a:hlinkClick r:id="rId4"/>
              </a:rPr>
              <a:t>-@Chantal Jandard</a:t>
            </a:r>
            <a:endParaRPr lang="en-US" sz="2000" dirty="0">
              <a:solidFill>
                <a:schemeClr val="accent2"/>
              </a:solidFill>
            </a:endParaRPr>
          </a:p>
        </p:txBody>
      </p:sp>
      <p:sp>
        <p:nvSpPr>
          <p:cNvPr id="8" name="TextBox 7"/>
          <p:cNvSpPr txBox="1"/>
          <p:nvPr/>
        </p:nvSpPr>
        <p:spPr>
          <a:xfrm>
            <a:off x="1738790" y="2946812"/>
            <a:ext cx="1961909" cy="369332"/>
          </a:xfrm>
          <a:prstGeom prst="rect">
            <a:avLst/>
          </a:prstGeom>
          <a:noFill/>
        </p:spPr>
        <p:txBody>
          <a:bodyPr wrap="square" rtlCol="0">
            <a:spAutoFit/>
          </a:bodyPr>
          <a:lstStyle/>
          <a:p>
            <a:r>
              <a:rPr lang="en-US" dirty="0"/>
              <a:t>March</a:t>
            </a:r>
          </a:p>
        </p:txBody>
      </p:sp>
      <p:sp>
        <p:nvSpPr>
          <p:cNvPr id="10" name="Rectangle 9"/>
          <p:cNvSpPr/>
          <p:nvPr/>
        </p:nvSpPr>
        <p:spPr>
          <a:xfrm>
            <a:off x="5297040" y="0"/>
            <a:ext cx="3846959" cy="5149063"/>
          </a:xfrm>
          <a:prstGeom prst="rect">
            <a:avLst/>
          </a:prstGeom>
          <a:solidFill>
            <a:srgbClr val="36363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dirty="0"/>
          </a:p>
        </p:txBody>
      </p:sp>
      <p:pic>
        <p:nvPicPr>
          <p:cNvPr id="4098" name="Picture 2" descr="Chantal Jandard ☼"/>
          <p:cNvPicPr>
            <a:picLocks noChangeAspect="1" noChangeArrowheads="1"/>
          </p:cNvPicPr>
          <p:nvPr/>
        </p:nvPicPr>
        <p:blipFill rotWithShape="1">
          <a:blip r:embed="rId5">
            <a:extLst>
              <a:ext uri="{28A0092B-C50C-407E-A947-70E740481C1C}">
                <a14:useLocalDpi xmlns:a14="http://schemas.microsoft.com/office/drawing/2010/main" val="0"/>
              </a:ext>
            </a:extLst>
          </a:blip>
          <a:srcRect l="12009" r="10977"/>
          <a:stretch/>
        </p:blipFill>
        <p:spPr bwMode="auto">
          <a:xfrm>
            <a:off x="5182811" y="0"/>
            <a:ext cx="3961188"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683954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
            <a:ext cx="3846959" cy="5143501"/>
          </a:xfrm>
          <a:prstGeom prst="rect">
            <a:avLst/>
          </a:prstGeom>
          <a:solidFill>
            <a:srgbClr val="00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dirty="0"/>
          </a:p>
        </p:txBody>
      </p:sp>
      <p:sp>
        <p:nvSpPr>
          <p:cNvPr id="3" name="Text Placeholder 2"/>
          <p:cNvSpPr>
            <a:spLocks noGrp="1"/>
          </p:cNvSpPr>
          <p:nvPr>
            <p:ph type="body" sz="quarter" idx="16"/>
          </p:nvPr>
        </p:nvSpPr>
        <p:spPr>
          <a:xfrm>
            <a:off x="4091753" y="721550"/>
            <a:ext cx="4942288" cy="267914"/>
          </a:xfrm>
        </p:spPr>
        <p:txBody>
          <a:bodyPr/>
          <a:lstStyle/>
          <a:p>
            <a:r>
              <a:rPr lang="en-AU" sz="2400" b="1" dirty="0">
                <a:hlinkClick r:id="rId3"/>
              </a:rPr>
              <a:t>Six years at SoundCloud, Five Lessons Learned</a:t>
            </a:r>
            <a:endParaRPr lang="en-US" sz="2400" b="1" dirty="0"/>
          </a:p>
        </p:txBody>
      </p:sp>
      <p:sp>
        <p:nvSpPr>
          <p:cNvPr id="4" name="Text Placeholder 3"/>
          <p:cNvSpPr>
            <a:spLocks noGrp="1"/>
          </p:cNvSpPr>
          <p:nvPr>
            <p:ph type="body" sz="quarter" idx="13"/>
          </p:nvPr>
        </p:nvSpPr>
        <p:spPr>
          <a:xfrm>
            <a:off x="4386877" y="1936293"/>
            <a:ext cx="4589290" cy="1897221"/>
          </a:xfrm>
        </p:spPr>
        <p:txBody>
          <a:bodyPr>
            <a:normAutofit fontScale="85000" lnSpcReduction="20000"/>
          </a:bodyPr>
          <a:lstStyle/>
          <a:p>
            <a:r>
              <a:rPr lang="en-US" sz="2800" i="1" dirty="0">
                <a:solidFill>
                  <a:schemeClr val="accent2"/>
                </a:solidFill>
              </a:rPr>
              <a:t>“</a:t>
            </a:r>
            <a:r>
              <a:rPr lang="en-AU" sz="2800" i="1" dirty="0"/>
              <a:t>Culture is the sum of your people living the company’s core values day in and day out, amplified by how those values are communicated internally and externally.</a:t>
            </a:r>
            <a:r>
              <a:rPr lang="en-US" sz="2800" i="1" dirty="0">
                <a:solidFill>
                  <a:schemeClr val="accent2"/>
                </a:solidFill>
              </a:rPr>
              <a:t>”</a:t>
            </a:r>
          </a:p>
          <a:p>
            <a:endParaRPr lang="en-US" sz="2800" dirty="0"/>
          </a:p>
        </p:txBody>
      </p:sp>
      <p:sp>
        <p:nvSpPr>
          <p:cNvPr id="5" name="Text Placeholder 4"/>
          <p:cNvSpPr>
            <a:spLocks noGrp="1"/>
          </p:cNvSpPr>
          <p:nvPr>
            <p:ph type="body" sz="quarter" idx="4294967295"/>
          </p:nvPr>
        </p:nvSpPr>
        <p:spPr>
          <a:xfrm>
            <a:off x="5590020" y="3916922"/>
            <a:ext cx="3553980" cy="1221508"/>
          </a:xfrm>
        </p:spPr>
        <p:txBody>
          <a:bodyPr>
            <a:normAutofit/>
          </a:bodyPr>
          <a:lstStyle/>
          <a:p>
            <a:pPr marL="0" indent="0">
              <a:buNone/>
            </a:pPr>
            <a:r>
              <a:rPr lang="en-AU" sz="2000" dirty="0">
                <a:hlinkClick r:id="rId4"/>
              </a:rPr>
              <a:t>-@SoundCloud</a:t>
            </a:r>
            <a:endParaRPr lang="en-US" sz="2000" u="sng" dirty="0">
              <a:solidFill>
                <a:schemeClr val="accent2"/>
              </a:solidFill>
            </a:endParaRPr>
          </a:p>
        </p:txBody>
      </p:sp>
      <p:sp>
        <p:nvSpPr>
          <p:cNvPr id="8" name="TextBox 7"/>
          <p:cNvSpPr txBox="1"/>
          <p:nvPr/>
        </p:nvSpPr>
        <p:spPr>
          <a:xfrm>
            <a:off x="5590020" y="4190898"/>
            <a:ext cx="1961909" cy="369332"/>
          </a:xfrm>
          <a:prstGeom prst="rect">
            <a:avLst/>
          </a:prstGeom>
          <a:noFill/>
        </p:spPr>
        <p:txBody>
          <a:bodyPr wrap="square" rtlCol="0">
            <a:spAutoFit/>
          </a:bodyPr>
          <a:lstStyle/>
          <a:p>
            <a:r>
              <a:rPr lang="en-US" dirty="0"/>
              <a:t>March</a:t>
            </a:r>
          </a:p>
        </p:txBody>
      </p:sp>
      <p:pic>
        <p:nvPicPr>
          <p:cNvPr id="6" name="Picture 5"/>
          <p:cNvPicPr>
            <a:picLocks noChangeAspect="1"/>
          </p:cNvPicPr>
          <p:nvPr/>
        </p:nvPicPr>
        <p:blipFill rotWithShape="1">
          <a:blip r:embed="rId5"/>
          <a:srcRect l="18212" r="7870"/>
          <a:stretch/>
        </p:blipFill>
        <p:spPr>
          <a:xfrm>
            <a:off x="0" y="0"/>
            <a:ext cx="3846959" cy="5143501"/>
          </a:xfrm>
          <a:prstGeom prst="rect">
            <a:avLst/>
          </a:prstGeom>
        </p:spPr>
      </p:pic>
    </p:spTree>
    <p:extLst>
      <p:ext uri="{BB962C8B-B14F-4D97-AF65-F5344CB8AC3E}">
        <p14:creationId xmlns:p14="http://schemas.microsoft.com/office/powerpoint/2010/main" val="202744399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6"/>
          </p:nvPr>
        </p:nvSpPr>
        <p:spPr>
          <a:xfrm>
            <a:off x="240523" y="1001772"/>
            <a:ext cx="4942288" cy="267914"/>
          </a:xfrm>
        </p:spPr>
        <p:txBody>
          <a:bodyPr/>
          <a:lstStyle/>
          <a:p>
            <a:r>
              <a:rPr lang="en-AU" sz="2400" b="1" dirty="0">
                <a:hlinkClick r:id="rId3"/>
              </a:rPr>
              <a:t>Specialist or Jack-of-All-Trades? </a:t>
            </a:r>
            <a:br>
              <a:rPr lang="en-AU" sz="2400" b="1" dirty="0">
                <a:hlinkClick r:id="rId3"/>
              </a:rPr>
            </a:br>
            <a:r>
              <a:rPr lang="en-AU" sz="2400" b="1" dirty="0">
                <a:hlinkClick r:id="rId3"/>
              </a:rPr>
              <a:t>The Answer’s Obvious to Me</a:t>
            </a:r>
            <a:endParaRPr lang="en-US" sz="2400" b="1" dirty="0">
              <a:hlinkClick r:id="rId3"/>
            </a:endParaRPr>
          </a:p>
        </p:txBody>
      </p:sp>
      <p:sp>
        <p:nvSpPr>
          <p:cNvPr id="4" name="Text Placeholder 3"/>
          <p:cNvSpPr>
            <a:spLocks noGrp="1"/>
          </p:cNvSpPr>
          <p:nvPr>
            <p:ph type="body" sz="quarter" idx="13"/>
          </p:nvPr>
        </p:nvSpPr>
        <p:spPr>
          <a:xfrm>
            <a:off x="535647" y="2046387"/>
            <a:ext cx="4589290" cy="1897221"/>
          </a:xfrm>
        </p:spPr>
        <p:txBody>
          <a:bodyPr>
            <a:normAutofit/>
          </a:bodyPr>
          <a:lstStyle/>
          <a:p>
            <a:r>
              <a:rPr lang="en-US" sz="2800" i="1" dirty="0">
                <a:solidFill>
                  <a:schemeClr val="accent2"/>
                </a:solidFill>
              </a:rPr>
              <a:t>“</a:t>
            </a:r>
            <a:r>
              <a:rPr lang="en-AU" i="1" dirty="0"/>
              <a:t>I never think that you should focus on one particular skill. Never limit yourself to that.</a:t>
            </a:r>
            <a:r>
              <a:rPr lang="en-US" sz="2800" i="1" dirty="0">
                <a:solidFill>
                  <a:schemeClr val="accent2"/>
                </a:solidFill>
              </a:rPr>
              <a:t>”</a:t>
            </a:r>
          </a:p>
          <a:p>
            <a:endParaRPr lang="en-US" sz="2800" i="1" dirty="0"/>
          </a:p>
        </p:txBody>
      </p:sp>
      <p:sp>
        <p:nvSpPr>
          <p:cNvPr id="5" name="Text Placeholder 4"/>
          <p:cNvSpPr>
            <a:spLocks noGrp="1"/>
          </p:cNvSpPr>
          <p:nvPr>
            <p:ph type="body" sz="quarter" idx="4294967295"/>
          </p:nvPr>
        </p:nvSpPr>
        <p:spPr>
          <a:xfrm>
            <a:off x="1738790" y="3607209"/>
            <a:ext cx="3553980" cy="1221508"/>
          </a:xfrm>
        </p:spPr>
        <p:txBody>
          <a:bodyPr>
            <a:normAutofit/>
          </a:bodyPr>
          <a:lstStyle/>
          <a:p>
            <a:pPr marL="0" indent="0">
              <a:buNone/>
            </a:pPr>
            <a:r>
              <a:rPr lang="en-AU" sz="2000" dirty="0">
                <a:hlinkClick r:id="rId4"/>
              </a:rPr>
              <a:t>-@Gary Vaynerchuk</a:t>
            </a:r>
            <a:endParaRPr lang="en-US" sz="2000" dirty="0">
              <a:solidFill>
                <a:schemeClr val="accent2"/>
              </a:solidFill>
            </a:endParaRPr>
          </a:p>
        </p:txBody>
      </p:sp>
      <p:sp>
        <p:nvSpPr>
          <p:cNvPr id="8" name="TextBox 7"/>
          <p:cNvSpPr txBox="1"/>
          <p:nvPr/>
        </p:nvSpPr>
        <p:spPr>
          <a:xfrm>
            <a:off x="1738790" y="3890710"/>
            <a:ext cx="1961909" cy="369332"/>
          </a:xfrm>
          <a:prstGeom prst="rect">
            <a:avLst/>
          </a:prstGeom>
          <a:noFill/>
        </p:spPr>
        <p:txBody>
          <a:bodyPr wrap="square" rtlCol="0">
            <a:spAutoFit/>
          </a:bodyPr>
          <a:lstStyle/>
          <a:p>
            <a:r>
              <a:rPr lang="en-US" dirty="0"/>
              <a:t>March</a:t>
            </a:r>
          </a:p>
        </p:txBody>
      </p:sp>
      <p:sp>
        <p:nvSpPr>
          <p:cNvPr id="10" name="Rectangle 9"/>
          <p:cNvSpPr/>
          <p:nvPr/>
        </p:nvSpPr>
        <p:spPr>
          <a:xfrm>
            <a:off x="5297040" y="0"/>
            <a:ext cx="3846959" cy="5149063"/>
          </a:xfrm>
          <a:prstGeom prst="rect">
            <a:avLst/>
          </a:prstGeom>
          <a:solidFill>
            <a:srgbClr val="36363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dirty="0"/>
          </a:p>
        </p:txBody>
      </p:sp>
      <p:pic>
        <p:nvPicPr>
          <p:cNvPr id="2" name="Picture 1"/>
          <p:cNvPicPr>
            <a:picLocks noChangeAspect="1"/>
          </p:cNvPicPr>
          <p:nvPr/>
        </p:nvPicPr>
        <p:blipFill rotWithShape="1">
          <a:blip r:embed="rId5"/>
          <a:srcRect r="20934"/>
          <a:stretch/>
        </p:blipFill>
        <p:spPr>
          <a:xfrm>
            <a:off x="5297039" y="878"/>
            <a:ext cx="3846959" cy="5148185"/>
          </a:xfrm>
          <a:prstGeom prst="rect">
            <a:avLst/>
          </a:prstGeom>
        </p:spPr>
      </p:pic>
    </p:spTree>
    <p:extLst>
      <p:ext uri="{BB962C8B-B14F-4D97-AF65-F5344CB8AC3E}">
        <p14:creationId xmlns:p14="http://schemas.microsoft.com/office/powerpoint/2010/main" val="405692612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
            <a:ext cx="3846959" cy="5143501"/>
          </a:xfrm>
          <a:prstGeom prst="rect">
            <a:avLst/>
          </a:prstGeom>
          <a:solidFill>
            <a:srgbClr val="00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dirty="0"/>
          </a:p>
        </p:txBody>
      </p:sp>
      <p:sp>
        <p:nvSpPr>
          <p:cNvPr id="3" name="Text Placeholder 2"/>
          <p:cNvSpPr>
            <a:spLocks noGrp="1"/>
          </p:cNvSpPr>
          <p:nvPr>
            <p:ph type="body" sz="quarter" idx="16"/>
          </p:nvPr>
        </p:nvSpPr>
        <p:spPr>
          <a:xfrm>
            <a:off x="4091753" y="1237745"/>
            <a:ext cx="4942288" cy="267914"/>
          </a:xfrm>
        </p:spPr>
        <p:txBody>
          <a:bodyPr/>
          <a:lstStyle/>
          <a:p>
            <a:r>
              <a:rPr lang="en-AU" sz="2400" b="1" dirty="0">
                <a:hlinkClick r:id="rId3"/>
              </a:rPr>
              <a:t>Going Viral</a:t>
            </a:r>
            <a:endParaRPr lang="en-US" sz="2400" b="1" dirty="0"/>
          </a:p>
        </p:txBody>
      </p:sp>
      <p:sp>
        <p:nvSpPr>
          <p:cNvPr id="4" name="Text Placeholder 3"/>
          <p:cNvSpPr>
            <a:spLocks noGrp="1"/>
          </p:cNvSpPr>
          <p:nvPr>
            <p:ph type="body" sz="quarter" idx="13"/>
          </p:nvPr>
        </p:nvSpPr>
        <p:spPr>
          <a:xfrm>
            <a:off x="4386877" y="1734266"/>
            <a:ext cx="4589290" cy="1897221"/>
          </a:xfrm>
        </p:spPr>
        <p:txBody>
          <a:bodyPr>
            <a:normAutofit fontScale="92500"/>
          </a:bodyPr>
          <a:lstStyle/>
          <a:p>
            <a:r>
              <a:rPr lang="en-US" sz="2800" i="1" dirty="0">
                <a:solidFill>
                  <a:schemeClr val="accent2"/>
                </a:solidFill>
              </a:rPr>
              <a:t>“</a:t>
            </a:r>
            <a:r>
              <a:rPr lang="en-AU" sz="2800" i="1" dirty="0"/>
              <a:t>It is amazing to have the world at your finger tips, but lets not miss the extraordinary world right in front of us.</a:t>
            </a:r>
            <a:r>
              <a:rPr lang="en-US" sz="2800" i="1" dirty="0">
                <a:solidFill>
                  <a:schemeClr val="accent2"/>
                </a:solidFill>
              </a:rPr>
              <a:t>”</a:t>
            </a:r>
          </a:p>
          <a:p>
            <a:endParaRPr lang="en-US" sz="2800" dirty="0"/>
          </a:p>
        </p:txBody>
      </p:sp>
      <p:sp>
        <p:nvSpPr>
          <p:cNvPr id="5" name="Text Placeholder 4"/>
          <p:cNvSpPr>
            <a:spLocks noGrp="1"/>
          </p:cNvSpPr>
          <p:nvPr>
            <p:ph type="body" sz="quarter" idx="4294967295"/>
          </p:nvPr>
        </p:nvSpPr>
        <p:spPr>
          <a:xfrm>
            <a:off x="5590020" y="3496596"/>
            <a:ext cx="3553980" cy="1221508"/>
          </a:xfrm>
        </p:spPr>
        <p:txBody>
          <a:bodyPr>
            <a:normAutofit/>
          </a:bodyPr>
          <a:lstStyle/>
          <a:p>
            <a:pPr marL="0" indent="0">
              <a:buNone/>
            </a:pPr>
            <a:r>
              <a:rPr lang="en-AU" sz="2000" dirty="0">
                <a:hlinkClick r:id="rId4"/>
              </a:rPr>
              <a:t>-@Vantage Staff</a:t>
            </a:r>
            <a:endParaRPr lang="en-US" sz="2000" u="sng" dirty="0">
              <a:solidFill>
                <a:schemeClr val="accent2"/>
              </a:solidFill>
            </a:endParaRPr>
          </a:p>
        </p:txBody>
      </p:sp>
      <p:sp>
        <p:nvSpPr>
          <p:cNvPr id="8" name="TextBox 7"/>
          <p:cNvSpPr txBox="1"/>
          <p:nvPr/>
        </p:nvSpPr>
        <p:spPr>
          <a:xfrm>
            <a:off x="5590020" y="3791838"/>
            <a:ext cx="1961909" cy="369332"/>
          </a:xfrm>
          <a:prstGeom prst="rect">
            <a:avLst/>
          </a:prstGeom>
          <a:noFill/>
        </p:spPr>
        <p:txBody>
          <a:bodyPr wrap="square" rtlCol="0">
            <a:spAutoFit/>
          </a:bodyPr>
          <a:lstStyle/>
          <a:p>
            <a:r>
              <a:rPr lang="en-US" dirty="0"/>
              <a:t>April</a:t>
            </a:r>
          </a:p>
        </p:txBody>
      </p:sp>
      <p:pic>
        <p:nvPicPr>
          <p:cNvPr id="7" name="Picture 6"/>
          <p:cNvPicPr>
            <a:picLocks noChangeAspect="1"/>
          </p:cNvPicPr>
          <p:nvPr/>
        </p:nvPicPr>
        <p:blipFill rotWithShape="1">
          <a:blip r:embed="rId5"/>
          <a:srcRect r="25134"/>
          <a:stretch/>
        </p:blipFill>
        <p:spPr>
          <a:xfrm>
            <a:off x="0" y="5070"/>
            <a:ext cx="3846959" cy="5138430"/>
          </a:xfrm>
          <a:prstGeom prst="rect">
            <a:avLst/>
          </a:prstGeom>
        </p:spPr>
      </p:pic>
    </p:spTree>
    <p:extLst>
      <p:ext uri="{BB962C8B-B14F-4D97-AF65-F5344CB8AC3E}">
        <p14:creationId xmlns:p14="http://schemas.microsoft.com/office/powerpoint/2010/main" val="202311065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6"/>
          </p:nvPr>
        </p:nvSpPr>
        <p:spPr>
          <a:xfrm>
            <a:off x="240523" y="721550"/>
            <a:ext cx="4942288" cy="267914"/>
          </a:xfrm>
        </p:spPr>
        <p:txBody>
          <a:bodyPr/>
          <a:lstStyle/>
          <a:p>
            <a:r>
              <a:rPr lang="en-AU" sz="2400" b="1" dirty="0">
                <a:hlinkClick r:id="rId3"/>
              </a:rPr>
              <a:t>My </a:t>
            </a:r>
            <a:r>
              <a:rPr lang="en-AU" sz="2400" b="1" dirty="0" err="1">
                <a:hlinkClick r:id="rId3"/>
              </a:rPr>
              <a:t>Byline</a:t>
            </a:r>
            <a:r>
              <a:rPr lang="en-AU" sz="2400" b="1" dirty="0">
                <a:hlinkClick r:id="rId3"/>
              </a:rPr>
              <a:t> Is a Lie</a:t>
            </a:r>
            <a:endParaRPr lang="en-US" sz="2400" b="1" dirty="0">
              <a:hlinkClick r:id="rId3"/>
            </a:endParaRPr>
          </a:p>
        </p:txBody>
      </p:sp>
      <p:sp>
        <p:nvSpPr>
          <p:cNvPr id="4" name="Text Placeholder 3"/>
          <p:cNvSpPr>
            <a:spLocks noGrp="1"/>
          </p:cNvSpPr>
          <p:nvPr>
            <p:ph type="body" sz="quarter" idx="13"/>
          </p:nvPr>
        </p:nvSpPr>
        <p:spPr>
          <a:xfrm>
            <a:off x="535647" y="1372765"/>
            <a:ext cx="4589290" cy="1897221"/>
          </a:xfrm>
        </p:spPr>
        <p:txBody>
          <a:bodyPr>
            <a:noAutofit/>
          </a:bodyPr>
          <a:lstStyle/>
          <a:p>
            <a:r>
              <a:rPr lang="en-US" sz="2800" i="1" dirty="0">
                <a:solidFill>
                  <a:schemeClr val="accent2"/>
                </a:solidFill>
              </a:rPr>
              <a:t>“</a:t>
            </a:r>
            <a:r>
              <a:rPr lang="en-AU" i="1" dirty="0"/>
              <a:t>As I’ve grown older, I’ve come to embrace evolving narratives. Change doesn’t discredit past narratives, it just gives us room to grow and prevents us from standing still.</a:t>
            </a:r>
            <a:r>
              <a:rPr lang="en-US" sz="2800" i="1" dirty="0">
                <a:solidFill>
                  <a:schemeClr val="accent2"/>
                </a:solidFill>
              </a:rPr>
              <a:t>”</a:t>
            </a:r>
          </a:p>
          <a:p>
            <a:endParaRPr lang="en-US" sz="2800" i="1" dirty="0"/>
          </a:p>
        </p:txBody>
      </p:sp>
      <p:sp>
        <p:nvSpPr>
          <p:cNvPr id="5" name="Text Placeholder 4"/>
          <p:cNvSpPr>
            <a:spLocks noGrp="1"/>
          </p:cNvSpPr>
          <p:nvPr>
            <p:ph type="body" sz="quarter" idx="4294967295"/>
          </p:nvPr>
        </p:nvSpPr>
        <p:spPr>
          <a:xfrm>
            <a:off x="1738790" y="3916922"/>
            <a:ext cx="3553980" cy="1221508"/>
          </a:xfrm>
        </p:spPr>
        <p:txBody>
          <a:bodyPr>
            <a:normAutofit/>
          </a:bodyPr>
          <a:lstStyle/>
          <a:p>
            <a:pPr marL="0" indent="0">
              <a:buNone/>
            </a:pPr>
            <a:r>
              <a:rPr lang="en-AU" sz="2000" dirty="0">
                <a:hlinkClick r:id="rId4"/>
              </a:rPr>
              <a:t>-@Evelyn </a:t>
            </a:r>
            <a:r>
              <a:rPr lang="en-AU" sz="2000" dirty="0" err="1">
                <a:hlinkClick r:id="rId4"/>
              </a:rPr>
              <a:t>Rusli</a:t>
            </a:r>
            <a:endParaRPr lang="en-US" sz="2000" dirty="0">
              <a:solidFill>
                <a:schemeClr val="accent2"/>
              </a:solidFill>
            </a:endParaRPr>
          </a:p>
        </p:txBody>
      </p:sp>
      <p:sp>
        <p:nvSpPr>
          <p:cNvPr id="8" name="TextBox 7"/>
          <p:cNvSpPr txBox="1"/>
          <p:nvPr/>
        </p:nvSpPr>
        <p:spPr>
          <a:xfrm>
            <a:off x="1738790" y="4221689"/>
            <a:ext cx="1961909" cy="369332"/>
          </a:xfrm>
          <a:prstGeom prst="rect">
            <a:avLst/>
          </a:prstGeom>
          <a:noFill/>
        </p:spPr>
        <p:txBody>
          <a:bodyPr wrap="square" rtlCol="0">
            <a:spAutoFit/>
          </a:bodyPr>
          <a:lstStyle/>
          <a:p>
            <a:r>
              <a:rPr lang="en-US" dirty="0"/>
              <a:t>April</a:t>
            </a:r>
          </a:p>
        </p:txBody>
      </p:sp>
      <p:sp>
        <p:nvSpPr>
          <p:cNvPr id="10" name="Rectangle 9"/>
          <p:cNvSpPr/>
          <p:nvPr/>
        </p:nvSpPr>
        <p:spPr>
          <a:xfrm>
            <a:off x="5297040" y="0"/>
            <a:ext cx="3846959" cy="5149063"/>
          </a:xfrm>
          <a:prstGeom prst="rect">
            <a:avLst/>
          </a:prstGeom>
          <a:solidFill>
            <a:srgbClr val="36363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dirty="0"/>
          </a:p>
        </p:txBody>
      </p:sp>
      <p:pic>
        <p:nvPicPr>
          <p:cNvPr id="6" name="Picture 5"/>
          <p:cNvPicPr>
            <a:picLocks noChangeAspect="1"/>
          </p:cNvPicPr>
          <p:nvPr/>
        </p:nvPicPr>
        <p:blipFill rotWithShape="1">
          <a:blip r:embed="rId5"/>
          <a:srcRect r="16815"/>
          <a:stretch/>
        </p:blipFill>
        <p:spPr>
          <a:xfrm>
            <a:off x="5305430" y="-10633"/>
            <a:ext cx="3838570" cy="5165517"/>
          </a:xfrm>
          <a:prstGeom prst="rect">
            <a:avLst/>
          </a:prstGeom>
        </p:spPr>
      </p:pic>
    </p:spTree>
    <p:extLst>
      <p:ext uri="{BB962C8B-B14F-4D97-AF65-F5344CB8AC3E}">
        <p14:creationId xmlns:p14="http://schemas.microsoft.com/office/powerpoint/2010/main" val="240710941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
            <a:ext cx="3846959" cy="5143501"/>
          </a:xfrm>
          <a:prstGeom prst="rect">
            <a:avLst/>
          </a:prstGeom>
          <a:solidFill>
            <a:srgbClr val="00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dirty="0"/>
          </a:p>
        </p:txBody>
      </p:sp>
      <p:sp>
        <p:nvSpPr>
          <p:cNvPr id="3" name="Text Placeholder 2"/>
          <p:cNvSpPr>
            <a:spLocks noGrp="1"/>
          </p:cNvSpPr>
          <p:nvPr>
            <p:ph type="body" sz="quarter" idx="16"/>
          </p:nvPr>
        </p:nvSpPr>
        <p:spPr>
          <a:xfrm>
            <a:off x="4091753" y="1222995"/>
            <a:ext cx="4942288" cy="267914"/>
          </a:xfrm>
        </p:spPr>
        <p:txBody>
          <a:bodyPr/>
          <a:lstStyle/>
          <a:p>
            <a:r>
              <a:rPr lang="en-AU" sz="2400" b="1" dirty="0">
                <a:hlinkClick r:id="rId3"/>
              </a:rPr>
              <a:t>Hacking Company Culture</a:t>
            </a:r>
            <a:endParaRPr lang="en-US" sz="2400" b="1" dirty="0"/>
          </a:p>
        </p:txBody>
      </p:sp>
      <p:sp>
        <p:nvSpPr>
          <p:cNvPr id="4" name="Text Placeholder 3"/>
          <p:cNvSpPr>
            <a:spLocks noGrp="1"/>
          </p:cNvSpPr>
          <p:nvPr>
            <p:ph type="body" sz="quarter" idx="13"/>
          </p:nvPr>
        </p:nvSpPr>
        <p:spPr>
          <a:xfrm>
            <a:off x="4386877" y="1734266"/>
            <a:ext cx="4589290" cy="1897221"/>
          </a:xfrm>
        </p:spPr>
        <p:txBody>
          <a:bodyPr>
            <a:normAutofit/>
          </a:bodyPr>
          <a:lstStyle/>
          <a:p>
            <a:r>
              <a:rPr lang="en-US" sz="2800" i="1" dirty="0">
                <a:solidFill>
                  <a:schemeClr val="accent2"/>
                </a:solidFill>
              </a:rPr>
              <a:t>“</a:t>
            </a:r>
            <a:r>
              <a:rPr lang="en-AU" sz="2800" i="1" dirty="0"/>
              <a:t>Constraints are a remarkable force multiplier for innovation.</a:t>
            </a:r>
            <a:r>
              <a:rPr lang="en-US" sz="2800" i="1" dirty="0">
                <a:solidFill>
                  <a:schemeClr val="accent2"/>
                </a:solidFill>
              </a:rPr>
              <a:t>”</a:t>
            </a:r>
          </a:p>
          <a:p>
            <a:endParaRPr lang="en-US" sz="2800" dirty="0"/>
          </a:p>
        </p:txBody>
      </p:sp>
      <p:sp>
        <p:nvSpPr>
          <p:cNvPr id="5" name="Text Placeholder 4"/>
          <p:cNvSpPr>
            <a:spLocks noGrp="1"/>
          </p:cNvSpPr>
          <p:nvPr>
            <p:ph type="body" sz="quarter" idx="4294967295"/>
          </p:nvPr>
        </p:nvSpPr>
        <p:spPr>
          <a:xfrm>
            <a:off x="5590020" y="3223747"/>
            <a:ext cx="3553980" cy="1221508"/>
          </a:xfrm>
        </p:spPr>
        <p:txBody>
          <a:bodyPr>
            <a:normAutofit/>
          </a:bodyPr>
          <a:lstStyle/>
          <a:p>
            <a:pPr marL="0" indent="0">
              <a:buNone/>
            </a:pPr>
            <a:r>
              <a:rPr lang="en-AU" sz="2000" dirty="0">
                <a:hlinkClick r:id="rId4"/>
              </a:rPr>
              <a:t>-@Pedram </a:t>
            </a:r>
            <a:r>
              <a:rPr lang="en-AU" sz="2000" dirty="0" err="1">
                <a:hlinkClick r:id="rId4"/>
              </a:rPr>
              <a:t>Keyani</a:t>
            </a:r>
            <a:endParaRPr lang="en-US" sz="2000" u="sng" dirty="0">
              <a:solidFill>
                <a:schemeClr val="accent2"/>
              </a:solidFill>
            </a:endParaRPr>
          </a:p>
        </p:txBody>
      </p:sp>
      <p:sp>
        <p:nvSpPr>
          <p:cNvPr id="8" name="TextBox 7"/>
          <p:cNvSpPr txBox="1"/>
          <p:nvPr/>
        </p:nvSpPr>
        <p:spPr>
          <a:xfrm>
            <a:off x="5590020" y="3518989"/>
            <a:ext cx="1961909" cy="369332"/>
          </a:xfrm>
          <a:prstGeom prst="rect">
            <a:avLst/>
          </a:prstGeom>
          <a:noFill/>
        </p:spPr>
        <p:txBody>
          <a:bodyPr wrap="square" rtlCol="0">
            <a:spAutoFit/>
          </a:bodyPr>
          <a:lstStyle/>
          <a:p>
            <a:r>
              <a:rPr lang="en-US" dirty="0"/>
              <a:t>April</a:t>
            </a:r>
          </a:p>
        </p:txBody>
      </p:sp>
      <p:pic>
        <p:nvPicPr>
          <p:cNvPr id="1026" name="Picture 2" descr="https://cdn-images-1.medium.com/max/800/1*1QH5lHMRIc7iUjtz2oNrew.jpeg"/>
          <p:cNvPicPr>
            <a:picLocks noChangeAspect="1" noChangeArrowheads="1"/>
          </p:cNvPicPr>
          <p:nvPr/>
        </p:nvPicPr>
        <p:blipFill rotWithShape="1">
          <a:blip r:embed="rId5">
            <a:extLst>
              <a:ext uri="{28A0092B-C50C-407E-A947-70E740481C1C}">
                <a14:useLocalDpi xmlns:a14="http://schemas.microsoft.com/office/drawing/2010/main" val="0"/>
              </a:ext>
            </a:extLst>
          </a:blip>
          <a:srcRect l="26451" r="23364"/>
          <a:stretch/>
        </p:blipFill>
        <p:spPr bwMode="auto">
          <a:xfrm>
            <a:off x="1" y="0"/>
            <a:ext cx="3846958"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194857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6"/>
          </p:nvPr>
        </p:nvSpPr>
        <p:spPr>
          <a:xfrm>
            <a:off x="240523" y="1069895"/>
            <a:ext cx="4942288" cy="267914"/>
          </a:xfrm>
        </p:spPr>
        <p:txBody>
          <a:bodyPr/>
          <a:lstStyle/>
          <a:p>
            <a:r>
              <a:rPr lang="en-AU" sz="2400" b="1" dirty="0">
                <a:hlinkClick r:id="rId3"/>
              </a:rPr>
              <a:t>Thoughts from a woman who posts on the Internet</a:t>
            </a:r>
            <a:endParaRPr lang="en-US" sz="2400" b="1" dirty="0">
              <a:hlinkClick r:id="rId4"/>
            </a:endParaRPr>
          </a:p>
        </p:txBody>
      </p:sp>
      <p:sp>
        <p:nvSpPr>
          <p:cNvPr id="4" name="Text Placeholder 3"/>
          <p:cNvSpPr>
            <a:spLocks noGrp="1"/>
          </p:cNvSpPr>
          <p:nvPr>
            <p:ph type="body" sz="quarter" idx="13"/>
          </p:nvPr>
        </p:nvSpPr>
        <p:spPr>
          <a:xfrm>
            <a:off x="535647" y="2109270"/>
            <a:ext cx="4589290" cy="1897221"/>
          </a:xfrm>
        </p:spPr>
        <p:txBody>
          <a:bodyPr>
            <a:noAutofit/>
          </a:bodyPr>
          <a:lstStyle/>
          <a:p>
            <a:r>
              <a:rPr lang="en-US" sz="3200" i="1" dirty="0">
                <a:solidFill>
                  <a:schemeClr val="accent2"/>
                </a:solidFill>
              </a:rPr>
              <a:t>“</a:t>
            </a:r>
            <a:r>
              <a:rPr lang="en-AU" sz="2800" i="1" dirty="0"/>
              <a:t>Constraints are a remarkable force multiplier for innovation..</a:t>
            </a:r>
            <a:r>
              <a:rPr lang="en-US" sz="3200" i="1" dirty="0">
                <a:solidFill>
                  <a:schemeClr val="accent2"/>
                </a:solidFill>
              </a:rPr>
              <a:t>”</a:t>
            </a:r>
          </a:p>
          <a:p>
            <a:endParaRPr lang="en-US" sz="3200" i="1" dirty="0"/>
          </a:p>
        </p:txBody>
      </p:sp>
      <p:sp>
        <p:nvSpPr>
          <p:cNvPr id="5" name="Text Placeholder 4"/>
          <p:cNvSpPr>
            <a:spLocks noGrp="1"/>
          </p:cNvSpPr>
          <p:nvPr>
            <p:ph type="body" sz="quarter" idx="4294967295"/>
          </p:nvPr>
        </p:nvSpPr>
        <p:spPr>
          <a:xfrm>
            <a:off x="1738790" y="3807726"/>
            <a:ext cx="3553980" cy="1221508"/>
          </a:xfrm>
        </p:spPr>
        <p:txBody>
          <a:bodyPr>
            <a:normAutofit/>
          </a:bodyPr>
          <a:lstStyle/>
          <a:p>
            <a:pPr marL="0" indent="0">
              <a:buNone/>
            </a:pPr>
            <a:r>
              <a:rPr lang="en-AU" sz="2000" dirty="0">
                <a:hlinkClick r:id="rId5"/>
              </a:rPr>
              <a:t>-@Elizabeth Tobey</a:t>
            </a:r>
            <a:endParaRPr lang="en-US" sz="2000" dirty="0">
              <a:solidFill>
                <a:schemeClr val="accent2"/>
              </a:solidFill>
            </a:endParaRPr>
          </a:p>
        </p:txBody>
      </p:sp>
      <p:sp>
        <p:nvSpPr>
          <p:cNvPr id="8" name="TextBox 7"/>
          <p:cNvSpPr txBox="1"/>
          <p:nvPr/>
        </p:nvSpPr>
        <p:spPr>
          <a:xfrm>
            <a:off x="1738790" y="4112493"/>
            <a:ext cx="1961909" cy="369332"/>
          </a:xfrm>
          <a:prstGeom prst="rect">
            <a:avLst/>
          </a:prstGeom>
          <a:noFill/>
        </p:spPr>
        <p:txBody>
          <a:bodyPr wrap="square" rtlCol="0">
            <a:spAutoFit/>
          </a:bodyPr>
          <a:lstStyle/>
          <a:p>
            <a:r>
              <a:rPr lang="en-US" dirty="0"/>
              <a:t>April</a:t>
            </a:r>
          </a:p>
        </p:txBody>
      </p:sp>
      <p:sp>
        <p:nvSpPr>
          <p:cNvPr id="10" name="Rectangle 9"/>
          <p:cNvSpPr/>
          <p:nvPr/>
        </p:nvSpPr>
        <p:spPr>
          <a:xfrm>
            <a:off x="5297040" y="0"/>
            <a:ext cx="3846959" cy="5149063"/>
          </a:xfrm>
          <a:prstGeom prst="rect">
            <a:avLst/>
          </a:prstGeom>
          <a:solidFill>
            <a:srgbClr val="00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dirty="0"/>
          </a:p>
        </p:txBody>
      </p:sp>
      <p:pic>
        <p:nvPicPr>
          <p:cNvPr id="6" name="Picture 5"/>
          <p:cNvPicPr>
            <a:picLocks noChangeAspect="1"/>
          </p:cNvPicPr>
          <p:nvPr/>
        </p:nvPicPr>
        <p:blipFill>
          <a:blip r:embed="rId6"/>
          <a:stretch>
            <a:fillRect/>
          </a:stretch>
        </p:blipFill>
        <p:spPr>
          <a:xfrm flipH="1">
            <a:off x="5292770" y="0"/>
            <a:ext cx="3840058" cy="5149063"/>
          </a:xfrm>
          <a:prstGeom prst="rect">
            <a:avLst/>
          </a:prstGeom>
        </p:spPr>
      </p:pic>
    </p:spTree>
    <p:extLst>
      <p:ext uri="{BB962C8B-B14F-4D97-AF65-F5344CB8AC3E}">
        <p14:creationId xmlns:p14="http://schemas.microsoft.com/office/powerpoint/2010/main" val="324677024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
            <a:ext cx="3846959" cy="5143501"/>
          </a:xfrm>
          <a:prstGeom prst="rect">
            <a:avLst/>
          </a:prstGeom>
          <a:solidFill>
            <a:srgbClr val="00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dirty="0"/>
          </a:p>
        </p:txBody>
      </p:sp>
      <p:sp>
        <p:nvSpPr>
          <p:cNvPr id="3" name="Text Placeholder 2"/>
          <p:cNvSpPr>
            <a:spLocks noGrp="1"/>
          </p:cNvSpPr>
          <p:nvPr>
            <p:ph type="body" sz="quarter" idx="16"/>
          </p:nvPr>
        </p:nvSpPr>
        <p:spPr>
          <a:xfrm>
            <a:off x="4091753" y="1000229"/>
            <a:ext cx="4942288" cy="267914"/>
          </a:xfrm>
        </p:spPr>
        <p:txBody>
          <a:bodyPr/>
          <a:lstStyle/>
          <a:p>
            <a:r>
              <a:rPr lang="en-AU" sz="2400" b="1" dirty="0">
                <a:hlinkClick r:id="rId3"/>
              </a:rPr>
              <a:t>crazies.io</a:t>
            </a:r>
            <a:endParaRPr lang="en-US" sz="2400" b="1" dirty="0"/>
          </a:p>
        </p:txBody>
      </p:sp>
      <p:sp>
        <p:nvSpPr>
          <p:cNvPr id="4" name="Text Placeholder 3"/>
          <p:cNvSpPr>
            <a:spLocks noGrp="1"/>
          </p:cNvSpPr>
          <p:nvPr>
            <p:ph type="body" sz="quarter" idx="13"/>
          </p:nvPr>
        </p:nvSpPr>
        <p:spPr>
          <a:xfrm>
            <a:off x="4386877" y="1734266"/>
            <a:ext cx="4589290" cy="1897221"/>
          </a:xfrm>
        </p:spPr>
        <p:txBody>
          <a:bodyPr>
            <a:normAutofit/>
          </a:bodyPr>
          <a:lstStyle/>
          <a:p>
            <a:r>
              <a:rPr lang="en-US" sz="2800" i="1" dirty="0">
                <a:solidFill>
                  <a:schemeClr val="accent2"/>
                </a:solidFill>
              </a:rPr>
              <a:t>“</a:t>
            </a:r>
            <a:r>
              <a:rPr lang="en-AU" sz="2800" i="1" dirty="0"/>
              <a:t>Stop glorifying work hour martyrdom.</a:t>
            </a:r>
            <a:r>
              <a:rPr lang="en-US" sz="2800" i="1" dirty="0">
                <a:solidFill>
                  <a:schemeClr val="accent2"/>
                </a:solidFill>
              </a:rPr>
              <a:t>”</a:t>
            </a:r>
          </a:p>
          <a:p>
            <a:endParaRPr lang="en-US" sz="2800" dirty="0"/>
          </a:p>
        </p:txBody>
      </p:sp>
      <p:sp>
        <p:nvSpPr>
          <p:cNvPr id="5" name="Text Placeholder 4"/>
          <p:cNvSpPr>
            <a:spLocks noGrp="1"/>
          </p:cNvSpPr>
          <p:nvPr>
            <p:ph type="body" sz="quarter" idx="4294967295"/>
          </p:nvPr>
        </p:nvSpPr>
        <p:spPr>
          <a:xfrm>
            <a:off x="5590020" y="2985101"/>
            <a:ext cx="3553980" cy="1221508"/>
          </a:xfrm>
        </p:spPr>
        <p:txBody>
          <a:bodyPr>
            <a:normAutofit/>
          </a:bodyPr>
          <a:lstStyle/>
          <a:p>
            <a:pPr marL="0" indent="0">
              <a:buNone/>
            </a:pPr>
            <a:r>
              <a:rPr lang="en-AU" sz="2000" dirty="0">
                <a:hlinkClick r:id="rId4"/>
              </a:rPr>
              <a:t>-@Ash Huang</a:t>
            </a:r>
            <a:endParaRPr lang="en-US" sz="2000" u="sng" dirty="0">
              <a:solidFill>
                <a:schemeClr val="accent2"/>
              </a:solidFill>
            </a:endParaRPr>
          </a:p>
        </p:txBody>
      </p:sp>
      <p:sp>
        <p:nvSpPr>
          <p:cNvPr id="8" name="TextBox 7"/>
          <p:cNvSpPr txBox="1"/>
          <p:nvPr/>
        </p:nvSpPr>
        <p:spPr>
          <a:xfrm>
            <a:off x="5590020" y="3280343"/>
            <a:ext cx="1961909" cy="369332"/>
          </a:xfrm>
          <a:prstGeom prst="rect">
            <a:avLst/>
          </a:prstGeom>
          <a:noFill/>
        </p:spPr>
        <p:txBody>
          <a:bodyPr wrap="square" rtlCol="0">
            <a:spAutoFit/>
          </a:bodyPr>
          <a:lstStyle/>
          <a:p>
            <a:r>
              <a:rPr lang="en-US" dirty="0"/>
              <a:t>April</a:t>
            </a:r>
          </a:p>
        </p:txBody>
      </p:sp>
      <p:pic>
        <p:nvPicPr>
          <p:cNvPr id="16386" name="Picture 2" descr="https://scontent.fadl1-1.fna.fbcdn.net/hphotos-xla1/v/t1.0-9/12376697_10100932918550589_1891889021934097081_n.jpg?oh=162b137fd64d34bb0caf59da153cc251&amp;oe=577824A6"/>
          <p:cNvPicPr>
            <a:picLocks noChangeAspect="1" noChangeArrowheads="1"/>
          </p:cNvPicPr>
          <p:nvPr/>
        </p:nvPicPr>
        <p:blipFill rotWithShape="1">
          <a:blip r:embed="rId5">
            <a:extLst>
              <a:ext uri="{28A0092B-C50C-407E-A947-70E740481C1C}">
                <a14:useLocalDpi xmlns:a14="http://schemas.microsoft.com/office/drawing/2010/main" val="0"/>
              </a:ext>
            </a:extLst>
          </a:blip>
          <a:srcRect l="10760" r="14307"/>
          <a:stretch/>
        </p:blipFill>
        <p:spPr bwMode="auto">
          <a:xfrm flipH="1">
            <a:off x="0" y="9524"/>
            <a:ext cx="3846959" cy="51339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995123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6"/>
          </p:nvPr>
        </p:nvSpPr>
        <p:spPr>
          <a:xfrm>
            <a:off x="240523" y="1069895"/>
            <a:ext cx="4942288" cy="267914"/>
          </a:xfrm>
        </p:spPr>
        <p:txBody>
          <a:bodyPr/>
          <a:lstStyle/>
          <a:p>
            <a:r>
              <a:rPr lang="en-AU" sz="2400" b="1" dirty="0">
                <a:hlinkClick r:id="rId3"/>
              </a:rPr>
              <a:t>The One-Minute Test</a:t>
            </a:r>
            <a:endParaRPr lang="en-US" sz="2400" b="1" dirty="0">
              <a:hlinkClick r:id="rId4"/>
            </a:endParaRPr>
          </a:p>
        </p:txBody>
      </p:sp>
      <p:sp>
        <p:nvSpPr>
          <p:cNvPr id="4" name="Text Placeholder 3"/>
          <p:cNvSpPr>
            <a:spLocks noGrp="1"/>
          </p:cNvSpPr>
          <p:nvPr>
            <p:ph type="body" sz="quarter" idx="13"/>
          </p:nvPr>
        </p:nvSpPr>
        <p:spPr>
          <a:xfrm>
            <a:off x="535647" y="1787051"/>
            <a:ext cx="4589290" cy="1897221"/>
          </a:xfrm>
        </p:spPr>
        <p:txBody>
          <a:bodyPr>
            <a:noAutofit/>
          </a:bodyPr>
          <a:lstStyle/>
          <a:p>
            <a:r>
              <a:rPr lang="en-US" sz="2800" i="1" dirty="0">
                <a:solidFill>
                  <a:schemeClr val="accent2"/>
                </a:solidFill>
              </a:rPr>
              <a:t>“</a:t>
            </a:r>
            <a:r>
              <a:rPr lang="en-AU" i="1" dirty="0"/>
              <a:t>We find that it’s not unusual to discover that different people in the room had just attended completely different meetings..</a:t>
            </a:r>
            <a:r>
              <a:rPr lang="en-US" sz="2800" i="1" dirty="0">
                <a:solidFill>
                  <a:schemeClr val="accent2"/>
                </a:solidFill>
              </a:rPr>
              <a:t>”</a:t>
            </a:r>
          </a:p>
          <a:p>
            <a:endParaRPr lang="en-US" sz="2800" i="1" dirty="0"/>
          </a:p>
        </p:txBody>
      </p:sp>
      <p:sp>
        <p:nvSpPr>
          <p:cNvPr id="5" name="Text Placeholder 4"/>
          <p:cNvSpPr>
            <a:spLocks noGrp="1"/>
          </p:cNvSpPr>
          <p:nvPr>
            <p:ph type="body" sz="quarter" idx="4294967295"/>
          </p:nvPr>
        </p:nvSpPr>
        <p:spPr>
          <a:xfrm>
            <a:off x="1738790" y="3807726"/>
            <a:ext cx="3553980" cy="1221508"/>
          </a:xfrm>
        </p:spPr>
        <p:txBody>
          <a:bodyPr>
            <a:normAutofit/>
          </a:bodyPr>
          <a:lstStyle/>
          <a:p>
            <a:pPr marL="0" indent="0">
              <a:buNone/>
            </a:pPr>
            <a:r>
              <a:rPr lang="en-AU" sz="2000" dirty="0">
                <a:hlinkClick r:id="rId5"/>
              </a:rPr>
              <a:t>-@Jared M. Spool</a:t>
            </a:r>
            <a:endParaRPr lang="en-US" sz="2000" dirty="0">
              <a:solidFill>
                <a:schemeClr val="accent2"/>
              </a:solidFill>
            </a:endParaRPr>
          </a:p>
        </p:txBody>
      </p:sp>
      <p:sp>
        <p:nvSpPr>
          <p:cNvPr id="8" name="TextBox 7"/>
          <p:cNvSpPr txBox="1"/>
          <p:nvPr/>
        </p:nvSpPr>
        <p:spPr>
          <a:xfrm>
            <a:off x="1738790" y="4112493"/>
            <a:ext cx="1961909" cy="369332"/>
          </a:xfrm>
          <a:prstGeom prst="rect">
            <a:avLst/>
          </a:prstGeom>
          <a:noFill/>
        </p:spPr>
        <p:txBody>
          <a:bodyPr wrap="square" rtlCol="0">
            <a:spAutoFit/>
          </a:bodyPr>
          <a:lstStyle/>
          <a:p>
            <a:r>
              <a:rPr lang="en-US" dirty="0"/>
              <a:t>April</a:t>
            </a:r>
          </a:p>
        </p:txBody>
      </p:sp>
      <p:sp>
        <p:nvSpPr>
          <p:cNvPr id="10" name="Rectangle 9"/>
          <p:cNvSpPr/>
          <p:nvPr/>
        </p:nvSpPr>
        <p:spPr>
          <a:xfrm>
            <a:off x="5297040" y="0"/>
            <a:ext cx="3846959" cy="5149063"/>
          </a:xfrm>
          <a:prstGeom prst="rect">
            <a:avLst/>
          </a:prstGeom>
          <a:solidFill>
            <a:srgbClr val="00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dirty="0"/>
          </a:p>
        </p:txBody>
      </p:sp>
      <p:pic>
        <p:nvPicPr>
          <p:cNvPr id="5122" name="Picture 2" descr="Jared Spool"/>
          <p:cNvPicPr>
            <a:picLocks noChangeAspect="1" noChangeArrowheads="1"/>
          </p:cNvPicPr>
          <p:nvPr/>
        </p:nvPicPr>
        <p:blipFill rotWithShape="1">
          <a:blip r:embed="rId6">
            <a:extLst>
              <a:ext uri="{28A0092B-C50C-407E-A947-70E740481C1C}">
                <a14:useLocalDpi xmlns:a14="http://schemas.microsoft.com/office/drawing/2010/main" val="0"/>
              </a:ext>
            </a:extLst>
          </a:blip>
          <a:srcRect r="5700"/>
          <a:stretch/>
        </p:blipFill>
        <p:spPr bwMode="auto">
          <a:xfrm flipH="1">
            <a:off x="5297039" y="1069580"/>
            <a:ext cx="3846959" cy="40794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29025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6"/>
          </p:nvPr>
        </p:nvSpPr>
        <p:spPr>
          <a:xfrm>
            <a:off x="240523" y="721550"/>
            <a:ext cx="4942288" cy="267914"/>
          </a:xfrm>
        </p:spPr>
        <p:txBody>
          <a:bodyPr/>
          <a:lstStyle/>
          <a:p>
            <a:r>
              <a:rPr lang="en-AU" sz="2400" b="1" dirty="0">
                <a:hlinkClick r:id="rId2"/>
              </a:rPr>
              <a:t>If I had to do it over, </a:t>
            </a:r>
            <a:br>
              <a:rPr lang="en-AU" sz="2400" b="1" dirty="0">
                <a:hlinkClick r:id="rId2"/>
              </a:rPr>
            </a:br>
            <a:r>
              <a:rPr lang="en-AU" sz="2400" b="1" dirty="0">
                <a:hlinkClick r:id="rId2"/>
              </a:rPr>
              <a:t>I would skip the MBA</a:t>
            </a:r>
            <a:endParaRPr lang="en-US" sz="2400" b="1" dirty="0"/>
          </a:p>
        </p:txBody>
      </p:sp>
      <p:sp>
        <p:nvSpPr>
          <p:cNvPr id="4" name="Text Placeholder 3"/>
          <p:cNvSpPr>
            <a:spLocks noGrp="1"/>
          </p:cNvSpPr>
          <p:nvPr>
            <p:ph type="body" sz="quarter" idx="13"/>
          </p:nvPr>
        </p:nvSpPr>
        <p:spPr>
          <a:xfrm>
            <a:off x="535647" y="1766165"/>
            <a:ext cx="4589290" cy="1897221"/>
          </a:xfrm>
        </p:spPr>
        <p:txBody>
          <a:bodyPr>
            <a:normAutofit/>
          </a:bodyPr>
          <a:lstStyle/>
          <a:p>
            <a:r>
              <a:rPr lang="en-US" sz="2800" i="1" dirty="0">
                <a:solidFill>
                  <a:schemeClr val="accent2"/>
                </a:solidFill>
              </a:rPr>
              <a:t>“</a:t>
            </a:r>
            <a:r>
              <a:rPr lang="en-AU" sz="2800" i="1" dirty="0"/>
              <a:t>It’s only in mid-life that we finally realize, there was no need to hurry.</a:t>
            </a:r>
            <a:r>
              <a:rPr lang="en-US" sz="2800" i="1" dirty="0">
                <a:solidFill>
                  <a:schemeClr val="accent2"/>
                </a:solidFill>
              </a:rPr>
              <a:t>”</a:t>
            </a:r>
          </a:p>
          <a:p>
            <a:endParaRPr lang="en-US" sz="2800" dirty="0"/>
          </a:p>
        </p:txBody>
      </p:sp>
      <p:sp>
        <p:nvSpPr>
          <p:cNvPr id="5" name="Text Placeholder 4"/>
          <p:cNvSpPr>
            <a:spLocks noGrp="1"/>
          </p:cNvSpPr>
          <p:nvPr>
            <p:ph type="body" sz="quarter" idx="4294967295"/>
          </p:nvPr>
        </p:nvSpPr>
        <p:spPr>
          <a:xfrm>
            <a:off x="1738790" y="3916922"/>
            <a:ext cx="3553980" cy="1221508"/>
          </a:xfrm>
        </p:spPr>
        <p:txBody>
          <a:bodyPr>
            <a:normAutofit/>
          </a:bodyPr>
          <a:lstStyle/>
          <a:p>
            <a:pPr marL="0" indent="0">
              <a:buNone/>
            </a:pPr>
            <a:r>
              <a:rPr lang="en-AU" sz="2000" dirty="0">
                <a:hlinkClick r:id="rId2"/>
              </a:rPr>
              <a:t>-@Anjali Gupta</a:t>
            </a:r>
            <a:endParaRPr lang="en-US" sz="2000" dirty="0">
              <a:solidFill>
                <a:schemeClr val="accent2"/>
              </a:solidFill>
            </a:endParaRPr>
          </a:p>
        </p:txBody>
      </p:sp>
      <p:sp>
        <p:nvSpPr>
          <p:cNvPr id="8" name="TextBox 7"/>
          <p:cNvSpPr txBox="1"/>
          <p:nvPr/>
        </p:nvSpPr>
        <p:spPr>
          <a:xfrm>
            <a:off x="1738790" y="4200423"/>
            <a:ext cx="1961909" cy="369332"/>
          </a:xfrm>
          <a:prstGeom prst="rect">
            <a:avLst/>
          </a:prstGeom>
          <a:noFill/>
        </p:spPr>
        <p:txBody>
          <a:bodyPr wrap="square" rtlCol="0">
            <a:spAutoFit/>
          </a:bodyPr>
          <a:lstStyle/>
          <a:p>
            <a:r>
              <a:rPr lang="en-US" dirty="0"/>
              <a:t>January</a:t>
            </a:r>
          </a:p>
        </p:txBody>
      </p:sp>
      <p:pic>
        <p:nvPicPr>
          <p:cNvPr id="2050" name="Picture 2" descr="https://cdn-images-1.medium.com/max/2000/1*7V89-bV3eU4Npij8ns3BAg.jpeg"/>
          <p:cNvPicPr>
            <a:picLocks noChangeAspect="1" noChangeArrowheads="1"/>
          </p:cNvPicPr>
          <p:nvPr/>
        </p:nvPicPr>
        <p:blipFill rotWithShape="1">
          <a:blip r:embed="rId3">
            <a:extLst>
              <a:ext uri="{28A0092B-C50C-407E-A947-70E740481C1C}">
                <a14:useLocalDpi xmlns:a14="http://schemas.microsoft.com/office/drawing/2010/main" val="0"/>
              </a:ext>
            </a:extLst>
          </a:blip>
          <a:srcRect l="49561" r="1280"/>
          <a:stretch/>
        </p:blipFill>
        <p:spPr bwMode="auto">
          <a:xfrm>
            <a:off x="5347632" y="0"/>
            <a:ext cx="3789086" cy="51384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278081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
            <a:ext cx="3846959" cy="5143501"/>
          </a:xfrm>
          <a:prstGeom prst="rect">
            <a:avLst/>
          </a:prstGeom>
          <a:solidFill>
            <a:srgbClr val="00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dirty="0"/>
          </a:p>
        </p:txBody>
      </p:sp>
      <p:sp>
        <p:nvSpPr>
          <p:cNvPr id="3" name="Text Placeholder 2"/>
          <p:cNvSpPr>
            <a:spLocks noGrp="1"/>
          </p:cNvSpPr>
          <p:nvPr>
            <p:ph type="body" sz="quarter" idx="16"/>
          </p:nvPr>
        </p:nvSpPr>
        <p:spPr>
          <a:xfrm>
            <a:off x="4091753" y="1000229"/>
            <a:ext cx="4942288" cy="267914"/>
          </a:xfrm>
        </p:spPr>
        <p:txBody>
          <a:bodyPr/>
          <a:lstStyle/>
          <a:p>
            <a:r>
              <a:rPr lang="en-AU" sz="2400" b="1" dirty="0">
                <a:hlinkClick r:id="rId3"/>
              </a:rPr>
              <a:t>You Hate Yourself Because </a:t>
            </a:r>
            <a:br>
              <a:rPr lang="en-AU" sz="2400" b="1" dirty="0">
                <a:hlinkClick r:id="rId3"/>
              </a:rPr>
            </a:br>
            <a:r>
              <a:rPr lang="en-AU" sz="2400" b="1" dirty="0">
                <a:hlinkClick r:id="rId3"/>
              </a:rPr>
              <a:t>We Told You To</a:t>
            </a:r>
            <a:endParaRPr lang="en-US" sz="2400" b="1" dirty="0">
              <a:hlinkClick r:id="rId4"/>
            </a:endParaRPr>
          </a:p>
        </p:txBody>
      </p:sp>
      <p:sp>
        <p:nvSpPr>
          <p:cNvPr id="4" name="Text Placeholder 3"/>
          <p:cNvSpPr>
            <a:spLocks noGrp="1"/>
          </p:cNvSpPr>
          <p:nvPr>
            <p:ph type="body" sz="quarter" idx="13"/>
          </p:nvPr>
        </p:nvSpPr>
        <p:spPr>
          <a:xfrm>
            <a:off x="4386877" y="1936293"/>
            <a:ext cx="4589290" cy="1897221"/>
          </a:xfrm>
        </p:spPr>
        <p:txBody>
          <a:bodyPr>
            <a:normAutofit/>
          </a:bodyPr>
          <a:lstStyle/>
          <a:p>
            <a:r>
              <a:rPr lang="en-US" sz="2500" i="1" dirty="0">
                <a:solidFill>
                  <a:schemeClr val="accent2"/>
                </a:solidFill>
              </a:rPr>
              <a:t>“</a:t>
            </a:r>
            <a:r>
              <a:rPr lang="en-AU" sz="2500" i="1" dirty="0"/>
              <a:t>You can be the absolute best in the world at the game that exists. Or you can make your own game.</a:t>
            </a:r>
            <a:r>
              <a:rPr lang="en-US" sz="2500" i="1" dirty="0">
                <a:solidFill>
                  <a:schemeClr val="accent2"/>
                </a:solidFill>
              </a:rPr>
              <a:t>”</a:t>
            </a:r>
          </a:p>
          <a:p>
            <a:endParaRPr lang="en-US" sz="2500" dirty="0"/>
          </a:p>
        </p:txBody>
      </p:sp>
      <p:sp>
        <p:nvSpPr>
          <p:cNvPr id="5" name="Text Placeholder 4"/>
          <p:cNvSpPr>
            <a:spLocks noGrp="1"/>
          </p:cNvSpPr>
          <p:nvPr>
            <p:ph type="body" sz="quarter" idx="4294967295"/>
          </p:nvPr>
        </p:nvSpPr>
        <p:spPr>
          <a:xfrm>
            <a:off x="5590020" y="3697503"/>
            <a:ext cx="3553980" cy="1221508"/>
          </a:xfrm>
        </p:spPr>
        <p:txBody>
          <a:bodyPr>
            <a:normAutofit/>
          </a:bodyPr>
          <a:lstStyle/>
          <a:p>
            <a:pPr marL="0" indent="0">
              <a:buNone/>
            </a:pPr>
            <a:r>
              <a:rPr lang="en-AU" sz="2000" dirty="0">
                <a:hlinkClick r:id="rId5"/>
              </a:rPr>
              <a:t>-@Nikki Lee</a:t>
            </a:r>
            <a:endParaRPr lang="en-US" sz="2000" u="sng" dirty="0">
              <a:solidFill>
                <a:schemeClr val="accent2"/>
              </a:solidFill>
            </a:endParaRPr>
          </a:p>
        </p:txBody>
      </p:sp>
      <p:sp>
        <p:nvSpPr>
          <p:cNvPr id="8" name="TextBox 7"/>
          <p:cNvSpPr txBox="1"/>
          <p:nvPr/>
        </p:nvSpPr>
        <p:spPr>
          <a:xfrm>
            <a:off x="5590020" y="3992745"/>
            <a:ext cx="1961909" cy="369332"/>
          </a:xfrm>
          <a:prstGeom prst="rect">
            <a:avLst/>
          </a:prstGeom>
          <a:noFill/>
        </p:spPr>
        <p:txBody>
          <a:bodyPr wrap="square" rtlCol="0">
            <a:spAutoFit/>
          </a:bodyPr>
          <a:lstStyle/>
          <a:p>
            <a:r>
              <a:rPr lang="en-US" dirty="0"/>
              <a:t>April</a:t>
            </a:r>
          </a:p>
        </p:txBody>
      </p:sp>
      <p:pic>
        <p:nvPicPr>
          <p:cNvPr id="6" name="Picture 5"/>
          <p:cNvPicPr>
            <a:picLocks noChangeAspect="1"/>
          </p:cNvPicPr>
          <p:nvPr/>
        </p:nvPicPr>
        <p:blipFill rotWithShape="1">
          <a:blip r:embed="rId6"/>
          <a:srcRect l="20142" r="13411"/>
          <a:stretch/>
        </p:blipFill>
        <p:spPr>
          <a:xfrm>
            <a:off x="-1" y="-1"/>
            <a:ext cx="3846959" cy="5130993"/>
          </a:xfrm>
          <a:prstGeom prst="rect">
            <a:avLst/>
          </a:prstGeom>
        </p:spPr>
      </p:pic>
    </p:spTree>
    <p:extLst>
      <p:ext uri="{BB962C8B-B14F-4D97-AF65-F5344CB8AC3E}">
        <p14:creationId xmlns:p14="http://schemas.microsoft.com/office/powerpoint/2010/main" val="50407731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6"/>
          </p:nvPr>
        </p:nvSpPr>
        <p:spPr>
          <a:xfrm>
            <a:off x="240523" y="538266"/>
            <a:ext cx="4942288" cy="267914"/>
          </a:xfrm>
        </p:spPr>
        <p:txBody>
          <a:bodyPr/>
          <a:lstStyle/>
          <a:p>
            <a:r>
              <a:rPr lang="en-AU" sz="2400" b="1" dirty="0">
                <a:hlinkClick r:id="rId3"/>
              </a:rPr>
              <a:t>Bubble, My Ass: Some Unicorns Might Be Overvalued, But All Dinosaurs </a:t>
            </a:r>
            <a:r>
              <a:rPr lang="en-AU" sz="2400" b="1" dirty="0" err="1">
                <a:hlinkClick r:id="rId3"/>
              </a:rPr>
              <a:t>Gonna</a:t>
            </a:r>
            <a:r>
              <a:rPr lang="en-AU" sz="2400" b="1" dirty="0">
                <a:hlinkClick r:id="rId3"/>
              </a:rPr>
              <a:t> Die</a:t>
            </a:r>
            <a:endParaRPr lang="en-US" sz="2400" b="1" dirty="0">
              <a:hlinkClick r:id="rId4"/>
            </a:endParaRPr>
          </a:p>
        </p:txBody>
      </p:sp>
      <p:sp>
        <p:nvSpPr>
          <p:cNvPr id="4" name="Text Placeholder 3"/>
          <p:cNvSpPr>
            <a:spLocks noGrp="1"/>
          </p:cNvSpPr>
          <p:nvPr>
            <p:ph type="body" sz="quarter" idx="13"/>
          </p:nvPr>
        </p:nvSpPr>
        <p:spPr>
          <a:xfrm>
            <a:off x="535647" y="1787051"/>
            <a:ext cx="4589290" cy="1897221"/>
          </a:xfrm>
        </p:spPr>
        <p:txBody>
          <a:bodyPr>
            <a:noAutofit/>
          </a:bodyPr>
          <a:lstStyle/>
          <a:p>
            <a:r>
              <a:rPr lang="en-US" i="1" dirty="0">
                <a:solidFill>
                  <a:schemeClr val="accent2"/>
                </a:solidFill>
              </a:rPr>
              <a:t>“</a:t>
            </a:r>
            <a:r>
              <a:rPr lang="en-AU" sz="2000" i="1" dirty="0"/>
              <a:t>Unless they innovate more rapidly (or acquire their internet peers), expect most &amp; 500 Dinosaurs to be disrupted and destroyed by an endless march of VC-funded Unicorns that will bash their tiny little reptile brains in with software and internet marketing.</a:t>
            </a:r>
            <a:r>
              <a:rPr lang="en-US" i="1" dirty="0">
                <a:solidFill>
                  <a:schemeClr val="accent2"/>
                </a:solidFill>
              </a:rPr>
              <a:t>”</a:t>
            </a:r>
          </a:p>
          <a:p>
            <a:endParaRPr lang="en-US" i="1" dirty="0"/>
          </a:p>
        </p:txBody>
      </p:sp>
      <p:sp>
        <p:nvSpPr>
          <p:cNvPr id="5" name="Text Placeholder 4"/>
          <p:cNvSpPr>
            <a:spLocks noGrp="1"/>
          </p:cNvSpPr>
          <p:nvPr>
            <p:ph type="body" sz="quarter" idx="4294967295"/>
          </p:nvPr>
        </p:nvSpPr>
        <p:spPr>
          <a:xfrm>
            <a:off x="1738790" y="4147977"/>
            <a:ext cx="3553980" cy="403551"/>
          </a:xfrm>
        </p:spPr>
        <p:txBody>
          <a:bodyPr>
            <a:normAutofit/>
          </a:bodyPr>
          <a:lstStyle/>
          <a:p>
            <a:pPr marL="0" indent="0">
              <a:buNone/>
            </a:pPr>
            <a:r>
              <a:rPr lang="en-AU" sz="2000" dirty="0">
                <a:hlinkClick r:id="rId5"/>
              </a:rPr>
              <a:t>-@Dave McClure</a:t>
            </a:r>
            <a:endParaRPr lang="en-US" sz="2000" dirty="0">
              <a:solidFill>
                <a:schemeClr val="accent2"/>
              </a:solidFill>
            </a:endParaRPr>
          </a:p>
        </p:txBody>
      </p:sp>
      <p:sp>
        <p:nvSpPr>
          <p:cNvPr id="8" name="TextBox 7"/>
          <p:cNvSpPr txBox="1"/>
          <p:nvPr/>
        </p:nvSpPr>
        <p:spPr>
          <a:xfrm>
            <a:off x="1738790" y="4452744"/>
            <a:ext cx="1961909" cy="369332"/>
          </a:xfrm>
          <a:prstGeom prst="rect">
            <a:avLst/>
          </a:prstGeom>
          <a:noFill/>
        </p:spPr>
        <p:txBody>
          <a:bodyPr wrap="square" rtlCol="0">
            <a:spAutoFit/>
          </a:bodyPr>
          <a:lstStyle/>
          <a:p>
            <a:r>
              <a:rPr lang="en-US" dirty="0"/>
              <a:t>April</a:t>
            </a:r>
          </a:p>
        </p:txBody>
      </p:sp>
      <p:sp>
        <p:nvSpPr>
          <p:cNvPr id="10" name="Rectangle 9"/>
          <p:cNvSpPr/>
          <p:nvPr/>
        </p:nvSpPr>
        <p:spPr>
          <a:xfrm>
            <a:off x="5297040" y="0"/>
            <a:ext cx="3846959" cy="5144400"/>
          </a:xfrm>
          <a:prstGeom prst="rect">
            <a:avLst/>
          </a:prstGeom>
          <a:solidFill>
            <a:srgbClr val="00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dirty="0"/>
          </a:p>
        </p:txBody>
      </p:sp>
      <p:pic>
        <p:nvPicPr>
          <p:cNvPr id="2" name="Picture 1"/>
          <p:cNvPicPr>
            <a:picLocks noChangeAspect="1"/>
          </p:cNvPicPr>
          <p:nvPr/>
        </p:nvPicPr>
        <p:blipFill rotWithShape="1">
          <a:blip r:embed="rId6"/>
          <a:srcRect l="7606" r="12752"/>
          <a:stretch/>
        </p:blipFill>
        <p:spPr>
          <a:xfrm>
            <a:off x="5292770" y="0"/>
            <a:ext cx="3851231" cy="2583715"/>
          </a:xfrm>
          <a:prstGeom prst="rect">
            <a:avLst/>
          </a:prstGeom>
        </p:spPr>
      </p:pic>
      <p:pic>
        <p:nvPicPr>
          <p:cNvPr id="6" name="Picture 5"/>
          <p:cNvPicPr>
            <a:picLocks noChangeAspect="1"/>
          </p:cNvPicPr>
          <p:nvPr/>
        </p:nvPicPr>
        <p:blipFill rotWithShape="1">
          <a:blip r:embed="rId7"/>
          <a:srcRect l="872" r="20600"/>
          <a:stretch/>
        </p:blipFill>
        <p:spPr>
          <a:xfrm>
            <a:off x="5293498" y="2589278"/>
            <a:ext cx="3850503" cy="2556000"/>
          </a:xfrm>
          <a:prstGeom prst="rect">
            <a:avLst/>
          </a:prstGeom>
        </p:spPr>
      </p:pic>
    </p:spTree>
    <p:extLst>
      <p:ext uri="{BB962C8B-B14F-4D97-AF65-F5344CB8AC3E}">
        <p14:creationId xmlns:p14="http://schemas.microsoft.com/office/powerpoint/2010/main" val="293382474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
            <a:ext cx="3846959" cy="5143501"/>
          </a:xfrm>
          <a:prstGeom prst="rect">
            <a:avLst/>
          </a:prstGeom>
          <a:solidFill>
            <a:srgbClr val="00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dirty="0"/>
          </a:p>
        </p:txBody>
      </p:sp>
      <p:sp>
        <p:nvSpPr>
          <p:cNvPr id="3" name="Text Placeholder 2"/>
          <p:cNvSpPr>
            <a:spLocks noGrp="1"/>
          </p:cNvSpPr>
          <p:nvPr>
            <p:ph type="body" sz="quarter" idx="16"/>
          </p:nvPr>
        </p:nvSpPr>
        <p:spPr>
          <a:xfrm>
            <a:off x="4091753" y="1000229"/>
            <a:ext cx="4942288" cy="267914"/>
          </a:xfrm>
        </p:spPr>
        <p:txBody>
          <a:bodyPr/>
          <a:lstStyle/>
          <a:p>
            <a:r>
              <a:rPr lang="en-AU" sz="2400" b="1" dirty="0">
                <a:hlinkClick r:id="rId3"/>
              </a:rPr>
              <a:t>How to Stop Checking Your Phone Like an Addict</a:t>
            </a:r>
            <a:endParaRPr lang="en-US" sz="2400" b="1" dirty="0">
              <a:hlinkClick r:id="rId4"/>
            </a:endParaRPr>
          </a:p>
        </p:txBody>
      </p:sp>
      <p:sp>
        <p:nvSpPr>
          <p:cNvPr id="4" name="Text Placeholder 3"/>
          <p:cNvSpPr>
            <a:spLocks noGrp="1"/>
          </p:cNvSpPr>
          <p:nvPr>
            <p:ph type="body" sz="quarter" idx="13"/>
          </p:nvPr>
        </p:nvSpPr>
        <p:spPr>
          <a:xfrm>
            <a:off x="4386877" y="1936293"/>
            <a:ext cx="4589290" cy="1897221"/>
          </a:xfrm>
        </p:spPr>
        <p:txBody>
          <a:bodyPr>
            <a:normAutofit lnSpcReduction="10000"/>
          </a:bodyPr>
          <a:lstStyle/>
          <a:p>
            <a:r>
              <a:rPr lang="en-US" sz="2500" i="1" dirty="0">
                <a:solidFill>
                  <a:schemeClr val="accent2"/>
                </a:solidFill>
              </a:rPr>
              <a:t>“</a:t>
            </a:r>
            <a:r>
              <a:rPr lang="en-AU" sz="2500" i="1" dirty="0"/>
              <a:t>Usage and adoption of new technology nearly always outpaces our understanding of how that technology will ultimately affect us.</a:t>
            </a:r>
            <a:r>
              <a:rPr lang="en-US" sz="2500" i="1" dirty="0">
                <a:solidFill>
                  <a:schemeClr val="accent2"/>
                </a:solidFill>
              </a:rPr>
              <a:t>”</a:t>
            </a:r>
          </a:p>
          <a:p>
            <a:endParaRPr lang="en-US" sz="2500" dirty="0"/>
          </a:p>
        </p:txBody>
      </p:sp>
      <p:sp>
        <p:nvSpPr>
          <p:cNvPr id="5" name="Text Placeholder 4"/>
          <p:cNvSpPr>
            <a:spLocks noGrp="1"/>
          </p:cNvSpPr>
          <p:nvPr>
            <p:ph type="body" sz="quarter" idx="4294967295"/>
          </p:nvPr>
        </p:nvSpPr>
        <p:spPr>
          <a:xfrm>
            <a:off x="5590020" y="3779391"/>
            <a:ext cx="3553980" cy="1221508"/>
          </a:xfrm>
        </p:spPr>
        <p:txBody>
          <a:bodyPr>
            <a:normAutofit/>
          </a:bodyPr>
          <a:lstStyle/>
          <a:p>
            <a:pPr marL="0" indent="0">
              <a:buNone/>
            </a:pPr>
            <a:r>
              <a:rPr lang="en-AU" sz="2000" dirty="0">
                <a:hlinkClick r:id="rId5"/>
              </a:rPr>
              <a:t>-@</a:t>
            </a:r>
            <a:r>
              <a:rPr lang="en-AU" sz="2000" dirty="0">
                <a:hlinkClick r:id="rId6"/>
              </a:rPr>
              <a:t>Max Ogles</a:t>
            </a:r>
            <a:endParaRPr lang="en-US" sz="2000" u="sng" dirty="0">
              <a:solidFill>
                <a:schemeClr val="accent2"/>
              </a:solidFill>
            </a:endParaRPr>
          </a:p>
        </p:txBody>
      </p:sp>
      <p:sp>
        <p:nvSpPr>
          <p:cNvPr id="8" name="TextBox 7"/>
          <p:cNvSpPr txBox="1"/>
          <p:nvPr/>
        </p:nvSpPr>
        <p:spPr>
          <a:xfrm>
            <a:off x="5590020" y="4074633"/>
            <a:ext cx="1961909" cy="369332"/>
          </a:xfrm>
          <a:prstGeom prst="rect">
            <a:avLst/>
          </a:prstGeom>
          <a:noFill/>
        </p:spPr>
        <p:txBody>
          <a:bodyPr wrap="square" rtlCol="0">
            <a:spAutoFit/>
          </a:bodyPr>
          <a:lstStyle/>
          <a:p>
            <a:r>
              <a:rPr lang="en-US" dirty="0"/>
              <a:t>April</a:t>
            </a:r>
          </a:p>
        </p:txBody>
      </p:sp>
      <p:pic>
        <p:nvPicPr>
          <p:cNvPr id="7" name="Picture 6"/>
          <p:cNvPicPr>
            <a:picLocks noChangeAspect="1"/>
          </p:cNvPicPr>
          <p:nvPr/>
        </p:nvPicPr>
        <p:blipFill rotWithShape="1">
          <a:blip r:embed="rId7"/>
          <a:srcRect l="5346"/>
          <a:stretch/>
        </p:blipFill>
        <p:spPr>
          <a:xfrm>
            <a:off x="1" y="0"/>
            <a:ext cx="3846958" cy="5143500"/>
          </a:xfrm>
          <a:prstGeom prst="rect">
            <a:avLst/>
          </a:prstGeom>
        </p:spPr>
      </p:pic>
    </p:spTree>
    <p:extLst>
      <p:ext uri="{BB962C8B-B14F-4D97-AF65-F5344CB8AC3E}">
        <p14:creationId xmlns:p14="http://schemas.microsoft.com/office/powerpoint/2010/main" val="34755743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6"/>
          </p:nvPr>
        </p:nvSpPr>
        <p:spPr>
          <a:xfrm>
            <a:off x="240523" y="678375"/>
            <a:ext cx="4942288" cy="267914"/>
          </a:xfrm>
        </p:spPr>
        <p:txBody>
          <a:bodyPr/>
          <a:lstStyle/>
          <a:p>
            <a:r>
              <a:rPr lang="en-AU" sz="2400" b="1" dirty="0">
                <a:hlinkClick r:id="rId3"/>
              </a:rPr>
              <a:t>The Cult of Work You Never</a:t>
            </a:r>
            <a:br>
              <a:rPr lang="en-AU" sz="2400" b="1" dirty="0">
                <a:hlinkClick r:id="rId3"/>
              </a:rPr>
            </a:br>
            <a:r>
              <a:rPr lang="en-AU" sz="2400" b="1" dirty="0">
                <a:hlinkClick r:id="rId3"/>
              </a:rPr>
              <a:t>Meant to Join.</a:t>
            </a:r>
            <a:endParaRPr lang="en-US" sz="2400" b="1" dirty="0">
              <a:hlinkClick r:id="rId4"/>
            </a:endParaRPr>
          </a:p>
        </p:txBody>
      </p:sp>
      <p:sp>
        <p:nvSpPr>
          <p:cNvPr id="4" name="Text Placeholder 3"/>
          <p:cNvSpPr>
            <a:spLocks noGrp="1"/>
          </p:cNvSpPr>
          <p:nvPr>
            <p:ph type="body" sz="quarter" idx="13"/>
          </p:nvPr>
        </p:nvSpPr>
        <p:spPr>
          <a:xfrm>
            <a:off x="535647" y="1681828"/>
            <a:ext cx="4589290" cy="2573012"/>
          </a:xfrm>
        </p:spPr>
        <p:txBody>
          <a:bodyPr>
            <a:spAutoFit/>
          </a:bodyPr>
          <a:lstStyle/>
          <a:p>
            <a:r>
              <a:rPr lang="en-US" sz="2600" i="1" dirty="0">
                <a:solidFill>
                  <a:schemeClr val="accent2"/>
                </a:solidFill>
              </a:rPr>
              <a:t>“</a:t>
            </a:r>
            <a:r>
              <a:rPr lang="en-AU" sz="2600" i="1" dirty="0"/>
              <a:t>We wouldn’t go to work drunk, so why the hell do we go to work on four hours’ sleep, when we’re more impaired than if we were hammered?</a:t>
            </a:r>
            <a:r>
              <a:rPr lang="en-US" sz="2600" i="1" dirty="0">
                <a:solidFill>
                  <a:schemeClr val="accent2"/>
                </a:solidFill>
              </a:rPr>
              <a:t>”</a:t>
            </a:r>
          </a:p>
          <a:p>
            <a:endParaRPr lang="en-US" sz="2600" i="1" dirty="0"/>
          </a:p>
        </p:txBody>
      </p:sp>
      <p:sp>
        <p:nvSpPr>
          <p:cNvPr id="5" name="Text Placeholder 4"/>
          <p:cNvSpPr>
            <a:spLocks noGrp="1"/>
          </p:cNvSpPr>
          <p:nvPr>
            <p:ph type="body" sz="quarter" idx="4294967295"/>
          </p:nvPr>
        </p:nvSpPr>
        <p:spPr>
          <a:xfrm>
            <a:off x="1738790" y="3904628"/>
            <a:ext cx="3553980" cy="403551"/>
          </a:xfrm>
        </p:spPr>
        <p:txBody>
          <a:bodyPr>
            <a:normAutofit/>
          </a:bodyPr>
          <a:lstStyle/>
          <a:p>
            <a:pPr marL="0" indent="0">
              <a:buNone/>
            </a:pPr>
            <a:r>
              <a:rPr lang="en-AU" sz="2000" dirty="0">
                <a:hlinkClick r:id="rId5"/>
              </a:rPr>
              <a:t>-@Jason </a:t>
            </a:r>
            <a:r>
              <a:rPr lang="en-AU" sz="2000" dirty="0" err="1">
                <a:hlinkClick r:id="rId5"/>
              </a:rPr>
              <a:t>Lengstorf</a:t>
            </a:r>
            <a:endParaRPr lang="en-US" sz="2000" dirty="0">
              <a:solidFill>
                <a:schemeClr val="accent2"/>
              </a:solidFill>
            </a:endParaRPr>
          </a:p>
        </p:txBody>
      </p:sp>
      <p:sp>
        <p:nvSpPr>
          <p:cNvPr id="8" name="TextBox 7"/>
          <p:cNvSpPr txBox="1"/>
          <p:nvPr/>
        </p:nvSpPr>
        <p:spPr>
          <a:xfrm>
            <a:off x="1738790" y="4209395"/>
            <a:ext cx="1961909" cy="369332"/>
          </a:xfrm>
          <a:prstGeom prst="rect">
            <a:avLst/>
          </a:prstGeom>
          <a:noFill/>
        </p:spPr>
        <p:txBody>
          <a:bodyPr wrap="square" rtlCol="0">
            <a:spAutoFit/>
          </a:bodyPr>
          <a:lstStyle/>
          <a:p>
            <a:r>
              <a:rPr lang="en-US" dirty="0"/>
              <a:t>April</a:t>
            </a:r>
          </a:p>
        </p:txBody>
      </p:sp>
      <p:sp>
        <p:nvSpPr>
          <p:cNvPr id="10" name="Rectangle 9"/>
          <p:cNvSpPr/>
          <p:nvPr/>
        </p:nvSpPr>
        <p:spPr>
          <a:xfrm>
            <a:off x="5297040" y="0"/>
            <a:ext cx="3846959" cy="5144400"/>
          </a:xfrm>
          <a:prstGeom prst="rect">
            <a:avLst/>
          </a:prstGeom>
          <a:solidFill>
            <a:srgbClr val="00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dirty="0"/>
          </a:p>
        </p:txBody>
      </p:sp>
      <p:pic>
        <p:nvPicPr>
          <p:cNvPr id="17410" name="Picture 2" descr="Jason Lengstorf"/>
          <p:cNvPicPr>
            <a:picLocks noChangeAspect="1" noChangeArrowheads="1"/>
          </p:cNvPicPr>
          <p:nvPr/>
        </p:nvPicPr>
        <p:blipFill rotWithShape="1">
          <a:blip r:embed="rId6">
            <a:extLst>
              <a:ext uri="{28A0092B-C50C-407E-A947-70E740481C1C}">
                <a14:useLocalDpi xmlns:a14="http://schemas.microsoft.com/office/drawing/2010/main" val="0"/>
              </a:ext>
            </a:extLst>
          </a:blip>
          <a:srcRect l="16699" r="8755"/>
          <a:stretch/>
        </p:blipFill>
        <p:spPr bwMode="auto">
          <a:xfrm>
            <a:off x="5307628" y="0"/>
            <a:ext cx="3836371" cy="51464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760343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
            <a:ext cx="3846959" cy="5143501"/>
          </a:xfrm>
          <a:prstGeom prst="rect">
            <a:avLst/>
          </a:prstGeom>
          <a:solidFill>
            <a:srgbClr val="07516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dirty="0"/>
          </a:p>
        </p:txBody>
      </p:sp>
      <p:sp>
        <p:nvSpPr>
          <p:cNvPr id="3" name="Text Placeholder 2"/>
          <p:cNvSpPr>
            <a:spLocks noGrp="1"/>
          </p:cNvSpPr>
          <p:nvPr>
            <p:ph type="body" sz="quarter" idx="16"/>
          </p:nvPr>
        </p:nvSpPr>
        <p:spPr>
          <a:xfrm>
            <a:off x="4091753" y="1000229"/>
            <a:ext cx="4942288" cy="267914"/>
          </a:xfrm>
        </p:spPr>
        <p:txBody>
          <a:bodyPr/>
          <a:lstStyle/>
          <a:p>
            <a:r>
              <a:rPr lang="en-AU" sz="2400" b="1" dirty="0">
                <a:hlinkClick r:id="rId3"/>
              </a:rPr>
              <a:t>The state of storytelling in the internet age</a:t>
            </a:r>
            <a:endParaRPr lang="en-US" sz="2400" b="1" dirty="0">
              <a:hlinkClick r:id="rId4"/>
            </a:endParaRPr>
          </a:p>
        </p:txBody>
      </p:sp>
      <p:sp>
        <p:nvSpPr>
          <p:cNvPr id="4" name="Text Placeholder 3"/>
          <p:cNvSpPr>
            <a:spLocks noGrp="1"/>
          </p:cNvSpPr>
          <p:nvPr>
            <p:ph type="body" sz="quarter" idx="13"/>
          </p:nvPr>
        </p:nvSpPr>
        <p:spPr>
          <a:xfrm>
            <a:off x="4386877" y="1936293"/>
            <a:ext cx="4589290" cy="1897221"/>
          </a:xfrm>
        </p:spPr>
        <p:txBody>
          <a:bodyPr>
            <a:normAutofit fontScale="92500" lnSpcReduction="20000"/>
          </a:bodyPr>
          <a:lstStyle/>
          <a:p>
            <a:r>
              <a:rPr lang="en-US" sz="2500" i="1" dirty="0">
                <a:solidFill>
                  <a:schemeClr val="accent2"/>
                </a:solidFill>
              </a:rPr>
              <a:t>“</a:t>
            </a:r>
            <a:r>
              <a:rPr lang="en-AU" sz="2500" i="1" dirty="0" err="1"/>
              <a:t>Buzzfeed</a:t>
            </a:r>
            <a:r>
              <a:rPr lang="en-AU" sz="2500" i="1" dirty="0"/>
              <a:t> is figuring out how to blend moneymaking fluff with compelling journalism, and they’re doing it all with a deep understanding of the internet and the way it operates.</a:t>
            </a:r>
            <a:r>
              <a:rPr lang="en-US" sz="2500" i="1" dirty="0">
                <a:solidFill>
                  <a:schemeClr val="accent2"/>
                </a:solidFill>
              </a:rPr>
              <a:t>”</a:t>
            </a:r>
          </a:p>
          <a:p>
            <a:endParaRPr lang="en-US" sz="2500" dirty="0"/>
          </a:p>
        </p:txBody>
      </p:sp>
      <p:sp>
        <p:nvSpPr>
          <p:cNvPr id="5" name="Text Placeholder 4"/>
          <p:cNvSpPr>
            <a:spLocks noGrp="1"/>
          </p:cNvSpPr>
          <p:nvPr>
            <p:ph type="body" sz="quarter" idx="4294967295"/>
          </p:nvPr>
        </p:nvSpPr>
        <p:spPr>
          <a:xfrm>
            <a:off x="5590020" y="3779391"/>
            <a:ext cx="3553980" cy="1221508"/>
          </a:xfrm>
        </p:spPr>
        <p:txBody>
          <a:bodyPr>
            <a:normAutofit/>
          </a:bodyPr>
          <a:lstStyle/>
          <a:p>
            <a:pPr marL="0" indent="0">
              <a:buNone/>
            </a:pPr>
            <a:r>
              <a:rPr lang="en-AU" sz="2000" dirty="0">
                <a:hlinkClick r:id="rId5"/>
              </a:rPr>
              <a:t>-@ReadThisThing</a:t>
            </a:r>
            <a:endParaRPr lang="en-US" sz="2000" u="sng" dirty="0">
              <a:solidFill>
                <a:schemeClr val="accent2"/>
              </a:solidFill>
            </a:endParaRPr>
          </a:p>
        </p:txBody>
      </p:sp>
      <p:sp>
        <p:nvSpPr>
          <p:cNvPr id="8" name="TextBox 7"/>
          <p:cNvSpPr txBox="1"/>
          <p:nvPr/>
        </p:nvSpPr>
        <p:spPr>
          <a:xfrm>
            <a:off x="5590020" y="4074633"/>
            <a:ext cx="1961909" cy="369332"/>
          </a:xfrm>
          <a:prstGeom prst="rect">
            <a:avLst/>
          </a:prstGeom>
          <a:noFill/>
        </p:spPr>
        <p:txBody>
          <a:bodyPr wrap="square" rtlCol="0">
            <a:spAutoFit/>
          </a:bodyPr>
          <a:lstStyle/>
          <a:p>
            <a:r>
              <a:rPr lang="en-US" dirty="0"/>
              <a:t>April</a:t>
            </a:r>
          </a:p>
        </p:txBody>
      </p:sp>
      <p:pic>
        <p:nvPicPr>
          <p:cNvPr id="6" name="Picture 5"/>
          <p:cNvPicPr>
            <a:picLocks noChangeAspect="1"/>
          </p:cNvPicPr>
          <p:nvPr/>
        </p:nvPicPr>
        <p:blipFill>
          <a:blip r:embed="rId6"/>
          <a:stretch>
            <a:fillRect/>
          </a:stretch>
        </p:blipFill>
        <p:spPr>
          <a:xfrm>
            <a:off x="273671" y="2000092"/>
            <a:ext cx="3320134" cy="948610"/>
          </a:xfrm>
          <a:prstGeom prst="rect">
            <a:avLst/>
          </a:prstGeom>
        </p:spPr>
      </p:pic>
    </p:spTree>
    <p:extLst>
      <p:ext uri="{BB962C8B-B14F-4D97-AF65-F5344CB8AC3E}">
        <p14:creationId xmlns:p14="http://schemas.microsoft.com/office/powerpoint/2010/main" val="24541067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6"/>
          </p:nvPr>
        </p:nvSpPr>
        <p:spPr>
          <a:xfrm>
            <a:off x="240523" y="1261282"/>
            <a:ext cx="4942288" cy="267914"/>
          </a:xfrm>
        </p:spPr>
        <p:txBody>
          <a:bodyPr/>
          <a:lstStyle/>
          <a:p>
            <a:r>
              <a:rPr lang="en-AU" sz="2400" b="1" dirty="0">
                <a:hlinkClick r:id="rId3"/>
              </a:rPr>
              <a:t>6 Ways To Destroy Your Dreams</a:t>
            </a:r>
            <a:endParaRPr lang="en-US" sz="2400" b="1" dirty="0">
              <a:hlinkClick r:id="rId4"/>
            </a:endParaRPr>
          </a:p>
        </p:txBody>
      </p:sp>
      <p:sp>
        <p:nvSpPr>
          <p:cNvPr id="4" name="Text Placeholder 3"/>
          <p:cNvSpPr>
            <a:spLocks noGrp="1"/>
          </p:cNvSpPr>
          <p:nvPr>
            <p:ph type="body" sz="quarter" idx="13"/>
          </p:nvPr>
        </p:nvSpPr>
        <p:spPr>
          <a:xfrm>
            <a:off x="535647" y="1765008"/>
            <a:ext cx="4589290" cy="1772793"/>
          </a:xfrm>
        </p:spPr>
        <p:txBody>
          <a:bodyPr>
            <a:spAutoFit/>
          </a:bodyPr>
          <a:lstStyle/>
          <a:p>
            <a:r>
              <a:rPr lang="en-US" sz="2600" i="1" dirty="0">
                <a:solidFill>
                  <a:schemeClr val="accent2"/>
                </a:solidFill>
              </a:rPr>
              <a:t>“</a:t>
            </a:r>
            <a:r>
              <a:rPr lang="en-AU" sz="2600" i="1" dirty="0"/>
              <a:t>You have dreams? Be responsible for them. No one else will.</a:t>
            </a:r>
            <a:r>
              <a:rPr lang="en-US" sz="2600" i="1" dirty="0">
                <a:solidFill>
                  <a:schemeClr val="accent2"/>
                </a:solidFill>
              </a:rPr>
              <a:t>”</a:t>
            </a:r>
          </a:p>
          <a:p>
            <a:endParaRPr lang="en-US" sz="2600" i="1" dirty="0"/>
          </a:p>
        </p:txBody>
      </p:sp>
      <p:sp>
        <p:nvSpPr>
          <p:cNvPr id="5" name="Text Placeholder 4"/>
          <p:cNvSpPr>
            <a:spLocks noGrp="1"/>
          </p:cNvSpPr>
          <p:nvPr>
            <p:ph type="body" sz="quarter" idx="4294967295"/>
          </p:nvPr>
        </p:nvSpPr>
        <p:spPr>
          <a:xfrm>
            <a:off x="1738790" y="3159148"/>
            <a:ext cx="3553980" cy="403551"/>
          </a:xfrm>
        </p:spPr>
        <p:txBody>
          <a:bodyPr>
            <a:normAutofit/>
          </a:bodyPr>
          <a:lstStyle/>
          <a:p>
            <a:pPr marL="0" indent="0">
              <a:buNone/>
            </a:pPr>
            <a:r>
              <a:rPr lang="en-AU" sz="2000" dirty="0">
                <a:hlinkClick r:id="rId5"/>
              </a:rPr>
              <a:t>-@Bel </a:t>
            </a:r>
            <a:r>
              <a:rPr lang="en-AU" sz="2000" dirty="0" err="1">
                <a:hlinkClick r:id="rId5"/>
              </a:rPr>
              <a:t>Pesce</a:t>
            </a:r>
            <a:endParaRPr lang="en-US" sz="2000" dirty="0">
              <a:solidFill>
                <a:schemeClr val="accent2"/>
              </a:solidFill>
            </a:endParaRPr>
          </a:p>
        </p:txBody>
      </p:sp>
      <p:sp>
        <p:nvSpPr>
          <p:cNvPr id="8" name="TextBox 7"/>
          <p:cNvSpPr txBox="1"/>
          <p:nvPr/>
        </p:nvSpPr>
        <p:spPr>
          <a:xfrm>
            <a:off x="1738790" y="3463915"/>
            <a:ext cx="1961909" cy="369332"/>
          </a:xfrm>
          <a:prstGeom prst="rect">
            <a:avLst/>
          </a:prstGeom>
          <a:noFill/>
        </p:spPr>
        <p:txBody>
          <a:bodyPr wrap="square" rtlCol="0">
            <a:spAutoFit/>
          </a:bodyPr>
          <a:lstStyle/>
          <a:p>
            <a:r>
              <a:rPr lang="en-US" dirty="0"/>
              <a:t>April</a:t>
            </a:r>
          </a:p>
        </p:txBody>
      </p:sp>
      <p:sp>
        <p:nvSpPr>
          <p:cNvPr id="10" name="Rectangle 9"/>
          <p:cNvSpPr/>
          <p:nvPr/>
        </p:nvSpPr>
        <p:spPr>
          <a:xfrm>
            <a:off x="5297040" y="0"/>
            <a:ext cx="3846959" cy="5144400"/>
          </a:xfrm>
          <a:prstGeom prst="rect">
            <a:avLst/>
          </a:prstGeom>
          <a:solidFill>
            <a:srgbClr val="FFF9C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dirty="0"/>
          </a:p>
        </p:txBody>
      </p:sp>
      <p:pic>
        <p:nvPicPr>
          <p:cNvPr id="6146" name="Picture 2" descr="https://cdn-images-1.medium.com/max/800/1*nuV0iT0ZQdu3z2Bd8JzDPQ.png"/>
          <p:cNvPicPr>
            <a:picLocks noChangeAspect="1" noChangeArrowheads="1"/>
          </p:cNvPicPr>
          <p:nvPr/>
        </p:nvPicPr>
        <p:blipFill rotWithShape="1">
          <a:blip r:embed="rId6">
            <a:extLst>
              <a:ext uri="{28A0092B-C50C-407E-A947-70E740481C1C}">
                <a14:useLocalDpi xmlns:a14="http://schemas.microsoft.com/office/drawing/2010/main" val="0"/>
              </a:ext>
            </a:extLst>
          </a:blip>
          <a:srcRect l="13700" r="12656"/>
          <a:stretch/>
        </p:blipFill>
        <p:spPr bwMode="auto">
          <a:xfrm>
            <a:off x="5560829" y="1104567"/>
            <a:ext cx="3466214" cy="29343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335259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
            <a:ext cx="3846959" cy="5143501"/>
          </a:xfrm>
          <a:prstGeom prst="rect">
            <a:avLst/>
          </a:prstGeom>
          <a:solidFill>
            <a:schemeClr val="tx2">
              <a:lumMod val="90000"/>
              <a:lumOff val="1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dirty="0"/>
          </a:p>
        </p:txBody>
      </p:sp>
      <p:sp>
        <p:nvSpPr>
          <p:cNvPr id="3" name="Text Placeholder 2"/>
          <p:cNvSpPr>
            <a:spLocks noGrp="1"/>
          </p:cNvSpPr>
          <p:nvPr>
            <p:ph type="body" sz="quarter" idx="16"/>
          </p:nvPr>
        </p:nvSpPr>
        <p:spPr>
          <a:xfrm>
            <a:off x="4091753" y="1000229"/>
            <a:ext cx="4942288" cy="267914"/>
          </a:xfrm>
        </p:spPr>
        <p:txBody>
          <a:bodyPr/>
          <a:lstStyle/>
          <a:p>
            <a:r>
              <a:rPr lang="en-AU" sz="2400" b="1" dirty="0">
                <a:hlinkClick r:id="rId3"/>
              </a:rPr>
              <a:t>How to Impress an Interviewer</a:t>
            </a:r>
            <a:endParaRPr lang="en-US" sz="2400" b="1" dirty="0">
              <a:hlinkClick r:id="rId3"/>
            </a:endParaRPr>
          </a:p>
        </p:txBody>
      </p:sp>
      <p:sp>
        <p:nvSpPr>
          <p:cNvPr id="4" name="Text Placeholder 3"/>
          <p:cNvSpPr>
            <a:spLocks noGrp="1"/>
          </p:cNvSpPr>
          <p:nvPr>
            <p:ph type="body" sz="quarter" idx="13"/>
          </p:nvPr>
        </p:nvSpPr>
        <p:spPr>
          <a:xfrm>
            <a:off x="4386877" y="1659840"/>
            <a:ext cx="4589290" cy="1897221"/>
          </a:xfrm>
        </p:spPr>
        <p:txBody>
          <a:bodyPr>
            <a:noAutofit/>
          </a:bodyPr>
          <a:lstStyle/>
          <a:p>
            <a:r>
              <a:rPr lang="en-US" sz="2600" i="1" dirty="0">
                <a:solidFill>
                  <a:schemeClr val="accent2"/>
                </a:solidFill>
              </a:rPr>
              <a:t>“</a:t>
            </a:r>
            <a:r>
              <a:rPr lang="en-AU" sz="2600" i="1" dirty="0"/>
              <a:t>It matters less whether you have those skills today, as long as you’re clearly someone who will have those skills tomorrow.</a:t>
            </a:r>
            <a:r>
              <a:rPr lang="en-US" sz="2600" i="1" dirty="0">
                <a:solidFill>
                  <a:schemeClr val="accent2"/>
                </a:solidFill>
              </a:rPr>
              <a:t>”</a:t>
            </a:r>
          </a:p>
          <a:p>
            <a:endParaRPr lang="en-US" sz="2600" dirty="0"/>
          </a:p>
        </p:txBody>
      </p:sp>
      <p:sp>
        <p:nvSpPr>
          <p:cNvPr id="5" name="Text Placeholder 4"/>
          <p:cNvSpPr>
            <a:spLocks noGrp="1"/>
          </p:cNvSpPr>
          <p:nvPr>
            <p:ph type="body" sz="quarter" idx="4294967295"/>
          </p:nvPr>
        </p:nvSpPr>
        <p:spPr>
          <a:xfrm>
            <a:off x="5590020" y="3779391"/>
            <a:ext cx="3553980" cy="1221508"/>
          </a:xfrm>
        </p:spPr>
        <p:txBody>
          <a:bodyPr>
            <a:normAutofit/>
          </a:bodyPr>
          <a:lstStyle/>
          <a:p>
            <a:pPr marL="0" indent="0">
              <a:buNone/>
            </a:pPr>
            <a:r>
              <a:rPr lang="en-AU" sz="2000" dirty="0">
                <a:hlinkClick r:id="rId4"/>
              </a:rPr>
              <a:t>-@Julie Zhuo</a:t>
            </a:r>
            <a:endParaRPr lang="en-US" sz="2000" u="sng" dirty="0">
              <a:solidFill>
                <a:schemeClr val="accent2"/>
              </a:solidFill>
            </a:endParaRPr>
          </a:p>
        </p:txBody>
      </p:sp>
      <p:sp>
        <p:nvSpPr>
          <p:cNvPr id="8" name="TextBox 7"/>
          <p:cNvSpPr txBox="1"/>
          <p:nvPr/>
        </p:nvSpPr>
        <p:spPr>
          <a:xfrm>
            <a:off x="5590020" y="4074633"/>
            <a:ext cx="1961909" cy="369332"/>
          </a:xfrm>
          <a:prstGeom prst="rect">
            <a:avLst/>
          </a:prstGeom>
          <a:noFill/>
        </p:spPr>
        <p:txBody>
          <a:bodyPr wrap="square" rtlCol="0">
            <a:spAutoFit/>
          </a:bodyPr>
          <a:lstStyle/>
          <a:p>
            <a:r>
              <a:rPr lang="en-US" dirty="0"/>
              <a:t>April</a:t>
            </a:r>
          </a:p>
        </p:txBody>
      </p:sp>
      <p:pic>
        <p:nvPicPr>
          <p:cNvPr id="6" name="Picture 5"/>
          <p:cNvPicPr>
            <a:picLocks noChangeAspect="1"/>
          </p:cNvPicPr>
          <p:nvPr/>
        </p:nvPicPr>
        <p:blipFill rotWithShape="1">
          <a:blip r:embed="rId5"/>
          <a:srcRect l="2185"/>
          <a:stretch/>
        </p:blipFill>
        <p:spPr>
          <a:xfrm>
            <a:off x="0" y="-1"/>
            <a:ext cx="3846959" cy="5143501"/>
          </a:xfrm>
          <a:prstGeom prst="rect">
            <a:avLst/>
          </a:prstGeom>
        </p:spPr>
      </p:pic>
    </p:spTree>
    <p:extLst>
      <p:ext uri="{BB962C8B-B14F-4D97-AF65-F5344CB8AC3E}">
        <p14:creationId xmlns:p14="http://schemas.microsoft.com/office/powerpoint/2010/main" val="67958226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297041" y="-1"/>
            <a:ext cx="3846959" cy="5143501"/>
          </a:xfrm>
          <a:prstGeom prst="rect">
            <a:avLst/>
          </a:prstGeom>
          <a:solidFill>
            <a:schemeClr val="tx2">
              <a:lumMod val="90000"/>
              <a:lumOff val="1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dirty="0"/>
          </a:p>
        </p:txBody>
      </p:sp>
      <p:sp>
        <p:nvSpPr>
          <p:cNvPr id="3" name="Text Placeholder 2"/>
          <p:cNvSpPr>
            <a:spLocks noGrp="1"/>
          </p:cNvSpPr>
          <p:nvPr>
            <p:ph type="body" sz="quarter" idx="16"/>
          </p:nvPr>
        </p:nvSpPr>
        <p:spPr>
          <a:xfrm>
            <a:off x="213173" y="1350749"/>
            <a:ext cx="4942288" cy="267914"/>
          </a:xfrm>
        </p:spPr>
        <p:txBody>
          <a:bodyPr/>
          <a:lstStyle/>
          <a:p>
            <a:r>
              <a:rPr lang="en-AU" sz="2400" b="1" dirty="0">
                <a:hlinkClick r:id="rId3"/>
              </a:rPr>
              <a:t>Why can’t we read anymore?</a:t>
            </a:r>
            <a:endParaRPr lang="en-US" sz="2400" b="1" dirty="0">
              <a:hlinkClick r:id="rId4"/>
            </a:endParaRPr>
          </a:p>
        </p:txBody>
      </p:sp>
      <p:sp>
        <p:nvSpPr>
          <p:cNvPr id="4" name="Text Placeholder 3"/>
          <p:cNvSpPr>
            <a:spLocks noGrp="1"/>
          </p:cNvSpPr>
          <p:nvPr>
            <p:ph type="body" sz="quarter" idx="13"/>
          </p:nvPr>
        </p:nvSpPr>
        <p:spPr>
          <a:xfrm>
            <a:off x="508297" y="1936293"/>
            <a:ext cx="4589290" cy="1897221"/>
          </a:xfrm>
        </p:spPr>
        <p:txBody>
          <a:bodyPr>
            <a:normAutofit/>
          </a:bodyPr>
          <a:lstStyle/>
          <a:p>
            <a:r>
              <a:rPr lang="en-US" sz="2500" i="1" dirty="0">
                <a:solidFill>
                  <a:schemeClr val="accent2"/>
                </a:solidFill>
              </a:rPr>
              <a:t>“</a:t>
            </a:r>
            <a:r>
              <a:rPr lang="en-AU" sz="2500" i="1" dirty="0"/>
              <a:t>Those who read own the world, and those who watch television lose it. (Werner Herzog)</a:t>
            </a:r>
            <a:r>
              <a:rPr lang="en-US" sz="2500" i="1" dirty="0">
                <a:solidFill>
                  <a:schemeClr val="accent2"/>
                </a:solidFill>
              </a:rPr>
              <a:t>”</a:t>
            </a:r>
          </a:p>
          <a:p>
            <a:endParaRPr lang="en-US" sz="2500" dirty="0"/>
          </a:p>
        </p:txBody>
      </p:sp>
      <p:sp>
        <p:nvSpPr>
          <p:cNvPr id="5" name="Text Placeholder 4"/>
          <p:cNvSpPr>
            <a:spLocks noGrp="1"/>
          </p:cNvSpPr>
          <p:nvPr>
            <p:ph type="body" sz="quarter" idx="4294967295"/>
          </p:nvPr>
        </p:nvSpPr>
        <p:spPr>
          <a:xfrm>
            <a:off x="1711440" y="3383151"/>
            <a:ext cx="3553980" cy="1221508"/>
          </a:xfrm>
        </p:spPr>
        <p:txBody>
          <a:bodyPr>
            <a:normAutofit/>
          </a:bodyPr>
          <a:lstStyle/>
          <a:p>
            <a:pPr marL="0" indent="0">
              <a:buNone/>
            </a:pPr>
            <a:r>
              <a:rPr lang="en-AU" sz="2000" dirty="0">
                <a:hlinkClick r:id="rId5"/>
              </a:rPr>
              <a:t>-@Hugh McGuire</a:t>
            </a:r>
            <a:endParaRPr lang="en-US" sz="2000" u="sng" dirty="0">
              <a:solidFill>
                <a:schemeClr val="accent2"/>
              </a:solidFill>
            </a:endParaRPr>
          </a:p>
        </p:txBody>
      </p:sp>
      <p:sp>
        <p:nvSpPr>
          <p:cNvPr id="8" name="TextBox 7"/>
          <p:cNvSpPr txBox="1"/>
          <p:nvPr/>
        </p:nvSpPr>
        <p:spPr>
          <a:xfrm>
            <a:off x="1711440" y="3678393"/>
            <a:ext cx="1961909" cy="369332"/>
          </a:xfrm>
          <a:prstGeom prst="rect">
            <a:avLst/>
          </a:prstGeom>
          <a:noFill/>
        </p:spPr>
        <p:txBody>
          <a:bodyPr wrap="square" rtlCol="0">
            <a:spAutoFit/>
          </a:bodyPr>
          <a:lstStyle/>
          <a:p>
            <a:r>
              <a:rPr lang="en-US" dirty="0"/>
              <a:t>April</a:t>
            </a:r>
          </a:p>
        </p:txBody>
      </p:sp>
      <p:pic>
        <p:nvPicPr>
          <p:cNvPr id="6" name="Picture 5"/>
          <p:cNvPicPr>
            <a:picLocks noChangeAspect="1"/>
          </p:cNvPicPr>
          <p:nvPr/>
        </p:nvPicPr>
        <p:blipFill rotWithShape="1">
          <a:blip r:embed="rId6"/>
          <a:srcRect l="13748" r="4601"/>
          <a:stretch/>
        </p:blipFill>
        <p:spPr>
          <a:xfrm flipH="1">
            <a:off x="5297041" y="0"/>
            <a:ext cx="3846959" cy="5143500"/>
          </a:xfrm>
          <a:prstGeom prst="rect">
            <a:avLst/>
          </a:prstGeom>
        </p:spPr>
      </p:pic>
    </p:spTree>
    <p:extLst>
      <p:ext uri="{BB962C8B-B14F-4D97-AF65-F5344CB8AC3E}">
        <p14:creationId xmlns:p14="http://schemas.microsoft.com/office/powerpoint/2010/main" val="97709399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
            <a:ext cx="3846959" cy="5143501"/>
          </a:xfrm>
          <a:prstGeom prst="rect">
            <a:avLst/>
          </a:prstGeom>
          <a:solidFill>
            <a:schemeClr val="tx2">
              <a:lumMod val="90000"/>
              <a:lumOff val="1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dirty="0"/>
          </a:p>
        </p:txBody>
      </p:sp>
      <p:sp>
        <p:nvSpPr>
          <p:cNvPr id="3" name="Text Placeholder 2"/>
          <p:cNvSpPr>
            <a:spLocks noGrp="1"/>
          </p:cNvSpPr>
          <p:nvPr>
            <p:ph type="body" sz="quarter" idx="16"/>
          </p:nvPr>
        </p:nvSpPr>
        <p:spPr>
          <a:xfrm>
            <a:off x="4091753" y="977369"/>
            <a:ext cx="4942288" cy="267914"/>
          </a:xfrm>
        </p:spPr>
        <p:txBody>
          <a:bodyPr/>
          <a:lstStyle/>
          <a:p>
            <a:r>
              <a:rPr lang="en-AU" sz="2400" b="1" dirty="0">
                <a:hlinkClick r:id="rId3"/>
              </a:rPr>
              <a:t>The Things I Wish I Knew Before Becoming a Chef</a:t>
            </a:r>
            <a:endParaRPr lang="en-US" sz="2400" b="1" dirty="0">
              <a:hlinkClick r:id="rId4"/>
            </a:endParaRPr>
          </a:p>
        </p:txBody>
      </p:sp>
      <p:sp>
        <p:nvSpPr>
          <p:cNvPr id="4" name="Text Placeholder 3"/>
          <p:cNvSpPr>
            <a:spLocks noGrp="1"/>
          </p:cNvSpPr>
          <p:nvPr>
            <p:ph type="body" sz="quarter" idx="13"/>
          </p:nvPr>
        </p:nvSpPr>
        <p:spPr>
          <a:xfrm>
            <a:off x="4386877" y="1936293"/>
            <a:ext cx="4589290" cy="1897221"/>
          </a:xfrm>
        </p:spPr>
        <p:txBody>
          <a:bodyPr>
            <a:normAutofit fontScale="85000" lnSpcReduction="10000"/>
          </a:bodyPr>
          <a:lstStyle/>
          <a:p>
            <a:r>
              <a:rPr lang="en-US" sz="2500" i="1" dirty="0">
                <a:solidFill>
                  <a:schemeClr val="accent2"/>
                </a:solidFill>
              </a:rPr>
              <a:t>“</a:t>
            </a:r>
            <a:r>
              <a:rPr lang="en-AU" sz="2500" i="1" dirty="0"/>
              <a:t>Loyal employees are loyal, not because they have to be, but because they want to be. Chances are, you made them feel that way. Unfortunately, it’s just as true when it applies to </a:t>
            </a:r>
            <a:r>
              <a:rPr lang="en-AU" sz="2500" i="1" dirty="0" err="1"/>
              <a:t>unloyal</a:t>
            </a:r>
            <a:r>
              <a:rPr lang="en-AU" sz="2500" i="1" dirty="0"/>
              <a:t> employees.</a:t>
            </a:r>
            <a:r>
              <a:rPr lang="en-US" sz="2500" i="1" dirty="0">
                <a:solidFill>
                  <a:schemeClr val="accent2"/>
                </a:solidFill>
              </a:rPr>
              <a:t>”</a:t>
            </a:r>
          </a:p>
          <a:p>
            <a:endParaRPr lang="en-US" sz="2500" dirty="0"/>
          </a:p>
        </p:txBody>
      </p:sp>
      <p:sp>
        <p:nvSpPr>
          <p:cNvPr id="5" name="Text Placeholder 4"/>
          <p:cNvSpPr>
            <a:spLocks noGrp="1"/>
          </p:cNvSpPr>
          <p:nvPr>
            <p:ph type="body" sz="quarter" idx="4294967295"/>
          </p:nvPr>
        </p:nvSpPr>
        <p:spPr>
          <a:xfrm>
            <a:off x="5590020" y="3787011"/>
            <a:ext cx="3553980" cy="1221508"/>
          </a:xfrm>
        </p:spPr>
        <p:txBody>
          <a:bodyPr>
            <a:normAutofit/>
          </a:bodyPr>
          <a:lstStyle/>
          <a:p>
            <a:pPr marL="0" indent="0">
              <a:buNone/>
            </a:pPr>
            <a:r>
              <a:rPr lang="en-AU" sz="2000" dirty="0">
                <a:hlinkClick r:id="rId5"/>
              </a:rPr>
              <a:t>-@Chris Hill</a:t>
            </a:r>
            <a:endParaRPr lang="en-US" sz="2000" u="sng" dirty="0">
              <a:solidFill>
                <a:schemeClr val="accent2"/>
              </a:solidFill>
            </a:endParaRPr>
          </a:p>
        </p:txBody>
      </p:sp>
      <p:sp>
        <p:nvSpPr>
          <p:cNvPr id="8" name="TextBox 7"/>
          <p:cNvSpPr txBox="1"/>
          <p:nvPr/>
        </p:nvSpPr>
        <p:spPr>
          <a:xfrm>
            <a:off x="5590020" y="4082253"/>
            <a:ext cx="1961909" cy="369332"/>
          </a:xfrm>
          <a:prstGeom prst="rect">
            <a:avLst/>
          </a:prstGeom>
          <a:noFill/>
        </p:spPr>
        <p:txBody>
          <a:bodyPr wrap="square" rtlCol="0">
            <a:spAutoFit/>
          </a:bodyPr>
          <a:lstStyle/>
          <a:p>
            <a:r>
              <a:rPr lang="en-US" dirty="0"/>
              <a:t>April</a:t>
            </a:r>
          </a:p>
        </p:txBody>
      </p:sp>
      <p:pic>
        <p:nvPicPr>
          <p:cNvPr id="7" name="Picture 6"/>
          <p:cNvPicPr>
            <a:picLocks noChangeAspect="1"/>
          </p:cNvPicPr>
          <p:nvPr/>
        </p:nvPicPr>
        <p:blipFill rotWithShape="1">
          <a:blip r:embed="rId6"/>
          <a:srcRect r="21040"/>
          <a:stretch/>
        </p:blipFill>
        <p:spPr>
          <a:xfrm>
            <a:off x="0" y="0"/>
            <a:ext cx="3846959" cy="5143500"/>
          </a:xfrm>
          <a:prstGeom prst="rect">
            <a:avLst/>
          </a:prstGeom>
        </p:spPr>
      </p:pic>
    </p:spTree>
    <p:extLst>
      <p:ext uri="{BB962C8B-B14F-4D97-AF65-F5344CB8AC3E}">
        <p14:creationId xmlns:p14="http://schemas.microsoft.com/office/powerpoint/2010/main" val="404467525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6"/>
          </p:nvPr>
        </p:nvSpPr>
        <p:spPr>
          <a:xfrm>
            <a:off x="240523" y="538266"/>
            <a:ext cx="4942288" cy="267914"/>
          </a:xfrm>
        </p:spPr>
        <p:txBody>
          <a:bodyPr/>
          <a:lstStyle/>
          <a:p>
            <a:r>
              <a:rPr lang="en-AU" sz="2400" b="1" dirty="0">
                <a:hlinkClick r:id="rId3"/>
              </a:rPr>
              <a:t>An Introvert’s Guide to Greeting Strangers, Vague Acquaintances, and Friends</a:t>
            </a:r>
            <a:endParaRPr lang="en-US" sz="2400" b="1" dirty="0">
              <a:hlinkClick r:id="rId4"/>
            </a:endParaRPr>
          </a:p>
        </p:txBody>
      </p:sp>
      <p:sp>
        <p:nvSpPr>
          <p:cNvPr id="4" name="Text Placeholder 3"/>
          <p:cNvSpPr>
            <a:spLocks noGrp="1"/>
          </p:cNvSpPr>
          <p:nvPr>
            <p:ph type="body" sz="quarter" idx="13"/>
          </p:nvPr>
        </p:nvSpPr>
        <p:spPr>
          <a:xfrm>
            <a:off x="535647" y="1758292"/>
            <a:ext cx="4589290" cy="2973122"/>
          </a:xfrm>
        </p:spPr>
        <p:txBody>
          <a:bodyPr>
            <a:spAutoFit/>
          </a:bodyPr>
          <a:lstStyle/>
          <a:p>
            <a:r>
              <a:rPr lang="en-US" sz="2500" i="1" dirty="0">
                <a:solidFill>
                  <a:schemeClr val="accent2"/>
                </a:solidFill>
              </a:rPr>
              <a:t>“</a:t>
            </a:r>
            <a:r>
              <a:rPr lang="en-AU" sz="2500" i="1" dirty="0"/>
              <a:t>I am not a misanthrope. I am never mean to the people I meet. But experience tells me that, in most cases, I prefer my own thoughts to yours. Sorry. It’s nothing personal.</a:t>
            </a:r>
            <a:r>
              <a:rPr lang="en-US" sz="2500" i="1" dirty="0">
                <a:solidFill>
                  <a:schemeClr val="accent2"/>
                </a:solidFill>
              </a:rPr>
              <a:t>”</a:t>
            </a:r>
          </a:p>
          <a:p>
            <a:endParaRPr lang="en-US" sz="2600" i="1" dirty="0"/>
          </a:p>
        </p:txBody>
      </p:sp>
      <p:sp>
        <p:nvSpPr>
          <p:cNvPr id="5" name="Text Placeholder 4"/>
          <p:cNvSpPr>
            <a:spLocks noGrp="1"/>
          </p:cNvSpPr>
          <p:nvPr>
            <p:ph type="body" sz="quarter" idx="4294967295"/>
          </p:nvPr>
        </p:nvSpPr>
        <p:spPr>
          <a:xfrm>
            <a:off x="1738790" y="4147977"/>
            <a:ext cx="3553980" cy="403551"/>
          </a:xfrm>
        </p:spPr>
        <p:txBody>
          <a:bodyPr>
            <a:normAutofit/>
          </a:bodyPr>
          <a:lstStyle/>
          <a:p>
            <a:pPr marL="0" indent="0">
              <a:buNone/>
            </a:pPr>
            <a:r>
              <a:rPr lang="en-AU" sz="2000" dirty="0">
                <a:hlinkClick r:id="rId5"/>
              </a:rPr>
              <a:t>-@Stuart </a:t>
            </a:r>
            <a:r>
              <a:rPr lang="en-AU" sz="2000" dirty="0" err="1">
                <a:hlinkClick r:id="rId5"/>
              </a:rPr>
              <a:t>Vyse</a:t>
            </a:r>
            <a:endParaRPr lang="en-US" sz="2000" dirty="0">
              <a:solidFill>
                <a:schemeClr val="accent2"/>
              </a:solidFill>
            </a:endParaRPr>
          </a:p>
        </p:txBody>
      </p:sp>
      <p:sp>
        <p:nvSpPr>
          <p:cNvPr id="8" name="TextBox 7"/>
          <p:cNvSpPr txBox="1"/>
          <p:nvPr/>
        </p:nvSpPr>
        <p:spPr>
          <a:xfrm>
            <a:off x="1738790" y="4452744"/>
            <a:ext cx="1961909" cy="369332"/>
          </a:xfrm>
          <a:prstGeom prst="rect">
            <a:avLst/>
          </a:prstGeom>
          <a:noFill/>
        </p:spPr>
        <p:txBody>
          <a:bodyPr wrap="square" rtlCol="0">
            <a:spAutoFit/>
          </a:bodyPr>
          <a:lstStyle/>
          <a:p>
            <a:r>
              <a:rPr lang="en-US" dirty="0"/>
              <a:t>April</a:t>
            </a:r>
          </a:p>
        </p:txBody>
      </p:sp>
      <p:sp>
        <p:nvSpPr>
          <p:cNvPr id="10" name="Rectangle 9"/>
          <p:cNvSpPr/>
          <p:nvPr/>
        </p:nvSpPr>
        <p:spPr>
          <a:xfrm>
            <a:off x="5297040" y="0"/>
            <a:ext cx="3846959" cy="5144400"/>
          </a:xfrm>
          <a:prstGeom prst="rect">
            <a:avLst/>
          </a:prstGeom>
          <a:solidFill>
            <a:srgbClr val="00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dirty="0"/>
          </a:p>
        </p:txBody>
      </p:sp>
      <p:pic>
        <p:nvPicPr>
          <p:cNvPr id="7170" name="Picture 2" descr="https://cdn-images-1.medium.com/max/1200/1*GYgvnYKBD1Ef72AGABHRSg.jpeg"/>
          <p:cNvPicPr>
            <a:picLocks noChangeAspect="1" noChangeArrowheads="1"/>
          </p:cNvPicPr>
          <p:nvPr/>
        </p:nvPicPr>
        <p:blipFill rotWithShape="1">
          <a:blip r:embed="rId6">
            <a:extLst>
              <a:ext uri="{28A0092B-C50C-407E-A947-70E740481C1C}">
                <a14:useLocalDpi xmlns:a14="http://schemas.microsoft.com/office/drawing/2010/main" val="0"/>
              </a:ext>
            </a:extLst>
          </a:blip>
          <a:srcRect l="35371" t="2751" r="13221" b="-2751"/>
          <a:stretch/>
        </p:blipFill>
        <p:spPr bwMode="auto">
          <a:xfrm>
            <a:off x="5297040" y="0"/>
            <a:ext cx="3846960" cy="52922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07798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s://cdn-images-1.medium.com/max/800/1*nS0eLLB-ATzwSUFCpuSgOg.jpeg"/>
          <p:cNvPicPr>
            <a:picLocks noChangeAspect="1" noChangeArrowheads="1"/>
          </p:cNvPicPr>
          <p:nvPr/>
        </p:nvPicPr>
        <p:blipFill rotWithShape="1">
          <a:blip r:embed="rId2">
            <a:extLst>
              <a:ext uri="{28A0092B-C50C-407E-A947-70E740481C1C}">
                <a14:useLocalDpi xmlns:a14="http://schemas.microsoft.com/office/drawing/2010/main" val="0"/>
              </a:ext>
            </a:extLst>
          </a:blip>
          <a:srcRect l="12205" r="13003"/>
          <a:stretch/>
        </p:blipFill>
        <p:spPr bwMode="auto">
          <a:xfrm>
            <a:off x="0" y="0"/>
            <a:ext cx="3846959" cy="5143500"/>
          </a:xfrm>
          <a:prstGeom prst="rect">
            <a:avLst/>
          </a:prstGeom>
          <a:noFill/>
          <a:extLst>
            <a:ext uri="{909E8E84-426E-40DD-AFC4-6F175D3DCCD1}">
              <a14:hiddenFill xmlns:a14="http://schemas.microsoft.com/office/drawing/2010/main">
                <a:solidFill>
                  <a:srgbClr val="FFFFFF"/>
                </a:solidFill>
              </a14:hiddenFill>
            </a:ext>
          </a:extLst>
        </p:spPr>
      </p:pic>
      <p:sp>
        <p:nvSpPr>
          <p:cNvPr id="3" name="Text Placeholder 2"/>
          <p:cNvSpPr>
            <a:spLocks noGrp="1"/>
          </p:cNvSpPr>
          <p:nvPr>
            <p:ph type="body" sz="quarter" idx="16"/>
          </p:nvPr>
        </p:nvSpPr>
        <p:spPr>
          <a:xfrm>
            <a:off x="4091753" y="721550"/>
            <a:ext cx="4942288" cy="267914"/>
          </a:xfrm>
        </p:spPr>
        <p:txBody>
          <a:bodyPr/>
          <a:lstStyle/>
          <a:p>
            <a:r>
              <a:rPr lang="en-AU" sz="2400" b="1" dirty="0">
                <a:hlinkClick r:id="rId3"/>
              </a:rPr>
              <a:t>I’ve Written 100 Posts on Medium, Here’s What I’ve Learned</a:t>
            </a:r>
            <a:endParaRPr lang="en-US" sz="2400" b="1" dirty="0"/>
          </a:p>
        </p:txBody>
      </p:sp>
      <p:sp>
        <p:nvSpPr>
          <p:cNvPr id="4" name="Text Placeholder 3"/>
          <p:cNvSpPr>
            <a:spLocks noGrp="1"/>
          </p:cNvSpPr>
          <p:nvPr>
            <p:ph type="body" sz="quarter" idx="13"/>
          </p:nvPr>
        </p:nvSpPr>
        <p:spPr>
          <a:xfrm>
            <a:off x="4386877" y="1766165"/>
            <a:ext cx="4589290" cy="1897221"/>
          </a:xfrm>
        </p:spPr>
        <p:txBody>
          <a:bodyPr>
            <a:normAutofit fontScale="85000" lnSpcReduction="10000"/>
          </a:bodyPr>
          <a:lstStyle/>
          <a:p>
            <a:r>
              <a:rPr lang="en-US" sz="2800" i="1" dirty="0">
                <a:solidFill>
                  <a:schemeClr val="accent2"/>
                </a:solidFill>
              </a:rPr>
              <a:t>“</a:t>
            </a:r>
            <a:r>
              <a:rPr lang="en-AU" sz="2800" i="1" dirty="0"/>
              <a:t>If you’re a passive member of the community, you get little out of it. You consume and move on. If you’re active, you get rewarded. It’s strangely like real life.</a:t>
            </a:r>
            <a:r>
              <a:rPr lang="en-US" sz="2800" i="1" dirty="0">
                <a:solidFill>
                  <a:schemeClr val="accent2"/>
                </a:solidFill>
              </a:rPr>
              <a:t>”</a:t>
            </a:r>
          </a:p>
          <a:p>
            <a:endParaRPr lang="en-US" sz="2800" dirty="0"/>
          </a:p>
        </p:txBody>
      </p:sp>
      <p:sp>
        <p:nvSpPr>
          <p:cNvPr id="5" name="Text Placeholder 4"/>
          <p:cNvSpPr>
            <a:spLocks noGrp="1"/>
          </p:cNvSpPr>
          <p:nvPr>
            <p:ph type="body" sz="quarter" idx="4294967295"/>
          </p:nvPr>
        </p:nvSpPr>
        <p:spPr>
          <a:xfrm>
            <a:off x="5590020" y="3916922"/>
            <a:ext cx="3553980" cy="1221508"/>
          </a:xfrm>
        </p:spPr>
        <p:txBody>
          <a:bodyPr>
            <a:normAutofit/>
          </a:bodyPr>
          <a:lstStyle/>
          <a:p>
            <a:pPr marL="0" indent="0">
              <a:buNone/>
            </a:pPr>
            <a:r>
              <a:rPr lang="en-AU" sz="2000" dirty="0">
                <a:hlinkClick r:id="rId3"/>
              </a:rPr>
              <a:t>-@Paul</a:t>
            </a:r>
            <a:r>
              <a:rPr lang="en-AU" sz="2000" u="sng" dirty="0">
                <a:hlinkClick r:id="rId3"/>
              </a:rPr>
              <a:t> Cantor</a:t>
            </a:r>
            <a:endParaRPr lang="en-US" sz="2000" u="sng" dirty="0">
              <a:solidFill>
                <a:schemeClr val="accent2"/>
              </a:solidFill>
            </a:endParaRPr>
          </a:p>
        </p:txBody>
      </p:sp>
      <p:sp>
        <p:nvSpPr>
          <p:cNvPr id="8" name="TextBox 7"/>
          <p:cNvSpPr txBox="1"/>
          <p:nvPr/>
        </p:nvSpPr>
        <p:spPr>
          <a:xfrm>
            <a:off x="5590020" y="4200423"/>
            <a:ext cx="1961909" cy="369332"/>
          </a:xfrm>
          <a:prstGeom prst="rect">
            <a:avLst/>
          </a:prstGeom>
          <a:noFill/>
        </p:spPr>
        <p:txBody>
          <a:bodyPr wrap="square" rtlCol="0">
            <a:spAutoFit/>
          </a:bodyPr>
          <a:lstStyle/>
          <a:p>
            <a:r>
              <a:rPr lang="en-US" dirty="0"/>
              <a:t>January</a:t>
            </a:r>
          </a:p>
        </p:txBody>
      </p:sp>
      <p:cxnSp>
        <p:nvCxnSpPr>
          <p:cNvPr id="6" name="Straight Connector 5"/>
          <p:cNvCxnSpPr/>
          <p:nvPr/>
        </p:nvCxnSpPr>
        <p:spPr>
          <a:xfrm>
            <a:off x="3846959" y="0"/>
            <a:ext cx="0" cy="5138430"/>
          </a:xfrm>
          <a:prstGeom prst="line">
            <a:avLst/>
          </a:prstGeom>
          <a:ln>
            <a:solidFill>
              <a:schemeClr val="tx2">
                <a:lumMod val="75000"/>
                <a:lumOff val="25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4090913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6"/>
          </p:nvPr>
        </p:nvSpPr>
        <p:spPr>
          <a:xfrm>
            <a:off x="4078596" y="888300"/>
            <a:ext cx="4942288" cy="267914"/>
          </a:xfrm>
        </p:spPr>
        <p:txBody>
          <a:bodyPr/>
          <a:lstStyle/>
          <a:p>
            <a:r>
              <a:rPr lang="en-AU" sz="2400" b="1" dirty="0">
                <a:hlinkClick r:id="rId3"/>
              </a:rPr>
              <a:t>Nobody Famous</a:t>
            </a:r>
            <a:endParaRPr lang="en-US" sz="2400" b="1" dirty="0">
              <a:hlinkClick r:id="rId4"/>
            </a:endParaRPr>
          </a:p>
        </p:txBody>
      </p:sp>
      <p:sp>
        <p:nvSpPr>
          <p:cNvPr id="4" name="Text Placeholder 3"/>
          <p:cNvSpPr>
            <a:spLocks noGrp="1"/>
          </p:cNvSpPr>
          <p:nvPr>
            <p:ph type="body" sz="quarter" idx="13"/>
          </p:nvPr>
        </p:nvSpPr>
        <p:spPr>
          <a:xfrm>
            <a:off x="4373720" y="1416090"/>
            <a:ext cx="4589290" cy="2751522"/>
          </a:xfrm>
        </p:spPr>
        <p:txBody>
          <a:bodyPr>
            <a:spAutoFit/>
          </a:bodyPr>
          <a:lstStyle/>
          <a:p>
            <a:r>
              <a:rPr lang="en-US" i="1" dirty="0">
                <a:solidFill>
                  <a:schemeClr val="accent2"/>
                </a:solidFill>
              </a:rPr>
              <a:t>“</a:t>
            </a:r>
            <a:r>
              <a:rPr lang="en-AU" i="1" dirty="0"/>
              <a:t>But the truth is, our technological leaders have built these tools in a way that explicitly promotes the idea that one’s follower count is the score we keep, the metric that matters.</a:t>
            </a:r>
            <a:r>
              <a:rPr lang="en-US" i="1" dirty="0">
                <a:solidFill>
                  <a:schemeClr val="accent2"/>
                </a:solidFill>
              </a:rPr>
              <a:t>”</a:t>
            </a:r>
          </a:p>
          <a:p>
            <a:endParaRPr lang="en-US" i="1" dirty="0"/>
          </a:p>
        </p:txBody>
      </p:sp>
      <p:sp>
        <p:nvSpPr>
          <p:cNvPr id="5" name="Text Placeholder 4"/>
          <p:cNvSpPr>
            <a:spLocks noGrp="1"/>
          </p:cNvSpPr>
          <p:nvPr>
            <p:ph type="body" sz="quarter" idx="4294967295"/>
          </p:nvPr>
        </p:nvSpPr>
        <p:spPr>
          <a:xfrm>
            <a:off x="5576863" y="3784789"/>
            <a:ext cx="3553980" cy="403551"/>
          </a:xfrm>
        </p:spPr>
        <p:txBody>
          <a:bodyPr>
            <a:normAutofit/>
          </a:bodyPr>
          <a:lstStyle/>
          <a:p>
            <a:pPr marL="0" indent="0">
              <a:buNone/>
            </a:pPr>
            <a:r>
              <a:rPr lang="en-AU" sz="2000" dirty="0">
                <a:hlinkClick r:id="rId5"/>
              </a:rPr>
              <a:t>-@Anil Dash</a:t>
            </a:r>
            <a:endParaRPr lang="en-US" sz="2000" dirty="0">
              <a:solidFill>
                <a:schemeClr val="accent2"/>
              </a:solidFill>
            </a:endParaRPr>
          </a:p>
        </p:txBody>
      </p:sp>
      <p:sp>
        <p:nvSpPr>
          <p:cNvPr id="8" name="TextBox 7"/>
          <p:cNvSpPr txBox="1"/>
          <p:nvPr/>
        </p:nvSpPr>
        <p:spPr>
          <a:xfrm>
            <a:off x="5576863" y="4089556"/>
            <a:ext cx="1961909" cy="369332"/>
          </a:xfrm>
          <a:prstGeom prst="rect">
            <a:avLst/>
          </a:prstGeom>
          <a:noFill/>
        </p:spPr>
        <p:txBody>
          <a:bodyPr wrap="square" rtlCol="0">
            <a:spAutoFit/>
          </a:bodyPr>
          <a:lstStyle/>
          <a:p>
            <a:r>
              <a:rPr lang="en-US" dirty="0"/>
              <a:t>April</a:t>
            </a:r>
          </a:p>
        </p:txBody>
      </p:sp>
      <p:sp>
        <p:nvSpPr>
          <p:cNvPr id="10" name="Rectangle 9"/>
          <p:cNvSpPr/>
          <p:nvPr/>
        </p:nvSpPr>
        <p:spPr>
          <a:xfrm>
            <a:off x="4271" y="0"/>
            <a:ext cx="3846959" cy="51444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dirty="0"/>
          </a:p>
        </p:txBody>
      </p:sp>
      <p:pic>
        <p:nvPicPr>
          <p:cNvPr id="2" name="Picture 1"/>
          <p:cNvPicPr>
            <a:picLocks noChangeAspect="1"/>
          </p:cNvPicPr>
          <p:nvPr/>
        </p:nvPicPr>
        <p:blipFill rotWithShape="1">
          <a:blip r:embed="rId6"/>
          <a:srcRect l="13137"/>
          <a:stretch/>
        </p:blipFill>
        <p:spPr>
          <a:xfrm>
            <a:off x="0" y="0"/>
            <a:ext cx="3851229" cy="5144400"/>
          </a:xfrm>
          <a:prstGeom prst="rect">
            <a:avLst/>
          </a:prstGeom>
        </p:spPr>
      </p:pic>
    </p:spTree>
    <p:extLst>
      <p:ext uri="{BB962C8B-B14F-4D97-AF65-F5344CB8AC3E}">
        <p14:creationId xmlns:p14="http://schemas.microsoft.com/office/powerpoint/2010/main" val="15951965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297041" y="-1"/>
            <a:ext cx="3846959" cy="5143501"/>
          </a:xfrm>
          <a:prstGeom prst="rect">
            <a:avLst/>
          </a:prstGeom>
          <a:solidFill>
            <a:schemeClr val="tx2">
              <a:lumMod val="90000"/>
              <a:lumOff val="1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dirty="0"/>
          </a:p>
        </p:txBody>
      </p:sp>
      <p:sp>
        <p:nvSpPr>
          <p:cNvPr id="3" name="Text Placeholder 2"/>
          <p:cNvSpPr>
            <a:spLocks noGrp="1"/>
          </p:cNvSpPr>
          <p:nvPr>
            <p:ph type="body" sz="quarter" idx="16"/>
          </p:nvPr>
        </p:nvSpPr>
        <p:spPr>
          <a:xfrm>
            <a:off x="213173" y="1290589"/>
            <a:ext cx="4942288" cy="267914"/>
          </a:xfrm>
        </p:spPr>
        <p:txBody>
          <a:bodyPr/>
          <a:lstStyle/>
          <a:p>
            <a:r>
              <a:rPr lang="en-AU" sz="2400" b="1" dirty="0">
                <a:hlinkClick r:id="rId3"/>
              </a:rPr>
              <a:t>The Death of Awe in the Age of Awesome</a:t>
            </a:r>
            <a:endParaRPr lang="en-US" sz="2400" b="1" dirty="0">
              <a:hlinkClick r:id="rId3"/>
            </a:endParaRPr>
          </a:p>
        </p:txBody>
      </p:sp>
      <p:sp>
        <p:nvSpPr>
          <p:cNvPr id="4" name="Text Placeholder 3"/>
          <p:cNvSpPr>
            <a:spLocks noGrp="1"/>
          </p:cNvSpPr>
          <p:nvPr>
            <p:ph type="body" sz="quarter" idx="13"/>
          </p:nvPr>
        </p:nvSpPr>
        <p:spPr>
          <a:xfrm>
            <a:off x="508297" y="2141621"/>
            <a:ext cx="4589290" cy="1691893"/>
          </a:xfrm>
        </p:spPr>
        <p:txBody>
          <a:bodyPr>
            <a:normAutofit/>
          </a:bodyPr>
          <a:lstStyle/>
          <a:p>
            <a:r>
              <a:rPr lang="en-US" sz="2800" i="1" dirty="0">
                <a:solidFill>
                  <a:schemeClr val="accent2"/>
                </a:solidFill>
              </a:rPr>
              <a:t>“</a:t>
            </a:r>
            <a:r>
              <a:rPr lang="en-AU" sz="2800" i="1" dirty="0"/>
              <a:t>The world is full of magic things, patiently waiting for our senses to grow sharper.</a:t>
            </a:r>
            <a:r>
              <a:rPr lang="en-US" sz="2800" i="1" dirty="0">
                <a:solidFill>
                  <a:schemeClr val="accent2"/>
                </a:solidFill>
              </a:rPr>
              <a:t>”</a:t>
            </a:r>
          </a:p>
          <a:p>
            <a:endParaRPr lang="en-US" sz="2800" dirty="0"/>
          </a:p>
        </p:txBody>
      </p:sp>
      <p:sp>
        <p:nvSpPr>
          <p:cNvPr id="5" name="Text Placeholder 4"/>
          <p:cNvSpPr>
            <a:spLocks noGrp="1"/>
          </p:cNvSpPr>
          <p:nvPr>
            <p:ph type="body" sz="quarter" idx="4294967295"/>
          </p:nvPr>
        </p:nvSpPr>
        <p:spPr>
          <a:xfrm>
            <a:off x="1711440" y="3575661"/>
            <a:ext cx="3553980" cy="1221508"/>
          </a:xfrm>
        </p:spPr>
        <p:txBody>
          <a:bodyPr>
            <a:normAutofit/>
          </a:bodyPr>
          <a:lstStyle/>
          <a:p>
            <a:pPr marL="0" indent="0">
              <a:buNone/>
            </a:pPr>
            <a:r>
              <a:rPr lang="en-AU" sz="2000" dirty="0">
                <a:hlinkClick r:id="rId4"/>
              </a:rPr>
              <a:t>-@Henry Wismayer</a:t>
            </a:r>
            <a:endParaRPr lang="en-US" sz="2000" u="sng" dirty="0">
              <a:solidFill>
                <a:schemeClr val="accent2"/>
              </a:solidFill>
            </a:endParaRPr>
          </a:p>
        </p:txBody>
      </p:sp>
      <p:sp>
        <p:nvSpPr>
          <p:cNvPr id="8" name="TextBox 7"/>
          <p:cNvSpPr txBox="1"/>
          <p:nvPr/>
        </p:nvSpPr>
        <p:spPr>
          <a:xfrm>
            <a:off x="1711440" y="3870903"/>
            <a:ext cx="1961909" cy="369332"/>
          </a:xfrm>
          <a:prstGeom prst="rect">
            <a:avLst/>
          </a:prstGeom>
          <a:noFill/>
        </p:spPr>
        <p:txBody>
          <a:bodyPr wrap="square" rtlCol="0">
            <a:spAutoFit/>
          </a:bodyPr>
          <a:lstStyle/>
          <a:p>
            <a:r>
              <a:rPr lang="en-US" dirty="0"/>
              <a:t>April</a:t>
            </a:r>
          </a:p>
        </p:txBody>
      </p:sp>
      <p:pic>
        <p:nvPicPr>
          <p:cNvPr id="7" name="Picture 6"/>
          <p:cNvPicPr>
            <a:picLocks noChangeAspect="1"/>
          </p:cNvPicPr>
          <p:nvPr/>
        </p:nvPicPr>
        <p:blipFill rotWithShape="1">
          <a:blip r:embed="rId5"/>
          <a:srcRect l="4537" r="6368"/>
          <a:stretch/>
        </p:blipFill>
        <p:spPr>
          <a:xfrm>
            <a:off x="5297041" y="0"/>
            <a:ext cx="3846959" cy="5143500"/>
          </a:xfrm>
          <a:prstGeom prst="rect">
            <a:avLst/>
          </a:prstGeom>
        </p:spPr>
      </p:pic>
    </p:spTree>
    <p:extLst>
      <p:ext uri="{BB962C8B-B14F-4D97-AF65-F5344CB8AC3E}">
        <p14:creationId xmlns:p14="http://schemas.microsoft.com/office/powerpoint/2010/main" val="184129865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
            <a:ext cx="3846959" cy="5143501"/>
          </a:xfrm>
          <a:prstGeom prst="rect">
            <a:avLst/>
          </a:prstGeom>
          <a:solidFill>
            <a:schemeClr val="tx2">
              <a:lumMod val="90000"/>
              <a:lumOff val="1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dirty="0"/>
          </a:p>
        </p:txBody>
      </p:sp>
      <p:sp>
        <p:nvSpPr>
          <p:cNvPr id="3" name="Text Placeholder 2"/>
          <p:cNvSpPr>
            <a:spLocks noGrp="1"/>
          </p:cNvSpPr>
          <p:nvPr>
            <p:ph type="body" sz="quarter" idx="16"/>
          </p:nvPr>
        </p:nvSpPr>
        <p:spPr>
          <a:xfrm>
            <a:off x="4091753" y="977369"/>
            <a:ext cx="4942288" cy="267914"/>
          </a:xfrm>
        </p:spPr>
        <p:txBody>
          <a:bodyPr/>
          <a:lstStyle/>
          <a:p>
            <a:r>
              <a:rPr lang="en-AU" sz="2400" b="1" dirty="0">
                <a:hlinkClick r:id="rId3"/>
              </a:rPr>
              <a:t>The Best Advice Ever To A Teenage Daughter Who Needs To Make Money</a:t>
            </a:r>
            <a:endParaRPr lang="en-US" sz="2400" b="1" dirty="0">
              <a:hlinkClick r:id="rId4"/>
            </a:endParaRPr>
          </a:p>
        </p:txBody>
      </p:sp>
      <p:sp>
        <p:nvSpPr>
          <p:cNvPr id="4" name="Text Placeholder 3"/>
          <p:cNvSpPr>
            <a:spLocks noGrp="1"/>
          </p:cNvSpPr>
          <p:nvPr>
            <p:ph type="body" sz="quarter" idx="13"/>
          </p:nvPr>
        </p:nvSpPr>
        <p:spPr>
          <a:xfrm>
            <a:off x="4386877" y="2243470"/>
            <a:ext cx="4589290" cy="1590044"/>
          </a:xfrm>
        </p:spPr>
        <p:txBody>
          <a:bodyPr>
            <a:normAutofit/>
          </a:bodyPr>
          <a:lstStyle/>
          <a:p>
            <a:r>
              <a:rPr lang="en-US" sz="2500" i="1" dirty="0">
                <a:solidFill>
                  <a:schemeClr val="accent2"/>
                </a:solidFill>
              </a:rPr>
              <a:t>“</a:t>
            </a:r>
            <a:r>
              <a:rPr lang="en-AU" sz="2500" i="1" dirty="0"/>
              <a:t>People think business is ‘Shark Tank’. Real business is more like ‘Tuna Tank’.</a:t>
            </a:r>
            <a:r>
              <a:rPr lang="en-US" sz="2500" i="1" dirty="0">
                <a:solidFill>
                  <a:schemeClr val="accent2"/>
                </a:solidFill>
              </a:rPr>
              <a:t>”</a:t>
            </a:r>
          </a:p>
          <a:p>
            <a:endParaRPr lang="en-US" sz="2500" dirty="0"/>
          </a:p>
        </p:txBody>
      </p:sp>
      <p:sp>
        <p:nvSpPr>
          <p:cNvPr id="5" name="Text Placeholder 4"/>
          <p:cNvSpPr>
            <a:spLocks noGrp="1"/>
          </p:cNvSpPr>
          <p:nvPr>
            <p:ph type="body" sz="quarter" idx="4294967295"/>
          </p:nvPr>
        </p:nvSpPr>
        <p:spPr>
          <a:xfrm>
            <a:off x="5590020" y="3670048"/>
            <a:ext cx="3553980" cy="1221508"/>
          </a:xfrm>
        </p:spPr>
        <p:txBody>
          <a:bodyPr>
            <a:normAutofit/>
          </a:bodyPr>
          <a:lstStyle/>
          <a:p>
            <a:pPr marL="0" indent="0">
              <a:buNone/>
            </a:pPr>
            <a:r>
              <a:rPr lang="en-AU" sz="2000" dirty="0">
                <a:hlinkClick r:id="rId5"/>
              </a:rPr>
              <a:t>-@James Altucher</a:t>
            </a:r>
            <a:endParaRPr lang="en-US" sz="2000" u="sng" dirty="0">
              <a:solidFill>
                <a:schemeClr val="accent2"/>
              </a:solidFill>
            </a:endParaRPr>
          </a:p>
        </p:txBody>
      </p:sp>
      <p:sp>
        <p:nvSpPr>
          <p:cNvPr id="8" name="TextBox 7"/>
          <p:cNvSpPr txBox="1"/>
          <p:nvPr/>
        </p:nvSpPr>
        <p:spPr>
          <a:xfrm>
            <a:off x="5590020" y="3965290"/>
            <a:ext cx="1961909" cy="369332"/>
          </a:xfrm>
          <a:prstGeom prst="rect">
            <a:avLst/>
          </a:prstGeom>
          <a:noFill/>
        </p:spPr>
        <p:txBody>
          <a:bodyPr wrap="square" rtlCol="0">
            <a:spAutoFit/>
          </a:bodyPr>
          <a:lstStyle/>
          <a:p>
            <a:r>
              <a:rPr lang="en-US" dirty="0"/>
              <a:t>April</a:t>
            </a:r>
          </a:p>
        </p:txBody>
      </p:sp>
      <p:pic>
        <p:nvPicPr>
          <p:cNvPr id="11266" name="Picture 2" descr="https://cdn-images-1.medium.com/max/600/1*R1MlHc5uXZXhB8w1EcsN4A.png"/>
          <p:cNvPicPr>
            <a:picLocks noChangeAspect="1" noChangeArrowheads="1"/>
          </p:cNvPicPr>
          <p:nvPr/>
        </p:nvPicPr>
        <p:blipFill rotWithShape="1">
          <a:blip r:embed="rId6">
            <a:extLst>
              <a:ext uri="{28A0092B-C50C-407E-A947-70E740481C1C}">
                <a14:useLocalDpi xmlns:a14="http://schemas.microsoft.com/office/drawing/2010/main" val="0"/>
              </a:ext>
            </a:extLst>
          </a:blip>
          <a:srcRect l="21292" r="23960"/>
          <a:stretch/>
        </p:blipFill>
        <p:spPr bwMode="auto">
          <a:xfrm>
            <a:off x="0" y="-1"/>
            <a:ext cx="3846959" cy="51435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634432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6"/>
          </p:nvPr>
        </p:nvSpPr>
        <p:spPr>
          <a:xfrm>
            <a:off x="240523" y="1261286"/>
            <a:ext cx="4942288" cy="267914"/>
          </a:xfrm>
        </p:spPr>
        <p:txBody>
          <a:bodyPr/>
          <a:lstStyle/>
          <a:p>
            <a:r>
              <a:rPr lang="en-AU" sz="2400" b="1" dirty="0">
                <a:hlinkClick r:id="rId3"/>
              </a:rPr>
              <a:t>Twitter’s multi-billion dollar mistake happened five years ago</a:t>
            </a:r>
            <a:endParaRPr lang="en-US" sz="2400" b="1" dirty="0">
              <a:hlinkClick r:id="rId4"/>
            </a:endParaRPr>
          </a:p>
        </p:txBody>
      </p:sp>
      <p:sp>
        <p:nvSpPr>
          <p:cNvPr id="4" name="Text Placeholder 3"/>
          <p:cNvSpPr>
            <a:spLocks noGrp="1"/>
          </p:cNvSpPr>
          <p:nvPr>
            <p:ph type="body" sz="quarter" idx="13"/>
          </p:nvPr>
        </p:nvSpPr>
        <p:spPr>
          <a:xfrm>
            <a:off x="535647" y="2141066"/>
            <a:ext cx="4589290" cy="1726627"/>
          </a:xfrm>
        </p:spPr>
        <p:txBody>
          <a:bodyPr>
            <a:spAutoFit/>
          </a:bodyPr>
          <a:lstStyle/>
          <a:p>
            <a:r>
              <a:rPr lang="en-US" sz="2500" i="1" dirty="0">
                <a:solidFill>
                  <a:schemeClr val="accent2"/>
                </a:solidFill>
              </a:rPr>
              <a:t>“</a:t>
            </a:r>
            <a:r>
              <a:rPr lang="en-AU" sz="2500" i="1" dirty="0"/>
              <a:t>The trouble for Twitter is that awareness of the service has long outstripped its usability.</a:t>
            </a:r>
            <a:r>
              <a:rPr lang="en-US" sz="2500" i="1" dirty="0">
                <a:solidFill>
                  <a:schemeClr val="accent2"/>
                </a:solidFill>
              </a:rPr>
              <a:t>”</a:t>
            </a:r>
          </a:p>
          <a:p>
            <a:endParaRPr lang="en-US" sz="2600" i="1" dirty="0"/>
          </a:p>
        </p:txBody>
      </p:sp>
      <p:sp>
        <p:nvSpPr>
          <p:cNvPr id="5" name="Text Placeholder 4"/>
          <p:cNvSpPr>
            <a:spLocks noGrp="1"/>
          </p:cNvSpPr>
          <p:nvPr>
            <p:ph type="body" sz="quarter" idx="4294967295"/>
          </p:nvPr>
        </p:nvSpPr>
        <p:spPr>
          <a:xfrm>
            <a:off x="1738790" y="3510020"/>
            <a:ext cx="3553980" cy="403551"/>
          </a:xfrm>
        </p:spPr>
        <p:txBody>
          <a:bodyPr>
            <a:normAutofit/>
          </a:bodyPr>
          <a:lstStyle/>
          <a:p>
            <a:pPr marL="0" indent="0">
              <a:buNone/>
            </a:pPr>
            <a:r>
              <a:rPr lang="en-AU" sz="2000" dirty="0">
                <a:hlinkClick r:id="rId5"/>
              </a:rPr>
              <a:t>-@Mathew Ingram</a:t>
            </a:r>
            <a:endParaRPr lang="en-US" sz="2000" dirty="0">
              <a:solidFill>
                <a:schemeClr val="accent2"/>
              </a:solidFill>
            </a:endParaRPr>
          </a:p>
        </p:txBody>
      </p:sp>
      <p:sp>
        <p:nvSpPr>
          <p:cNvPr id="8" name="TextBox 7"/>
          <p:cNvSpPr txBox="1"/>
          <p:nvPr/>
        </p:nvSpPr>
        <p:spPr>
          <a:xfrm>
            <a:off x="1738790" y="3814787"/>
            <a:ext cx="1961909" cy="369332"/>
          </a:xfrm>
          <a:prstGeom prst="rect">
            <a:avLst/>
          </a:prstGeom>
          <a:noFill/>
        </p:spPr>
        <p:txBody>
          <a:bodyPr wrap="square" rtlCol="0">
            <a:spAutoFit/>
          </a:bodyPr>
          <a:lstStyle/>
          <a:p>
            <a:r>
              <a:rPr lang="en-US" dirty="0"/>
              <a:t>April</a:t>
            </a:r>
          </a:p>
        </p:txBody>
      </p:sp>
      <p:sp>
        <p:nvSpPr>
          <p:cNvPr id="10" name="Rectangle 9"/>
          <p:cNvSpPr/>
          <p:nvPr/>
        </p:nvSpPr>
        <p:spPr>
          <a:xfrm>
            <a:off x="5297040" y="0"/>
            <a:ext cx="3846959" cy="5144400"/>
          </a:xfrm>
          <a:prstGeom prst="rect">
            <a:avLst/>
          </a:prstGeom>
          <a:solidFill>
            <a:srgbClr val="00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dirty="0"/>
          </a:p>
        </p:txBody>
      </p:sp>
      <p:pic>
        <p:nvPicPr>
          <p:cNvPr id="18434" name="Picture 2" descr="https://scontent.fadl1-1.fna.fbcdn.net/hphotos-xaf1/v/t1.0-9/28572_375802812536_431025_n.jpg?oh=1ad1d4993e2d23b30abad0774b614857&amp;oe=5796EE9A"/>
          <p:cNvPicPr>
            <a:picLocks noChangeAspect="1" noChangeArrowheads="1"/>
          </p:cNvPicPr>
          <p:nvPr/>
        </p:nvPicPr>
        <p:blipFill rotWithShape="1">
          <a:blip r:embed="rId6">
            <a:extLst>
              <a:ext uri="{28A0092B-C50C-407E-A947-70E740481C1C}">
                <a14:useLocalDpi xmlns:a14="http://schemas.microsoft.com/office/drawing/2010/main" val="0"/>
              </a:ext>
            </a:extLst>
          </a:blip>
          <a:srcRect l="-2" r="24164"/>
          <a:stretch/>
        </p:blipFill>
        <p:spPr bwMode="auto">
          <a:xfrm>
            <a:off x="5297040" y="14661"/>
            <a:ext cx="3846959" cy="51297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704568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6"/>
          </p:nvPr>
        </p:nvSpPr>
        <p:spPr>
          <a:xfrm>
            <a:off x="4091753" y="721549"/>
            <a:ext cx="4942288" cy="646545"/>
          </a:xfrm>
        </p:spPr>
        <p:txBody>
          <a:bodyPr/>
          <a:lstStyle/>
          <a:p>
            <a:r>
              <a:rPr lang="en-AU" sz="2400" b="1" u="sng" dirty="0">
                <a:hlinkClick r:id="rId3"/>
              </a:rPr>
              <a:t>Slack’s $2.8 Billion Dollar Secret Sauce</a:t>
            </a:r>
            <a:endParaRPr lang="en-US" sz="2400" b="1" u="sng" dirty="0"/>
          </a:p>
        </p:txBody>
      </p:sp>
      <p:sp>
        <p:nvSpPr>
          <p:cNvPr id="4" name="Text Placeholder 3"/>
          <p:cNvSpPr>
            <a:spLocks noGrp="1"/>
          </p:cNvSpPr>
          <p:nvPr>
            <p:ph type="body" sz="quarter" idx="13"/>
          </p:nvPr>
        </p:nvSpPr>
        <p:spPr>
          <a:xfrm>
            <a:off x="4386877" y="1766165"/>
            <a:ext cx="4487408" cy="1897221"/>
          </a:xfrm>
        </p:spPr>
        <p:txBody>
          <a:bodyPr>
            <a:normAutofit/>
          </a:bodyPr>
          <a:lstStyle/>
          <a:p>
            <a:r>
              <a:rPr lang="en-US" sz="2700" i="1" dirty="0">
                <a:solidFill>
                  <a:schemeClr val="accent2"/>
                </a:solidFill>
              </a:rPr>
              <a:t>“</a:t>
            </a:r>
            <a:r>
              <a:rPr lang="en-AU" sz="2700" i="1" dirty="0"/>
              <a:t>Like a well-built home, great software focuses on giving its users hundreds of small, satisfying interactions.</a:t>
            </a:r>
            <a:r>
              <a:rPr lang="en-US" sz="2700" i="1" dirty="0">
                <a:solidFill>
                  <a:schemeClr val="accent2"/>
                </a:solidFill>
              </a:rPr>
              <a:t>”</a:t>
            </a:r>
          </a:p>
          <a:p>
            <a:endParaRPr lang="en-US" sz="2700" dirty="0"/>
          </a:p>
        </p:txBody>
      </p:sp>
      <p:sp>
        <p:nvSpPr>
          <p:cNvPr id="5" name="Text Placeholder 4"/>
          <p:cNvSpPr>
            <a:spLocks noGrp="1"/>
          </p:cNvSpPr>
          <p:nvPr>
            <p:ph type="body" sz="quarter" idx="4294967295"/>
          </p:nvPr>
        </p:nvSpPr>
        <p:spPr>
          <a:xfrm>
            <a:off x="5590020" y="3916922"/>
            <a:ext cx="3553980" cy="1221508"/>
          </a:xfrm>
        </p:spPr>
        <p:txBody>
          <a:bodyPr>
            <a:normAutofit/>
          </a:bodyPr>
          <a:lstStyle/>
          <a:p>
            <a:pPr marL="0" indent="0">
              <a:buNone/>
            </a:pPr>
            <a:r>
              <a:rPr lang="en-AU" sz="2000" dirty="0">
                <a:hlinkClick r:id="rId4"/>
              </a:rPr>
              <a:t>-@Andrew Wilkinson</a:t>
            </a:r>
            <a:endParaRPr lang="en-US" sz="2000" dirty="0">
              <a:solidFill>
                <a:schemeClr val="accent2"/>
              </a:solidFill>
            </a:endParaRPr>
          </a:p>
        </p:txBody>
      </p:sp>
      <p:sp>
        <p:nvSpPr>
          <p:cNvPr id="8" name="TextBox 7"/>
          <p:cNvSpPr txBox="1"/>
          <p:nvPr/>
        </p:nvSpPr>
        <p:spPr>
          <a:xfrm>
            <a:off x="5590020" y="4228802"/>
            <a:ext cx="1961909" cy="369332"/>
          </a:xfrm>
          <a:prstGeom prst="rect">
            <a:avLst/>
          </a:prstGeom>
          <a:noFill/>
        </p:spPr>
        <p:txBody>
          <a:bodyPr wrap="square" rtlCol="0">
            <a:spAutoFit/>
          </a:bodyPr>
          <a:lstStyle/>
          <a:p>
            <a:r>
              <a:rPr lang="en-US" dirty="0"/>
              <a:t>May</a:t>
            </a:r>
          </a:p>
        </p:txBody>
      </p:sp>
      <p:sp>
        <p:nvSpPr>
          <p:cNvPr id="7" name="Rectangle 6"/>
          <p:cNvSpPr/>
          <p:nvPr/>
        </p:nvSpPr>
        <p:spPr>
          <a:xfrm>
            <a:off x="0" y="-1"/>
            <a:ext cx="3846959" cy="5143501"/>
          </a:xfrm>
          <a:prstGeom prst="rect">
            <a:avLst/>
          </a:prstGeom>
          <a:solidFill>
            <a:srgbClr val="00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dirty="0"/>
          </a:p>
        </p:txBody>
      </p:sp>
      <p:pic>
        <p:nvPicPr>
          <p:cNvPr id="9" name="Picture 2" descr="Andrew Wilkinson"/>
          <p:cNvPicPr>
            <a:picLocks noChangeAspect="1" noChangeArrowheads="1"/>
          </p:cNvPicPr>
          <p:nvPr/>
        </p:nvPicPr>
        <p:blipFill rotWithShape="1">
          <a:blip r:embed="rId5">
            <a:extLst>
              <a:ext uri="{28A0092B-C50C-407E-A947-70E740481C1C}">
                <a14:useLocalDpi xmlns:a14="http://schemas.microsoft.com/office/drawing/2010/main" val="0"/>
              </a:ext>
            </a:extLst>
          </a:blip>
          <a:srcRect r="10063"/>
          <a:stretch/>
        </p:blipFill>
        <p:spPr bwMode="auto">
          <a:xfrm>
            <a:off x="9160" y="381000"/>
            <a:ext cx="3837799" cy="4762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369469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297041" y="-1"/>
            <a:ext cx="3846959" cy="5143501"/>
          </a:xfrm>
          <a:prstGeom prst="rect">
            <a:avLst/>
          </a:prstGeom>
          <a:solidFill>
            <a:schemeClr val="tx2">
              <a:lumMod val="90000"/>
              <a:lumOff val="1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dirty="0"/>
          </a:p>
        </p:txBody>
      </p:sp>
      <p:sp>
        <p:nvSpPr>
          <p:cNvPr id="3" name="Text Placeholder 2"/>
          <p:cNvSpPr>
            <a:spLocks noGrp="1"/>
          </p:cNvSpPr>
          <p:nvPr>
            <p:ph type="body" sz="quarter" idx="16"/>
          </p:nvPr>
        </p:nvSpPr>
        <p:spPr>
          <a:xfrm>
            <a:off x="213173" y="1290589"/>
            <a:ext cx="4942288" cy="267914"/>
          </a:xfrm>
        </p:spPr>
        <p:txBody>
          <a:bodyPr/>
          <a:lstStyle/>
          <a:p>
            <a:r>
              <a:rPr lang="en-AU" sz="2400" b="1" dirty="0">
                <a:hlinkClick r:id="rId3"/>
              </a:rPr>
              <a:t>How to Talk to Your Kids About Bernie Sanders</a:t>
            </a:r>
            <a:endParaRPr lang="en-US" sz="2400" b="1" dirty="0">
              <a:hlinkClick r:id="rId4"/>
            </a:endParaRPr>
          </a:p>
        </p:txBody>
      </p:sp>
      <p:sp>
        <p:nvSpPr>
          <p:cNvPr id="4" name="Text Placeholder 3"/>
          <p:cNvSpPr>
            <a:spLocks noGrp="1"/>
          </p:cNvSpPr>
          <p:nvPr>
            <p:ph type="body" sz="quarter" idx="13"/>
          </p:nvPr>
        </p:nvSpPr>
        <p:spPr>
          <a:xfrm>
            <a:off x="508297" y="2141621"/>
            <a:ext cx="4589290" cy="1691893"/>
          </a:xfrm>
        </p:spPr>
        <p:txBody>
          <a:bodyPr>
            <a:normAutofit fontScale="77500" lnSpcReduction="20000"/>
          </a:bodyPr>
          <a:lstStyle/>
          <a:p>
            <a:r>
              <a:rPr lang="en-US" sz="2800" i="1" dirty="0">
                <a:solidFill>
                  <a:schemeClr val="accent2"/>
                </a:solidFill>
              </a:rPr>
              <a:t>“</a:t>
            </a:r>
            <a:r>
              <a:rPr lang="en-AU" sz="2800" i="1" dirty="0"/>
              <a:t>People born of privilege and connections float up a Rolex-studded ladder and then have to take classes in how to eat a hot dog in front of cameras like the lowly.</a:t>
            </a:r>
            <a:r>
              <a:rPr lang="en-US" sz="2800" i="1" dirty="0">
                <a:solidFill>
                  <a:schemeClr val="accent2"/>
                </a:solidFill>
              </a:rPr>
              <a:t>”</a:t>
            </a:r>
          </a:p>
          <a:p>
            <a:endParaRPr lang="en-US" sz="2800" dirty="0"/>
          </a:p>
        </p:txBody>
      </p:sp>
      <p:sp>
        <p:nvSpPr>
          <p:cNvPr id="5" name="Text Placeholder 4"/>
          <p:cNvSpPr>
            <a:spLocks noGrp="1"/>
          </p:cNvSpPr>
          <p:nvPr>
            <p:ph type="body" sz="quarter" idx="4294967295"/>
          </p:nvPr>
        </p:nvSpPr>
        <p:spPr>
          <a:xfrm>
            <a:off x="1711440" y="3575661"/>
            <a:ext cx="3553980" cy="1221508"/>
          </a:xfrm>
        </p:spPr>
        <p:txBody>
          <a:bodyPr>
            <a:normAutofit/>
          </a:bodyPr>
          <a:lstStyle/>
          <a:p>
            <a:pPr marL="0" indent="0">
              <a:buNone/>
            </a:pPr>
            <a:r>
              <a:rPr lang="en-AU" sz="2000" dirty="0">
                <a:hlinkClick r:id="rId5"/>
              </a:rPr>
              <a:t>-@Kimberly Harrington</a:t>
            </a:r>
            <a:endParaRPr lang="en-US" sz="2000" u="sng" dirty="0">
              <a:solidFill>
                <a:schemeClr val="accent2"/>
              </a:solidFill>
            </a:endParaRPr>
          </a:p>
        </p:txBody>
      </p:sp>
      <p:sp>
        <p:nvSpPr>
          <p:cNvPr id="8" name="TextBox 7"/>
          <p:cNvSpPr txBox="1"/>
          <p:nvPr/>
        </p:nvSpPr>
        <p:spPr>
          <a:xfrm>
            <a:off x="1711440" y="3894967"/>
            <a:ext cx="1961909" cy="369332"/>
          </a:xfrm>
          <a:prstGeom prst="rect">
            <a:avLst/>
          </a:prstGeom>
          <a:noFill/>
        </p:spPr>
        <p:txBody>
          <a:bodyPr wrap="square" rtlCol="0">
            <a:spAutoFit/>
          </a:bodyPr>
          <a:lstStyle/>
          <a:p>
            <a:r>
              <a:rPr lang="en-US" dirty="0"/>
              <a:t>May</a:t>
            </a:r>
          </a:p>
        </p:txBody>
      </p:sp>
      <p:pic>
        <p:nvPicPr>
          <p:cNvPr id="1026" name="Picture 2" descr="https://cdn-images-1.medium.com/max/2000/1*Z2FJnb2ZTYCKzXpitGPYFQ.jpeg"/>
          <p:cNvPicPr>
            <a:picLocks noChangeAspect="1" noChangeArrowheads="1"/>
          </p:cNvPicPr>
          <p:nvPr/>
        </p:nvPicPr>
        <p:blipFill rotWithShape="1">
          <a:blip r:embed="rId6">
            <a:extLst>
              <a:ext uri="{28A0092B-C50C-407E-A947-70E740481C1C}">
                <a14:useLocalDpi xmlns:a14="http://schemas.microsoft.com/office/drawing/2010/main" val="0"/>
              </a:ext>
            </a:extLst>
          </a:blip>
          <a:srcRect r="43481"/>
          <a:stretch/>
        </p:blipFill>
        <p:spPr bwMode="auto">
          <a:xfrm>
            <a:off x="5265419" y="-10145"/>
            <a:ext cx="3878581" cy="51536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761037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6"/>
          </p:nvPr>
        </p:nvSpPr>
        <p:spPr>
          <a:xfrm>
            <a:off x="4091753" y="1142657"/>
            <a:ext cx="4402542" cy="646545"/>
          </a:xfrm>
        </p:spPr>
        <p:txBody>
          <a:bodyPr/>
          <a:lstStyle/>
          <a:p>
            <a:r>
              <a:rPr lang="en-AU" sz="2400" b="1" u="sng" dirty="0">
                <a:hlinkClick r:id="rId3"/>
              </a:rPr>
              <a:t>Completely Truthful Answers to Lady Engineer Questions</a:t>
            </a:r>
            <a:endParaRPr lang="en-US" sz="2400" b="1" u="sng" dirty="0"/>
          </a:p>
        </p:txBody>
      </p:sp>
      <p:sp>
        <p:nvSpPr>
          <p:cNvPr id="4" name="Text Placeholder 3"/>
          <p:cNvSpPr>
            <a:spLocks noGrp="1"/>
          </p:cNvSpPr>
          <p:nvPr>
            <p:ph type="body" sz="quarter" idx="13"/>
          </p:nvPr>
        </p:nvSpPr>
        <p:spPr>
          <a:xfrm>
            <a:off x="4386877" y="2103049"/>
            <a:ext cx="4487408" cy="1897221"/>
          </a:xfrm>
        </p:spPr>
        <p:txBody>
          <a:bodyPr>
            <a:noAutofit/>
          </a:bodyPr>
          <a:lstStyle/>
          <a:p>
            <a:r>
              <a:rPr lang="en-US" sz="2500" i="1" dirty="0">
                <a:solidFill>
                  <a:schemeClr val="accent2"/>
                </a:solidFill>
              </a:rPr>
              <a:t>“</a:t>
            </a:r>
            <a:r>
              <a:rPr lang="en-AU" sz="2500" i="1" dirty="0"/>
              <a:t>I appear young because I routinely bathe in the blood of my enemies.</a:t>
            </a:r>
            <a:r>
              <a:rPr lang="en-US" sz="2500" i="1" dirty="0">
                <a:solidFill>
                  <a:schemeClr val="accent2"/>
                </a:solidFill>
              </a:rPr>
              <a:t>”</a:t>
            </a:r>
          </a:p>
          <a:p>
            <a:endParaRPr lang="en-US" sz="2500" dirty="0"/>
          </a:p>
        </p:txBody>
      </p:sp>
      <p:sp>
        <p:nvSpPr>
          <p:cNvPr id="5" name="Text Placeholder 4"/>
          <p:cNvSpPr>
            <a:spLocks noGrp="1"/>
          </p:cNvSpPr>
          <p:nvPr>
            <p:ph type="body" sz="quarter" idx="4294967295"/>
          </p:nvPr>
        </p:nvSpPr>
        <p:spPr>
          <a:xfrm>
            <a:off x="5590020" y="3459724"/>
            <a:ext cx="3553980" cy="1221508"/>
          </a:xfrm>
        </p:spPr>
        <p:txBody>
          <a:bodyPr>
            <a:normAutofit/>
          </a:bodyPr>
          <a:lstStyle/>
          <a:p>
            <a:pPr marL="0" indent="0">
              <a:buNone/>
            </a:pPr>
            <a:r>
              <a:rPr lang="en-AU" sz="2000" dirty="0">
                <a:hlinkClick r:id="rId4"/>
              </a:rPr>
              <a:t>-@Adrienne Porter Felt</a:t>
            </a:r>
            <a:endParaRPr lang="en-US" sz="2000" dirty="0">
              <a:solidFill>
                <a:schemeClr val="accent2"/>
              </a:solidFill>
            </a:endParaRPr>
          </a:p>
        </p:txBody>
      </p:sp>
      <p:sp>
        <p:nvSpPr>
          <p:cNvPr id="8" name="TextBox 7"/>
          <p:cNvSpPr txBox="1"/>
          <p:nvPr/>
        </p:nvSpPr>
        <p:spPr>
          <a:xfrm>
            <a:off x="5590020" y="3771604"/>
            <a:ext cx="1961909" cy="369332"/>
          </a:xfrm>
          <a:prstGeom prst="rect">
            <a:avLst/>
          </a:prstGeom>
          <a:noFill/>
        </p:spPr>
        <p:txBody>
          <a:bodyPr wrap="square" rtlCol="0">
            <a:spAutoFit/>
          </a:bodyPr>
          <a:lstStyle/>
          <a:p>
            <a:r>
              <a:rPr lang="en-US" dirty="0"/>
              <a:t>May</a:t>
            </a:r>
          </a:p>
        </p:txBody>
      </p:sp>
      <p:sp>
        <p:nvSpPr>
          <p:cNvPr id="7" name="Rectangle 6"/>
          <p:cNvSpPr/>
          <p:nvPr/>
        </p:nvSpPr>
        <p:spPr>
          <a:xfrm>
            <a:off x="0" y="-1"/>
            <a:ext cx="3846959" cy="5143501"/>
          </a:xfrm>
          <a:prstGeom prst="rect">
            <a:avLst/>
          </a:prstGeom>
          <a:solidFill>
            <a:schemeClr val="tx2">
              <a:lumMod val="90000"/>
              <a:lumOff val="1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dirty="0"/>
          </a:p>
        </p:txBody>
      </p:sp>
      <p:pic>
        <p:nvPicPr>
          <p:cNvPr id="12290" name="Picture 2" descr="Adrienne Porter Felt"/>
          <p:cNvPicPr>
            <a:picLocks noChangeAspect="1" noChangeArrowheads="1"/>
          </p:cNvPicPr>
          <p:nvPr/>
        </p:nvPicPr>
        <p:blipFill rotWithShape="1">
          <a:blip r:embed="rId5">
            <a:extLst>
              <a:ext uri="{28A0092B-C50C-407E-A947-70E740481C1C}">
                <a14:useLocalDpi xmlns:a14="http://schemas.microsoft.com/office/drawing/2010/main" val="0"/>
              </a:ext>
            </a:extLst>
          </a:blip>
          <a:srcRect l="12446" r="13247"/>
          <a:stretch/>
        </p:blipFill>
        <p:spPr bwMode="auto">
          <a:xfrm flipH="1">
            <a:off x="-1" y="1"/>
            <a:ext cx="3822037"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331104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297041" y="-1"/>
            <a:ext cx="3846959" cy="5143501"/>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dirty="0"/>
          </a:p>
        </p:txBody>
      </p:sp>
      <p:sp>
        <p:nvSpPr>
          <p:cNvPr id="3" name="Text Placeholder 2"/>
          <p:cNvSpPr>
            <a:spLocks noGrp="1"/>
          </p:cNvSpPr>
          <p:nvPr>
            <p:ph type="body" sz="quarter" idx="16"/>
          </p:nvPr>
        </p:nvSpPr>
        <p:spPr>
          <a:xfrm>
            <a:off x="213173" y="1206365"/>
            <a:ext cx="4942288" cy="267914"/>
          </a:xfrm>
        </p:spPr>
        <p:txBody>
          <a:bodyPr/>
          <a:lstStyle/>
          <a:p>
            <a:r>
              <a:rPr lang="en-AU" sz="2400" b="1" dirty="0">
                <a:hlinkClick r:id="rId3"/>
              </a:rPr>
              <a:t>Things I Need to Come Up With a Better Way to Say to My Kids</a:t>
            </a:r>
            <a:endParaRPr lang="en-US" sz="2400" b="1" dirty="0">
              <a:hlinkClick r:id="rId3"/>
            </a:endParaRPr>
          </a:p>
        </p:txBody>
      </p:sp>
      <p:sp>
        <p:nvSpPr>
          <p:cNvPr id="4" name="Text Placeholder 3"/>
          <p:cNvSpPr>
            <a:spLocks noGrp="1"/>
          </p:cNvSpPr>
          <p:nvPr>
            <p:ph type="body" sz="quarter" idx="13"/>
          </p:nvPr>
        </p:nvSpPr>
        <p:spPr>
          <a:xfrm>
            <a:off x="496265" y="2177717"/>
            <a:ext cx="4589290" cy="1691893"/>
          </a:xfrm>
        </p:spPr>
        <p:txBody>
          <a:bodyPr>
            <a:normAutofit lnSpcReduction="10000"/>
          </a:bodyPr>
          <a:lstStyle/>
          <a:p>
            <a:r>
              <a:rPr lang="en-US" sz="2800" i="1" dirty="0">
                <a:solidFill>
                  <a:schemeClr val="accent2"/>
                </a:solidFill>
              </a:rPr>
              <a:t>“</a:t>
            </a:r>
            <a:r>
              <a:rPr lang="en-AU" sz="2800" i="1" dirty="0"/>
              <a:t>No one ever got into Harvard or Yale with only three tabs open. But it’s your life.</a:t>
            </a:r>
            <a:r>
              <a:rPr lang="en-US" sz="2800" i="1" dirty="0">
                <a:solidFill>
                  <a:schemeClr val="accent2"/>
                </a:solidFill>
              </a:rPr>
              <a:t>”</a:t>
            </a:r>
          </a:p>
          <a:p>
            <a:endParaRPr lang="en-US" sz="2800" dirty="0"/>
          </a:p>
        </p:txBody>
      </p:sp>
      <p:sp>
        <p:nvSpPr>
          <p:cNvPr id="5" name="Text Placeholder 4"/>
          <p:cNvSpPr>
            <a:spLocks noGrp="1"/>
          </p:cNvSpPr>
          <p:nvPr>
            <p:ph type="body" sz="quarter" idx="4294967295"/>
          </p:nvPr>
        </p:nvSpPr>
        <p:spPr>
          <a:xfrm>
            <a:off x="1699408" y="3744109"/>
            <a:ext cx="3553980" cy="1221508"/>
          </a:xfrm>
        </p:spPr>
        <p:txBody>
          <a:bodyPr>
            <a:normAutofit/>
          </a:bodyPr>
          <a:lstStyle/>
          <a:p>
            <a:pPr marL="0" indent="0">
              <a:buNone/>
            </a:pPr>
            <a:r>
              <a:rPr lang="en-AU" sz="2000" dirty="0">
                <a:hlinkClick r:id="rId4"/>
              </a:rPr>
              <a:t>-@Dave Pell</a:t>
            </a:r>
            <a:endParaRPr lang="en-US" sz="2000" u="sng" dirty="0">
              <a:solidFill>
                <a:schemeClr val="accent2"/>
              </a:solidFill>
            </a:endParaRPr>
          </a:p>
        </p:txBody>
      </p:sp>
      <p:sp>
        <p:nvSpPr>
          <p:cNvPr id="8" name="TextBox 7"/>
          <p:cNvSpPr txBox="1"/>
          <p:nvPr/>
        </p:nvSpPr>
        <p:spPr>
          <a:xfrm>
            <a:off x="1699408" y="4063415"/>
            <a:ext cx="1961909" cy="369332"/>
          </a:xfrm>
          <a:prstGeom prst="rect">
            <a:avLst/>
          </a:prstGeom>
          <a:noFill/>
        </p:spPr>
        <p:txBody>
          <a:bodyPr wrap="square" rtlCol="0">
            <a:spAutoFit/>
          </a:bodyPr>
          <a:lstStyle/>
          <a:p>
            <a:r>
              <a:rPr lang="en-US" dirty="0"/>
              <a:t>May</a:t>
            </a:r>
          </a:p>
        </p:txBody>
      </p:sp>
      <p:pic>
        <p:nvPicPr>
          <p:cNvPr id="2050" name="Picture 2" descr="https://cdn-images-1.medium.com/max/800/1*uAfOkb5XA8kiveG-uIbM8Q.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49703" y="1280326"/>
            <a:ext cx="3461949" cy="25531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564863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6"/>
          </p:nvPr>
        </p:nvSpPr>
        <p:spPr>
          <a:xfrm>
            <a:off x="4091753" y="1142657"/>
            <a:ext cx="4402542" cy="646545"/>
          </a:xfrm>
        </p:spPr>
        <p:txBody>
          <a:bodyPr/>
          <a:lstStyle/>
          <a:p>
            <a:r>
              <a:rPr lang="en-AU" sz="2400" b="1" u="sng" dirty="0">
                <a:hlinkClick r:id="rId3"/>
              </a:rPr>
              <a:t>Why I Will Always Love My Ex-Boyfriends</a:t>
            </a:r>
            <a:endParaRPr lang="en-US" sz="2400" b="1" u="sng" dirty="0"/>
          </a:p>
        </p:txBody>
      </p:sp>
      <p:sp>
        <p:nvSpPr>
          <p:cNvPr id="4" name="Text Placeholder 3"/>
          <p:cNvSpPr>
            <a:spLocks noGrp="1"/>
          </p:cNvSpPr>
          <p:nvPr>
            <p:ph type="body" sz="quarter" idx="13"/>
          </p:nvPr>
        </p:nvSpPr>
        <p:spPr>
          <a:xfrm>
            <a:off x="4386877" y="2103049"/>
            <a:ext cx="4487408" cy="1897221"/>
          </a:xfrm>
        </p:spPr>
        <p:txBody>
          <a:bodyPr>
            <a:noAutofit/>
          </a:bodyPr>
          <a:lstStyle/>
          <a:p>
            <a:r>
              <a:rPr lang="en-US" sz="2500" i="1" dirty="0">
                <a:solidFill>
                  <a:schemeClr val="accent2"/>
                </a:solidFill>
              </a:rPr>
              <a:t>“</a:t>
            </a:r>
            <a:r>
              <a:rPr lang="en-AU" sz="2500" i="1" dirty="0"/>
              <a:t>After all, it’s the stories that we tell ourselves that shape our past.</a:t>
            </a:r>
            <a:r>
              <a:rPr lang="en-US" sz="2500" i="1" dirty="0">
                <a:solidFill>
                  <a:schemeClr val="accent2"/>
                </a:solidFill>
              </a:rPr>
              <a:t>”</a:t>
            </a:r>
            <a:endParaRPr lang="en-US" sz="2500" dirty="0"/>
          </a:p>
        </p:txBody>
      </p:sp>
      <p:sp>
        <p:nvSpPr>
          <p:cNvPr id="5" name="Text Placeholder 4"/>
          <p:cNvSpPr>
            <a:spLocks noGrp="1"/>
          </p:cNvSpPr>
          <p:nvPr>
            <p:ph type="body" sz="quarter" idx="4294967295"/>
          </p:nvPr>
        </p:nvSpPr>
        <p:spPr>
          <a:xfrm>
            <a:off x="5590020" y="3459724"/>
            <a:ext cx="3553980" cy="1221508"/>
          </a:xfrm>
        </p:spPr>
        <p:txBody>
          <a:bodyPr>
            <a:normAutofit/>
          </a:bodyPr>
          <a:lstStyle/>
          <a:p>
            <a:pPr marL="0" indent="0">
              <a:buNone/>
            </a:pPr>
            <a:r>
              <a:rPr lang="en-AU" sz="2000" dirty="0">
                <a:hlinkClick r:id="rId4"/>
              </a:rPr>
              <a:t>-@Clarissa Wei</a:t>
            </a:r>
            <a:endParaRPr lang="en-US" sz="2000" dirty="0">
              <a:solidFill>
                <a:schemeClr val="accent2"/>
              </a:solidFill>
            </a:endParaRPr>
          </a:p>
        </p:txBody>
      </p:sp>
      <p:sp>
        <p:nvSpPr>
          <p:cNvPr id="8" name="TextBox 7"/>
          <p:cNvSpPr txBox="1"/>
          <p:nvPr/>
        </p:nvSpPr>
        <p:spPr>
          <a:xfrm>
            <a:off x="5590020" y="3771604"/>
            <a:ext cx="1961909" cy="369332"/>
          </a:xfrm>
          <a:prstGeom prst="rect">
            <a:avLst/>
          </a:prstGeom>
          <a:noFill/>
        </p:spPr>
        <p:txBody>
          <a:bodyPr wrap="square" rtlCol="0">
            <a:spAutoFit/>
          </a:bodyPr>
          <a:lstStyle/>
          <a:p>
            <a:r>
              <a:rPr lang="en-US" dirty="0"/>
              <a:t>May</a:t>
            </a:r>
          </a:p>
        </p:txBody>
      </p:sp>
      <p:sp>
        <p:nvSpPr>
          <p:cNvPr id="7" name="Rectangle 6"/>
          <p:cNvSpPr/>
          <p:nvPr/>
        </p:nvSpPr>
        <p:spPr>
          <a:xfrm>
            <a:off x="0" y="-1"/>
            <a:ext cx="3846959" cy="5143501"/>
          </a:xfrm>
          <a:prstGeom prst="rect">
            <a:avLst/>
          </a:prstGeom>
          <a:solidFill>
            <a:schemeClr val="tx2">
              <a:lumMod val="90000"/>
              <a:lumOff val="1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dirty="0"/>
          </a:p>
        </p:txBody>
      </p:sp>
      <p:pic>
        <p:nvPicPr>
          <p:cNvPr id="2" name="Picture 1"/>
          <p:cNvPicPr>
            <a:picLocks noChangeAspect="1"/>
          </p:cNvPicPr>
          <p:nvPr/>
        </p:nvPicPr>
        <p:blipFill rotWithShape="1">
          <a:blip r:embed="rId5"/>
          <a:srcRect l="1515" r="3975"/>
          <a:stretch/>
        </p:blipFill>
        <p:spPr>
          <a:xfrm>
            <a:off x="0" y="-1"/>
            <a:ext cx="3829050" cy="5143502"/>
          </a:xfrm>
          <a:prstGeom prst="rect">
            <a:avLst/>
          </a:prstGeom>
        </p:spPr>
      </p:pic>
    </p:spTree>
    <p:extLst>
      <p:ext uri="{BB962C8B-B14F-4D97-AF65-F5344CB8AC3E}">
        <p14:creationId xmlns:p14="http://schemas.microsoft.com/office/powerpoint/2010/main" val="49180428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297041" y="-1"/>
            <a:ext cx="3846959" cy="5143501"/>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dirty="0"/>
          </a:p>
        </p:txBody>
      </p:sp>
      <p:sp>
        <p:nvSpPr>
          <p:cNvPr id="3" name="Text Placeholder 2"/>
          <p:cNvSpPr>
            <a:spLocks noGrp="1"/>
          </p:cNvSpPr>
          <p:nvPr>
            <p:ph type="body" sz="quarter" idx="16"/>
          </p:nvPr>
        </p:nvSpPr>
        <p:spPr>
          <a:xfrm>
            <a:off x="213173" y="1697686"/>
            <a:ext cx="4942288" cy="267914"/>
          </a:xfrm>
        </p:spPr>
        <p:txBody>
          <a:bodyPr/>
          <a:lstStyle/>
          <a:p>
            <a:r>
              <a:rPr lang="en-AU" sz="2400" b="1" dirty="0">
                <a:hlinkClick r:id="rId3"/>
              </a:rPr>
              <a:t>No One’s </a:t>
            </a:r>
            <a:r>
              <a:rPr lang="en-AU" sz="2400" b="1" dirty="0" err="1">
                <a:hlinkClick r:id="rId3"/>
              </a:rPr>
              <a:t>Gonna</a:t>
            </a:r>
            <a:r>
              <a:rPr lang="en-AU" sz="2400" b="1" dirty="0">
                <a:hlinkClick r:id="rId3"/>
              </a:rPr>
              <a:t> Remember You</a:t>
            </a:r>
            <a:endParaRPr lang="en-US" sz="2400" b="1" dirty="0">
              <a:hlinkClick r:id="rId3"/>
            </a:endParaRPr>
          </a:p>
        </p:txBody>
      </p:sp>
      <p:sp>
        <p:nvSpPr>
          <p:cNvPr id="4" name="Text Placeholder 3"/>
          <p:cNvSpPr>
            <a:spLocks noGrp="1"/>
          </p:cNvSpPr>
          <p:nvPr>
            <p:ph type="body" sz="quarter" idx="13"/>
          </p:nvPr>
        </p:nvSpPr>
        <p:spPr>
          <a:xfrm>
            <a:off x="496265" y="2245957"/>
            <a:ext cx="4589290" cy="1691893"/>
          </a:xfrm>
        </p:spPr>
        <p:txBody>
          <a:bodyPr>
            <a:normAutofit/>
          </a:bodyPr>
          <a:lstStyle/>
          <a:p>
            <a:r>
              <a:rPr lang="en-US" sz="2800" i="1" dirty="0">
                <a:solidFill>
                  <a:schemeClr val="accent2"/>
                </a:solidFill>
              </a:rPr>
              <a:t>“</a:t>
            </a:r>
            <a:r>
              <a:rPr lang="en-AU" sz="2800" i="1" dirty="0"/>
              <a:t>Treat the janitor like the CEO.</a:t>
            </a:r>
            <a:r>
              <a:rPr lang="en-US" sz="2800" i="1" dirty="0">
                <a:solidFill>
                  <a:schemeClr val="accent2"/>
                </a:solidFill>
              </a:rPr>
              <a:t>”</a:t>
            </a:r>
          </a:p>
          <a:p>
            <a:endParaRPr lang="en-US" sz="2800" dirty="0"/>
          </a:p>
        </p:txBody>
      </p:sp>
      <p:sp>
        <p:nvSpPr>
          <p:cNvPr id="5" name="Text Placeholder 4"/>
          <p:cNvSpPr>
            <a:spLocks noGrp="1"/>
          </p:cNvSpPr>
          <p:nvPr>
            <p:ph type="body" sz="quarter" idx="4294967295"/>
          </p:nvPr>
        </p:nvSpPr>
        <p:spPr>
          <a:xfrm>
            <a:off x="1699408" y="3184549"/>
            <a:ext cx="3553980" cy="1221508"/>
          </a:xfrm>
        </p:spPr>
        <p:txBody>
          <a:bodyPr>
            <a:normAutofit/>
          </a:bodyPr>
          <a:lstStyle/>
          <a:p>
            <a:pPr marL="0" indent="0">
              <a:buNone/>
            </a:pPr>
            <a:r>
              <a:rPr lang="en-AU" sz="2000" dirty="0">
                <a:hlinkClick r:id="rId4"/>
              </a:rPr>
              <a:t>-@Esquire Classics</a:t>
            </a:r>
            <a:endParaRPr lang="en-US" sz="2000" u="sng" dirty="0">
              <a:solidFill>
                <a:schemeClr val="accent2"/>
              </a:solidFill>
            </a:endParaRPr>
          </a:p>
        </p:txBody>
      </p:sp>
      <p:sp>
        <p:nvSpPr>
          <p:cNvPr id="8" name="TextBox 7"/>
          <p:cNvSpPr txBox="1"/>
          <p:nvPr/>
        </p:nvSpPr>
        <p:spPr>
          <a:xfrm>
            <a:off x="1699408" y="3503855"/>
            <a:ext cx="1961909" cy="369332"/>
          </a:xfrm>
          <a:prstGeom prst="rect">
            <a:avLst/>
          </a:prstGeom>
          <a:noFill/>
        </p:spPr>
        <p:txBody>
          <a:bodyPr wrap="square" rtlCol="0">
            <a:spAutoFit/>
          </a:bodyPr>
          <a:lstStyle/>
          <a:p>
            <a:r>
              <a:rPr lang="en-US" dirty="0"/>
              <a:t>May</a:t>
            </a:r>
          </a:p>
        </p:txBody>
      </p:sp>
      <p:pic>
        <p:nvPicPr>
          <p:cNvPr id="6" name="Picture 5"/>
          <p:cNvPicPr>
            <a:picLocks noChangeAspect="1"/>
          </p:cNvPicPr>
          <p:nvPr/>
        </p:nvPicPr>
        <p:blipFill>
          <a:blip r:embed="rId5"/>
          <a:stretch>
            <a:fillRect/>
          </a:stretch>
        </p:blipFill>
        <p:spPr>
          <a:xfrm>
            <a:off x="5297041" y="1048134"/>
            <a:ext cx="3849644" cy="4095366"/>
          </a:xfrm>
          <a:prstGeom prst="rect">
            <a:avLst/>
          </a:prstGeom>
        </p:spPr>
      </p:pic>
    </p:spTree>
    <p:extLst>
      <p:ext uri="{BB962C8B-B14F-4D97-AF65-F5344CB8AC3E}">
        <p14:creationId xmlns:p14="http://schemas.microsoft.com/office/powerpoint/2010/main" val="29399565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315077" y="1"/>
            <a:ext cx="3828923" cy="5143500"/>
          </a:xfrm>
          <a:prstGeom prst="rect">
            <a:avLst/>
          </a:prstGeom>
          <a:solidFill>
            <a:srgbClr val="EC6A5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sp>
        <p:nvSpPr>
          <p:cNvPr id="3" name="Text Placeholder 2"/>
          <p:cNvSpPr>
            <a:spLocks noGrp="1"/>
          </p:cNvSpPr>
          <p:nvPr>
            <p:ph type="body" sz="quarter" idx="16"/>
          </p:nvPr>
        </p:nvSpPr>
        <p:spPr>
          <a:xfrm>
            <a:off x="240523" y="958372"/>
            <a:ext cx="4942288" cy="267914"/>
          </a:xfrm>
        </p:spPr>
        <p:txBody>
          <a:bodyPr/>
          <a:lstStyle/>
          <a:p>
            <a:r>
              <a:rPr lang="en-AU" sz="2400" b="1" dirty="0">
                <a:hlinkClick r:id="rId2"/>
              </a:rPr>
              <a:t>Age 40: </a:t>
            </a:r>
            <a:r>
              <a:rPr lang="en-AU" sz="2400" b="1" dirty="0" err="1">
                <a:hlinkClick r:id="rId2"/>
              </a:rPr>
              <a:t>Ain’t</a:t>
            </a:r>
            <a:r>
              <a:rPr lang="en-AU" sz="2400" b="1" dirty="0">
                <a:hlinkClick r:id="rId2"/>
              </a:rPr>
              <a:t> Nobody Got Time </a:t>
            </a:r>
            <a:br>
              <a:rPr lang="en-AU" sz="2400" b="1" dirty="0">
                <a:hlinkClick r:id="rId2"/>
              </a:rPr>
            </a:br>
            <a:r>
              <a:rPr lang="en-AU" sz="2400" b="1" dirty="0">
                <a:hlinkClick r:id="rId2"/>
              </a:rPr>
              <a:t>For That</a:t>
            </a:r>
            <a:endParaRPr lang="en-US" sz="2400" b="1" dirty="0"/>
          </a:p>
        </p:txBody>
      </p:sp>
      <p:sp>
        <p:nvSpPr>
          <p:cNvPr id="4" name="Text Placeholder 3"/>
          <p:cNvSpPr>
            <a:spLocks noGrp="1"/>
          </p:cNvSpPr>
          <p:nvPr>
            <p:ph type="body" sz="quarter" idx="13"/>
          </p:nvPr>
        </p:nvSpPr>
        <p:spPr>
          <a:xfrm>
            <a:off x="535647" y="1825367"/>
            <a:ext cx="4589290" cy="1897221"/>
          </a:xfrm>
        </p:spPr>
        <p:txBody>
          <a:bodyPr>
            <a:normAutofit/>
          </a:bodyPr>
          <a:lstStyle/>
          <a:p>
            <a:r>
              <a:rPr lang="en-US" sz="2800" i="1" dirty="0">
                <a:solidFill>
                  <a:schemeClr val="accent2"/>
                </a:solidFill>
              </a:rPr>
              <a:t>“</a:t>
            </a:r>
            <a:r>
              <a:rPr lang="en-AU" sz="2800" i="1" dirty="0"/>
              <a:t>I let other people be responsible for how they choose to respond to things.</a:t>
            </a:r>
            <a:r>
              <a:rPr lang="en-US" sz="2800" i="1" dirty="0">
                <a:solidFill>
                  <a:schemeClr val="accent2"/>
                </a:solidFill>
              </a:rPr>
              <a:t>”</a:t>
            </a:r>
          </a:p>
          <a:p>
            <a:endParaRPr lang="en-US" sz="2800" dirty="0"/>
          </a:p>
        </p:txBody>
      </p:sp>
      <p:sp>
        <p:nvSpPr>
          <p:cNvPr id="5" name="Text Placeholder 4"/>
          <p:cNvSpPr>
            <a:spLocks noGrp="1"/>
          </p:cNvSpPr>
          <p:nvPr>
            <p:ph type="body" sz="quarter" idx="4294967295"/>
          </p:nvPr>
        </p:nvSpPr>
        <p:spPr>
          <a:xfrm>
            <a:off x="1738790" y="3614316"/>
            <a:ext cx="3553980" cy="1221508"/>
          </a:xfrm>
        </p:spPr>
        <p:txBody>
          <a:bodyPr>
            <a:normAutofit/>
          </a:bodyPr>
          <a:lstStyle/>
          <a:p>
            <a:pPr marL="0" indent="0">
              <a:buNone/>
            </a:pPr>
            <a:r>
              <a:rPr lang="en-AU" sz="2000" dirty="0">
                <a:hlinkClick r:id="rId3"/>
              </a:rPr>
              <a:t>-@Amanda </a:t>
            </a:r>
            <a:r>
              <a:rPr lang="en-AU" sz="2000" dirty="0" err="1">
                <a:hlinkClick r:id="rId3"/>
              </a:rPr>
              <a:t>Clayman</a:t>
            </a:r>
            <a:endParaRPr lang="en-US" sz="2000" dirty="0">
              <a:solidFill>
                <a:schemeClr val="accent2"/>
              </a:solidFill>
            </a:endParaRPr>
          </a:p>
        </p:txBody>
      </p:sp>
      <p:sp>
        <p:nvSpPr>
          <p:cNvPr id="8" name="TextBox 7"/>
          <p:cNvSpPr txBox="1"/>
          <p:nvPr/>
        </p:nvSpPr>
        <p:spPr>
          <a:xfrm>
            <a:off x="1738790" y="3897817"/>
            <a:ext cx="1961909" cy="369332"/>
          </a:xfrm>
          <a:prstGeom prst="rect">
            <a:avLst/>
          </a:prstGeom>
          <a:noFill/>
        </p:spPr>
        <p:txBody>
          <a:bodyPr wrap="square" rtlCol="0">
            <a:spAutoFit/>
          </a:bodyPr>
          <a:lstStyle/>
          <a:p>
            <a:r>
              <a:rPr lang="en-US" dirty="0"/>
              <a:t>January</a:t>
            </a:r>
          </a:p>
        </p:txBody>
      </p:sp>
      <p:pic>
        <p:nvPicPr>
          <p:cNvPr id="4098" name="Picture 2" descr="https://cdn-images-1.medium.com/max/800/1*RcjBeSjxoyK7Yg1ancPN_w.jpeg"/>
          <p:cNvPicPr>
            <a:picLocks noChangeAspect="1" noChangeArrowheads="1"/>
          </p:cNvPicPr>
          <p:nvPr/>
        </p:nvPicPr>
        <p:blipFill rotWithShape="1">
          <a:blip r:embed="rId4">
            <a:extLst>
              <a:ext uri="{28A0092B-C50C-407E-A947-70E740481C1C}">
                <a14:useLocalDpi xmlns:a14="http://schemas.microsoft.com/office/drawing/2010/main" val="0"/>
              </a:ext>
            </a:extLst>
          </a:blip>
          <a:srcRect l="9739" r="13535"/>
          <a:stretch/>
        </p:blipFill>
        <p:spPr bwMode="auto">
          <a:xfrm>
            <a:off x="5315077" y="989464"/>
            <a:ext cx="3828923" cy="2809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750679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6"/>
          </p:nvPr>
        </p:nvSpPr>
        <p:spPr>
          <a:xfrm>
            <a:off x="4091753" y="1142657"/>
            <a:ext cx="4402542" cy="646545"/>
          </a:xfrm>
        </p:spPr>
        <p:txBody>
          <a:bodyPr/>
          <a:lstStyle/>
          <a:p>
            <a:r>
              <a:rPr lang="en-AU" sz="2400" b="1" u="sng" dirty="0">
                <a:hlinkClick r:id="rId3"/>
              </a:rPr>
              <a:t>The Future of Design in Technology</a:t>
            </a:r>
            <a:endParaRPr lang="en-US" sz="2400" b="1" u="sng" dirty="0"/>
          </a:p>
        </p:txBody>
      </p:sp>
      <p:sp>
        <p:nvSpPr>
          <p:cNvPr id="4" name="Text Placeholder 3"/>
          <p:cNvSpPr>
            <a:spLocks noGrp="1"/>
          </p:cNvSpPr>
          <p:nvPr>
            <p:ph type="body" sz="quarter" idx="13"/>
          </p:nvPr>
        </p:nvSpPr>
        <p:spPr>
          <a:xfrm>
            <a:off x="4386877" y="2103049"/>
            <a:ext cx="4487408" cy="1897221"/>
          </a:xfrm>
        </p:spPr>
        <p:txBody>
          <a:bodyPr>
            <a:noAutofit/>
          </a:bodyPr>
          <a:lstStyle/>
          <a:p>
            <a:r>
              <a:rPr lang="en-US" sz="2500" i="1" dirty="0">
                <a:solidFill>
                  <a:schemeClr val="accent2"/>
                </a:solidFill>
              </a:rPr>
              <a:t>“</a:t>
            </a:r>
            <a:r>
              <a:rPr lang="en-AU" sz="2500" i="1" dirty="0"/>
              <a:t>At least half the tech products people use will be because of style and how it makes them feel rather than pure utility.</a:t>
            </a:r>
            <a:r>
              <a:rPr lang="en-US" sz="2500" i="1" dirty="0">
                <a:solidFill>
                  <a:schemeClr val="accent2"/>
                </a:solidFill>
              </a:rPr>
              <a:t>”</a:t>
            </a:r>
            <a:endParaRPr lang="en-US" sz="2500" dirty="0"/>
          </a:p>
        </p:txBody>
      </p:sp>
      <p:sp>
        <p:nvSpPr>
          <p:cNvPr id="5" name="Text Placeholder 4"/>
          <p:cNvSpPr>
            <a:spLocks noGrp="1"/>
          </p:cNvSpPr>
          <p:nvPr>
            <p:ph type="body" sz="quarter" idx="4294967295"/>
          </p:nvPr>
        </p:nvSpPr>
        <p:spPr>
          <a:xfrm>
            <a:off x="5590020" y="3773626"/>
            <a:ext cx="3553980" cy="1221508"/>
          </a:xfrm>
        </p:spPr>
        <p:txBody>
          <a:bodyPr>
            <a:normAutofit/>
          </a:bodyPr>
          <a:lstStyle/>
          <a:p>
            <a:pPr marL="0" indent="0">
              <a:buNone/>
            </a:pPr>
            <a:r>
              <a:rPr lang="en-AU" sz="2000" dirty="0">
                <a:hlinkClick r:id="rId4"/>
              </a:rPr>
              <a:t>-@Julie </a:t>
            </a:r>
            <a:r>
              <a:rPr lang="en-AU" sz="2000" dirty="0" err="1">
                <a:hlinkClick r:id="rId4"/>
              </a:rPr>
              <a:t>Zhuo</a:t>
            </a:r>
            <a:endParaRPr lang="en-US" sz="2000" dirty="0">
              <a:solidFill>
                <a:schemeClr val="accent2"/>
              </a:solidFill>
            </a:endParaRPr>
          </a:p>
        </p:txBody>
      </p:sp>
      <p:sp>
        <p:nvSpPr>
          <p:cNvPr id="8" name="TextBox 7"/>
          <p:cNvSpPr txBox="1"/>
          <p:nvPr/>
        </p:nvSpPr>
        <p:spPr>
          <a:xfrm>
            <a:off x="5590020" y="4085506"/>
            <a:ext cx="1961909" cy="369332"/>
          </a:xfrm>
          <a:prstGeom prst="rect">
            <a:avLst/>
          </a:prstGeom>
          <a:noFill/>
        </p:spPr>
        <p:txBody>
          <a:bodyPr wrap="square" rtlCol="0">
            <a:spAutoFit/>
          </a:bodyPr>
          <a:lstStyle/>
          <a:p>
            <a:r>
              <a:rPr lang="en-US" dirty="0"/>
              <a:t>May</a:t>
            </a:r>
          </a:p>
        </p:txBody>
      </p:sp>
      <p:sp>
        <p:nvSpPr>
          <p:cNvPr id="7" name="Rectangle 6"/>
          <p:cNvSpPr/>
          <p:nvPr/>
        </p:nvSpPr>
        <p:spPr>
          <a:xfrm>
            <a:off x="0" y="-1"/>
            <a:ext cx="3846959" cy="5143501"/>
          </a:xfrm>
          <a:prstGeom prst="rect">
            <a:avLst/>
          </a:prstGeom>
          <a:solidFill>
            <a:schemeClr val="tx2">
              <a:lumMod val="90000"/>
              <a:lumOff val="1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dirty="0"/>
          </a:p>
        </p:txBody>
      </p:sp>
      <p:pic>
        <p:nvPicPr>
          <p:cNvPr id="6" name="Picture 5"/>
          <p:cNvPicPr>
            <a:picLocks noChangeAspect="1"/>
          </p:cNvPicPr>
          <p:nvPr/>
        </p:nvPicPr>
        <p:blipFill>
          <a:blip r:embed="rId5"/>
          <a:stretch>
            <a:fillRect/>
          </a:stretch>
        </p:blipFill>
        <p:spPr>
          <a:xfrm>
            <a:off x="0" y="736979"/>
            <a:ext cx="3846959" cy="3669542"/>
          </a:xfrm>
          <a:prstGeom prst="rect">
            <a:avLst/>
          </a:prstGeom>
        </p:spPr>
      </p:pic>
    </p:spTree>
    <p:extLst>
      <p:ext uri="{BB962C8B-B14F-4D97-AF65-F5344CB8AC3E}">
        <p14:creationId xmlns:p14="http://schemas.microsoft.com/office/powerpoint/2010/main" val="203003966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297041" y="-1"/>
            <a:ext cx="3846959" cy="5143501"/>
          </a:xfrm>
          <a:prstGeom prst="rect">
            <a:avLst/>
          </a:prstGeom>
          <a:solidFill>
            <a:srgbClr val="00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dirty="0"/>
          </a:p>
        </p:txBody>
      </p:sp>
      <p:sp>
        <p:nvSpPr>
          <p:cNvPr id="3" name="Text Placeholder 2"/>
          <p:cNvSpPr>
            <a:spLocks noGrp="1"/>
          </p:cNvSpPr>
          <p:nvPr>
            <p:ph type="body" sz="quarter" idx="16"/>
          </p:nvPr>
        </p:nvSpPr>
        <p:spPr>
          <a:xfrm>
            <a:off x="213173" y="1424733"/>
            <a:ext cx="4942288" cy="267914"/>
          </a:xfrm>
        </p:spPr>
        <p:txBody>
          <a:bodyPr/>
          <a:lstStyle/>
          <a:p>
            <a:r>
              <a:rPr lang="en-AU" sz="2400" b="1" dirty="0">
                <a:hlinkClick r:id="rId3"/>
              </a:rPr>
              <a:t>Social Shaming</a:t>
            </a:r>
            <a:endParaRPr lang="en-US" sz="2400" b="1" dirty="0">
              <a:hlinkClick r:id="rId3"/>
            </a:endParaRPr>
          </a:p>
        </p:txBody>
      </p:sp>
      <p:sp>
        <p:nvSpPr>
          <p:cNvPr id="4" name="Text Placeholder 3"/>
          <p:cNvSpPr>
            <a:spLocks noGrp="1"/>
          </p:cNvSpPr>
          <p:nvPr>
            <p:ph type="body" sz="quarter" idx="13"/>
          </p:nvPr>
        </p:nvSpPr>
        <p:spPr>
          <a:xfrm>
            <a:off x="496265" y="1973004"/>
            <a:ext cx="4589290" cy="1691893"/>
          </a:xfrm>
        </p:spPr>
        <p:txBody>
          <a:bodyPr>
            <a:normAutofit/>
          </a:bodyPr>
          <a:lstStyle/>
          <a:p>
            <a:r>
              <a:rPr lang="en-US" sz="2800" i="1" dirty="0">
                <a:solidFill>
                  <a:schemeClr val="accent2"/>
                </a:solidFill>
              </a:rPr>
              <a:t>“</a:t>
            </a:r>
            <a:r>
              <a:rPr lang="en-AU" sz="2800" i="1" dirty="0"/>
              <a:t>Making mistakes is the most important part of growth.</a:t>
            </a:r>
            <a:r>
              <a:rPr lang="en-US" sz="2800" i="1" dirty="0">
                <a:solidFill>
                  <a:schemeClr val="accent2"/>
                </a:solidFill>
              </a:rPr>
              <a:t>”</a:t>
            </a:r>
          </a:p>
          <a:p>
            <a:endParaRPr lang="en-US" sz="2800" dirty="0"/>
          </a:p>
        </p:txBody>
      </p:sp>
      <p:sp>
        <p:nvSpPr>
          <p:cNvPr id="5" name="Text Placeholder 4"/>
          <p:cNvSpPr>
            <a:spLocks noGrp="1"/>
          </p:cNvSpPr>
          <p:nvPr>
            <p:ph type="body" sz="quarter" idx="4294967295"/>
          </p:nvPr>
        </p:nvSpPr>
        <p:spPr>
          <a:xfrm>
            <a:off x="1699408" y="3321029"/>
            <a:ext cx="3553980" cy="1221508"/>
          </a:xfrm>
        </p:spPr>
        <p:txBody>
          <a:bodyPr>
            <a:normAutofit/>
          </a:bodyPr>
          <a:lstStyle/>
          <a:p>
            <a:pPr marL="0" indent="0">
              <a:buNone/>
            </a:pPr>
            <a:r>
              <a:rPr lang="en-AU" sz="2000" dirty="0">
                <a:hlinkClick r:id="rId4"/>
              </a:rPr>
              <a:t>-@Marc V. Calderaro</a:t>
            </a:r>
            <a:endParaRPr lang="en-US" sz="2000" u="sng" dirty="0">
              <a:solidFill>
                <a:schemeClr val="accent2"/>
              </a:solidFill>
            </a:endParaRPr>
          </a:p>
        </p:txBody>
      </p:sp>
      <p:sp>
        <p:nvSpPr>
          <p:cNvPr id="8" name="TextBox 7"/>
          <p:cNvSpPr txBox="1"/>
          <p:nvPr/>
        </p:nvSpPr>
        <p:spPr>
          <a:xfrm>
            <a:off x="1699408" y="3640335"/>
            <a:ext cx="1961909" cy="369332"/>
          </a:xfrm>
          <a:prstGeom prst="rect">
            <a:avLst/>
          </a:prstGeom>
          <a:noFill/>
        </p:spPr>
        <p:txBody>
          <a:bodyPr wrap="square" rtlCol="0">
            <a:spAutoFit/>
          </a:bodyPr>
          <a:lstStyle/>
          <a:p>
            <a:r>
              <a:rPr lang="en-US" dirty="0"/>
              <a:t>May</a:t>
            </a:r>
          </a:p>
        </p:txBody>
      </p:sp>
      <p:pic>
        <p:nvPicPr>
          <p:cNvPr id="6146" name="Picture 2" descr="Marc V. Calderaro"/>
          <p:cNvPicPr>
            <a:picLocks noChangeAspect="1" noChangeArrowheads="1"/>
          </p:cNvPicPr>
          <p:nvPr/>
        </p:nvPicPr>
        <p:blipFill rotWithShape="1">
          <a:blip r:embed="rId5">
            <a:extLst>
              <a:ext uri="{28A0092B-C50C-407E-A947-70E740481C1C}">
                <a14:useLocalDpi xmlns:a14="http://schemas.microsoft.com/office/drawing/2010/main" val="0"/>
              </a:ext>
            </a:extLst>
          </a:blip>
          <a:srcRect l="9583" r="1818"/>
          <a:stretch/>
        </p:blipFill>
        <p:spPr bwMode="auto">
          <a:xfrm flipH="1">
            <a:off x="5513000" y="1034716"/>
            <a:ext cx="3630999" cy="40982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300356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6"/>
          </p:nvPr>
        </p:nvSpPr>
        <p:spPr>
          <a:xfrm>
            <a:off x="4091753" y="707225"/>
            <a:ext cx="4402542" cy="646545"/>
          </a:xfrm>
        </p:spPr>
        <p:txBody>
          <a:bodyPr/>
          <a:lstStyle/>
          <a:p>
            <a:r>
              <a:rPr lang="en-AU" sz="2400" b="1" u="sng" dirty="0">
                <a:hlinkClick r:id="rId3"/>
              </a:rPr>
              <a:t>“What’s one thing you’ve learned at Harvard Business School that blew your mind?”</a:t>
            </a:r>
            <a:endParaRPr lang="en-US" sz="2400" b="1" u="sng" dirty="0"/>
          </a:p>
        </p:txBody>
      </p:sp>
      <p:sp>
        <p:nvSpPr>
          <p:cNvPr id="4" name="Text Placeholder 3"/>
          <p:cNvSpPr>
            <a:spLocks noGrp="1"/>
          </p:cNvSpPr>
          <p:nvPr>
            <p:ph type="body" sz="quarter" idx="13"/>
          </p:nvPr>
        </p:nvSpPr>
        <p:spPr>
          <a:xfrm>
            <a:off x="4386877" y="2033377"/>
            <a:ext cx="4487408" cy="1897221"/>
          </a:xfrm>
        </p:spPr>
        <p:txBody>
          <a:bodyPr>
            <a:noAutofit/>
          </a:bodyPr>
          <a:lstStyle/>
          <a:p>
            <a:r>
              <a:rPr lang="en-US" sz="2000" i="1" dirty="0">
                <a:solidFill>
                  <a:schemeClr val="accent2"/>
                </a:solidFill>
              </a:rPr>
              <a:t>“</a:t>
            </a:r>
            <a:r>
              <a:rPr lang="en-AU" sz="2000" i="1" dirty="0"/>
              <a:t>When an employee has more accountability than control, this is considered an “entrepreneurial gap.” It’s typically created via an incentive system that encourages the employee to go beyond their span of control.</a:t>
            </a:r>
            <a:r>
              <a:rPr lang="en-US" sz="2000" i="1" dirty="0">
                <a:solidFill>
                  <a:schemeClr val="accent2"/>
                </a:solidFill>
              </a:rPr>
              <a:t>”</a:t>
            </a:r>
            <a:endParaRPr lang="en-US" sz="2000" dirty="0"/>
          </a:p>
        </p:txBody>
      </p:sp>
      <p:sp>
        <p:nvSpPr>
          <p:cNvPr id="5" name="Text Placeholder 4"/>
          <p:cNvSpPr>
            <a:spLocks noGrp="1"/>
          </p:cNvSpPr>
          <p:nvPr>
            <p:ph type="body" sz="quarter" idx="4294967295"/>
          </p:nvPr>
        </p:nvSpPr>
        <p:spPr>
          <a:xfrm>
            <a:off x="5590020" y="4008764"/>
            <a:ext cx="3553980" cy="1221508"/>
          </a:xfrm>
        </p:spPr>
        <p:txBody>
          <a:bodyPr>
            <a:normAutofit/>
          </a:bodyPr>
          <a:lstStyle/>
          <a:p>
            <a:pPr marL="0" indent="0">
              <a:buNone/>
            </a:pPr>
            <a:r>
              <a:rPr lang="en-AU" sz="2000" dirty="0">
                <a:hlinkClick r:id="rId4"/>
              </a:rPr>
              <a:t>-@Ellen </a:t>
            </a:r>
            <a:r>
              <a:rPr lang="en-AU" sz="2000" dirty="0" err="1">
                <a:hlinkClick r:id="rId4"/>
              </a:rPr>
              <a:t>Chisa</a:t>
            </a:r>
            <a:endParaRPr lang="en-US" sz="2000" dirty="0">
              <a:solidFill>
                <a:schemeClr val="accent2"/>
              </a:solidFill>
            </a:endParaRPr>
          </a:p>
        </p:txBody>
      </p:sp>
      <p:sp>
        <p:nvSpPr>
          <p:cNvPr id="8" name="TextBox 7"/>
          <p:cNvSpPr txBox="1"/>
          <p:nvPr/>
        </p:nvSpPr>
        <p:spPr>
          <a:xfrm>
            <a:off x="5590020" y="4320644"/>
            <a:ext cx="1961909" cy="369332"/>
          </a:xfrm>
          <a:prstGeom prst="rect">
            <a:avLst/>
          </a:prstGeom>
          <a:noFill/>
        </p:spPr>
        <p:txBody>
          <a:bodyPr wrap="square" rtlCol="0">
            <a:spAutoFit/>
          </a:bodyPr>
          <a:lstStyle/>
          <a:p>
            <a:r>
              <a:rPr lang="en-US" dirty="0"/>
              <a:t>May</a:t>
            </a:r>
          </a:p>
        </p:txBody>
      </p:sp>
      <p:sp>
        <p:nvSpPr>
          <p:cNvPr id="7" name="Rectangle 6"/>
          <p:cNvSpPr/>
          <p:nvPr/>
        </p:nvSpPr>
        <p:spPr>
          <a:xfrm>
            <a:off x="0" y="-1"/>
            <a:ext cx="3846959" cy="5143501"/>
          </a:xfrm>
          <a:prstGeom prst="rect">
            <a:avLst/>
          </a:prstGeom>
          <a:solidFill>
            <a:schemeClr val="tx2">
              <a:lumMod val="90000"/>
              <a:lumOff val="1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dirty="0"/>
          </a:p>
        </p:txBody>
      </p:sp>
      <p:pic>
        <p:nvPicPr>
          <p:cNvPr id="5122" name="Picture 2" descr="https://cdn-images-1.medium.com/max/2000/1*-xsNtD4t-NF-ykBHPM9kGw.jpeg"/>
          <p:cNvPicPr>
            <a:picLocks noChangeAspect="1" noChangeArrowheads="1"/>
          </p:cNvPicPr>
          <p:nvPr/>
        </p:nvPicPr>
        <p:blipFill rotWithShape="1">
          <a:blip r:embed="rId5">
            <a:extLst>
              <a:ext uri="{28A0092B-C50C-407E-A947-70E740481C1C}">
                <a14:useLocalDpi xmlns:a14="http://schemas.microsoft.com/office/drawing/2010/main" val="0"/>
              </a:ext>
            </a:extLst>
          </a:blip>
          <a:srcRect l="43965" r="-1"/>
          <a:stretch/>
        </p:blipFill>
        <p:spPr bwMode="auto">
          <a:xfrm>
            <a:off x="1" y="-1"/>
            <a:ext cx="3840844"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588885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297041" y="-1"/>
            <a:ext cx="3846959" cy="5143501"/>
          </a:xfrm>
          <a:prstGeom prst="rect">
            <a:avLst/>
          </a:prstGeom>
          <a:solidFill>
            <a:schemeClr val="tx2">
              <a:lumMod val="90000"/>
              <a:lumOff val="1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dirty="0"/>
          </a:p>
        </p:txBody>
      </p:sp>
      <p:sp>
        <p:nvSpPr>
          <p:cNvPr id="3" name="Text Placeholder 2"/>
          <p:cNvSpPr>
            <a:spLocks noGrp="1"/>
          </p:cNvSpPr>
          <p:nvPr>
            <p:ph type="body" sz="quarter" idx="16"/>
          </p:nvPr>
        </p:nvSpPr>
        <p:spPr>
          <a:xfrm>
            <a:off x="213173" y="1053177"/>
            <a:ext cx="4942288" cy="267914"/>
          </a:xfrm>
        </p:spPr>
        <p:txBody>
          <a:bodyPr/>
          <a:lstStyle/>
          <a:p>
            <a:r>
              <a:rPr lang="en-AU" sz="2400" b="1" dirty="0">
                <a:hlinkClick r:id="rId3"/>
              </a:rPr>
              <a:t>I Let IBM’s Robot Chef Tell Me </a:t>
            </a:r>
            <a:br>
              <a:rPr lang="en-AU" sz="2400" b="1" dirty="0">
                <a:hlinkClick r:id="rId3"/>
              </a:rPr>
            </a:br>
            <a:r>
              <a:rPr lang="en-AU" sz="2400" b="1" dirty="0">
                <a:hlinkClick r:id="rId3"/>
              </a:rPr>
              <a:t>What to Cook for a Week</a:t>
            </a:r>
            <a:endParaRPr lang="en-US" sz="2400" b="1" dirty="0">
              <a:hlinkClick r:id="rId4"/>
            </a:endParaRPr>
          </a:p>
        </p:txBody>
      </p:sp>
      <p:sp>
        <p:nvSpPr>
          <p:cNvPr id="4" name="Text Placeholder 3"/>
          <p:cNvSpPr>
            <a:spLocks noGrp="1"/>
          </p:cNvSpPr>
          <p:nvPr>
            <p:ph type="body" sz="quarter" idx="13"/>
          </p:nvPr>
        </p:nvSpPr>
        <p:spPr>
          <a:xfrm>
            <a:off x="496265" y="1973004"/>
            <a:ext cx="4589290" cy="1691893"/>
          </a:xfrm>
        </p:spPr>
        <p:txBody>
          <a:bodyPr>
            <a:normAutofit lnSpcReduction="10000"/>
          </a:bodyPr>
          <a:lstStyle/>
          <a:p>
            <a:r>
              <a:rPr lang="en-US" sz="2800" i="1" dirty="0">
                <a:solidFill>
                  <a:schemeClr val="accent2"/>
                </a:solidFill>
              </a:rPr>
              <a:t>“</a:t>
            </a:r>
            <a:r>
              <a:rPr lang="en-AU" sz="2800" i="1" dirty="0"/>
              <a:t>You may need to make a ‘do I want to put mashed potato on this lasagne?’</a:t>
            </a:r>
            <a:br>
              <a:rPr lang="en-AU" sz="2800" i="1" dirty="0"/>
            </a:br>
            <a:r>
              <a:rPr lang="en-AU" sz="2800" i="1" dirty="0"/>
              <a:t>leap of faith.</a:t>
            </a:r>
            <a:r>
              <a:rPr lang="en-US" sz="2800" i="1" dirty="0">
                <a:solidFill>
                  <a:schemeClr val="accent2"/>
                </a:solidFill>
              </a:rPr>
              <a:t>”</a:t>
            </a:r>
          </a:p>
          <a:p>
            <a:endParaRPr lang="en-US" sz="2800" dirty="0"/>
          </a:p>
        </p:txBody>
      </p:sp>
      <p:sp>
        <p:nvSpPr>
          <p:cNvPr id="5" name="Text Placeholder 4"/>
          <p:cNvSpPr>
            <a:spLocks noGrp="1"/>
          </p:cNvSpPr>
          <p:nvPr>
            <p:ph type="body" sz="quarter" idx="4294967295"/>
          </p:nvPr>
        </p:nvSpPr>
        <p:spPr>
          <a:xfrm>
            <a:off x="1699408" y="3663929"/>
            <a:ext cx="3553980" cy="1221508"/>
          </a:xfrm>
        </p:spPr>
        <p:txBody>
          <a:bodyPr>
            <a:normAutofit/>
          </a:bodyPr>
          <a:lstStyle/>
          <a:p>
            <a:pPr marL="0" indent="0">
              <a:buNone/>
            </a:pPr>
            <a:r>
              <a:rPr lang="en-AU" sz="2000" dirty="0">
                <a:hlinkClick r:id="rId5"/>
              </a:rPr>
              <a:t>-@Matt O'Leary</a:t>
            </a:r>
            <a:endParaRPr lang="en-US" sz="2000" u="sng" dirty="0">
              <a:solidFill>
                <a:schemeClr val="accent2"/>
              </a:solidFill>
            </a:endParaRPr>
          </a:p>
        </p:txBody>
      </p:sp>
      <p:sp>
        <p:nvSpPr>
          <p:cNvPr id="8" name="TextBox 7"/>
          <p:cNvSpPr txBox="1"/>
          <p:nvPr/>
        </p:nvSpPr>
        <p:spPr>
          <a:xfrm>
            <a:off x="1699408" y="3983235"/>
            <a:ext cx="1961909" cy="369332"/>
          </a:xfrm>
          <a:prstGeom prst="rect">
            <a:avLst/>
          </a:prstGeom>
          <a:noFill/>
        </p:spPr>
        <p:txBody>
          <a:bodyPr wrap="square" rtlCol="0">
            <a:spAutoFit/>
          </a:bodyPr>
          <a:lstStyle/>
          <a:p>
            <a:r>
              <a:rPr lang="en-US" dirty="0"/>
              <a:t>May</a:t>
            </a:r>
          </a:p>
        </p:txBody>
      </p:sp>
      <p:pic>
        <p:nvPicPr>
          <p:cNvPr id="6" name="Picture 5"/>
          <p:cNvPicPr>
            <a:picLocks noChangeAspect="1"/>
          </p:cNvPicPr>
          <p:nvPr/>
        </p:nvPicPr>
        <p:blipFill rotWithShape="1">
          <a:blip r:embed="rId6"/>
          <a:srcRect l="17438"/>
          <a:stretch/>
        </p:blipFill>
        <p:spPr>
          <a:xfrm>
            <a:off x="5297041" y="0"/>
            <a:ext cx="3835297" cy="5143500"/>
          </a:xfrm>
          <a:prstGeom prst="rect">
            <a:avLst/>
          </a:prstGeom>
        </p:spPr>
      </p:pic>
    </p:spTree>
    <p:extLst>
      <p:ext uri="{BB962C8B-B14F-4D97-AF65-F5344CB8AC3E}">
        <p14:creationId xmlns:p14="http://schemas.microsoft.com/office/powerpoint/2010/main" val="333841264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6"/>
          </p:nvPr>
        </p:nvSpPr>
        <p:spPr>
          <a:xfrm>
            <a:off x="4091753" y="1142657"/>
            <a:ext cx="4402542" cy="646545"/>
          </a:xfrm>
        </p:spPr>
        <p:txBody>
          <a:bodyPr/>
          <a:lstStyle/>
          <a:p>
            <a:r>
              <a:rPr lang="en-AU" sz="2400" b="1" u="sng" dirty="0">
                <a:hlinkClick r:id="rId3"/>
              </a:rPr>
              <a:t>This Journey called Life</a:t>
            </a:r>
            <a:endParaRPr lang="en-US" sz="2400" b="1" u="sng" dirty="0"/>
          </a:p>
        </p:txBody>
      </p:sp>
      <p:sp>
        <p:nvSpPr>
          <p:cNvPr id="4" name="Text Placeholder 3"/>
          <p:cNvSpPr>
            <a:spLocks noGrp="1"/>
          </p:cNvSpPr>
          <p:nvPr>
            <p:ph type="body" sz="quarter" idx="13"/>
          </p:nvPr>
        </p:nvSpPr>
        <p:spPr>
          <a:xfrm>
            <a:off x="4386877" y="1625972"/>
            <a:ext cx="4487408" cy="1897221"/>
          </a:xfrm>
        </p:spPr>
        <p:txBody>
          <a:bodyPr>
            <a:noAutofit/>
          </a:bodyPr>
          <a:lstStyle/>
          <a:p>
            <a:r>
              <a:rPr lang="en-US" sz="2200" i="1" dirty="0">
                <a:solidFill>
                  <a:schemeClr val="accent2"/>
                </a:solidFill>
              </a:rPr>
              <a:t>“</a:t>
            </a:r>
            <a:r>
              <a:rPr lang="en-AU" sz="2200" i="1" dirty="0"/>
              <a:t>Stop worrying about what people think of you. They’re probably not. They’re probably thinking about themselves. Or maybe what you think of them. Silly.</a:t>
            </a:r>
            <a:r>
              <a:rPr lang="en-US" sz="2200" i="1" dirty="0">
                <a:solidFill>
                  <a:schemeClr val="accent2"/>
                </a:solidFill>
              </a:rPr>
              <a:t>”</a:t>
            </a:r>
            <a:endParaRPr lang="en-US" sz="2200" dirty="0"/>
          </a:p>
        </p:txBody>
      </p:sp>
      <p:sp>
        <p:nvSpPr>
          <p:cNvPr id="5" name="Text Placeholder 4"/>
          <p:cNvSpPr>
            <a:spLocks noGrp="1"/>
          </p:cNvSpPr>
          <p:nvPr>
            <p:ph type="body" sz="quarter" idx="4294967295"/>
          </p:nvPr>
        </p:nvSpPr>
        <p:spPr>
          <a:xfrm>
            <a:off x="5590020" y="3459724"/>
            <a:ext cx="3553980" cy="1221508"/>
          </a:xfrm>
        </p:spPr>
        <p:txBody>
          <a:bodyPr>
            <a:normAutofit/>
          </a:bodyPr>
          <a:lstStyle/>
          <a:p>
            <a:pPr marL="0" indent="0">
              <a:buNone/>
            </a:pPr>
            <a:r>
              <a:rPr lang="en-AU" sz="2000" dirty="0">
                <a:hlinkClick r:id="rId4"/>
              </a:rPr>
              <a:t>-@Walter </a:t>
            </a:r>
            <a:r>
              <a:rPr lang="en-AU" sz="2000" dirty="0" err="1">
                <a:hlinkClick r:id="rId4"/>
              </a:rPr>
              <a:t>Punsapy</a:t>
            </a:r>
            <a:endParaRPr lang="en-US" sz="2000" dirty="0">
              <a:solidFill>
                <a:schemeClr val="accent2"/>
              </a:solidFill>
            </a:endParaRPr>
          </a:p>
        </p:txBody>
      </p:sp>
      <p:sp>
        <p:nvSpPr>
          <p:cNvPr id="8" name="TextBox 7"/>
          <p:cNvSpPr txBox="1"/>
          <p:nvPr/>
        </p:nvSpPr>
        <p:spPr>
          <a:xfrm>
            <a:off x="5590020" y="3771604"/>
            <a:ext cx="1961909" cy="369332"/>
          </a:xfrm>
          <a:prstGeom prst="rect">
            <a:avLst/>
          </a:prstGeom>
          <a:noFill/>
        </p:spPr>
        <p:txBody>
          <a:bodyPr wrap="square" rtlCol="0">
            <a:spAutoFit/>
          </a:bodyPr>
          <a:lstStyle/>
          <a:p>
            <a:r>
              <a:rPr lang="en-US" dirty="0"/>
              <a:t>May</a:t>
            </a:r>
          </a:p>
        </p:txBody>
      </p:sp>
      <p:sp>
        <p:nvSpPr>
          <p:cNvPr id="7" name="Rectangle 6"/>
          <p:cNvSpPr/>
          <p:nvPr/>
        </p:nvSpPr>
        <p:spPr>
          <a:xfrm>
            <a:off x="0" y="-1"/>
            <a:ext cx="3846959" cy="5143501"/>
          </a:xfrm>
          <a:prstGeom prst="rect">
            <a:avLst/>
          </a:prstGeom>
          <a:solidFill>
            <a:schemeClr val="tx2">
              <a:lumMod val="90000"/>
              <a:lumOff val="1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dirty="0"/>
          </a:p>
        </p:txBody>
      </p:sp>
      <p:pic>
        <p:nvPicPr>
          <p:cNvPr id="6" name="Picture 5"/>
          <p:cNvPicPr>
            <a:picLocks noChangeAspect="1"/>
          </p:cNvPicPr>
          <p:nvPr/>
        </p:nvPicPr>
        <p:blipFill rotWithShape="1">
          <a:blip r:embed="rId5"/>
          <a:srcRect l="4351" r="1950"/>
          <a:stretch/>
        </p:blipFill>
        <p:spPr>
          <a:xfrm>
            <a:off x="3" y="0"/>
            <a:ext cx="3846956" cy="5143499"/>
          </a:xfrm>
          <a:prstGeom prst="rect">
            <a:avLst/>
          </a:prstGeom>
        </p:spPr>
      </p:pic>
    </p:spTree>
    <p:extLst>
      <p:ext uri="{BB962C8B-B14F-4D97-AF65-F5344CB8AC3E}">
        <p14:creationId xmlns:p14="http://schemas.microsoft.com/office/powerpoint/2010/main" val="251291516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297041" y="-1"/>
            <a:ext cx="3846959" cy="5143501"/>
          </a:xfrm>
          <a:prstGeom prst="rect">
            <a:avLst/>
          </a:prstGeom>
          <a:solidFill>
            <a:schemeClr val="tx2">
              <a:lumMod val="90000"/>
              <a:lumOff val="1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dirty="0"/>
          </a:p>
        </p:txBody>
      </p:sp>
      <p:sp>
        <p:nvSpPr>
          <p:cNvPr id="3" name="Text Placeholder 2"/>
          <p:cNvSpPr>
            <a:spLocks noGrp="1"/>
          </p:cNvSpPr>
          <p:nvPr>
            <p:ph type="body" sz="quarter" idx="16"/>
          </p:nvPr>
        </p:nvSpPr>
        <p:spPr>
          <a:xfrm>
            <a:off x="213173" y="1287098"/>
            <a:ext cx="4942288" cy="267914"/>
          </a:xfrm>
        </p:spPr>
        <p:txBody>
          <a:bodyPr/>
          <a:lstStyle/>
          <a:p>
            <a:r>
              <a:rPr lang="en-AU" sz="2400" b="1" dirty="0">
                <a:hlinkClick r:id="rId3"/>
              </a:rPr>
              <a:t>The Naked People In Your iPod</a:t>
            </a:r>
            <a:endParaRPr lang="en-US" sz="2400" b="1" dirty="0">
              <a:hlinkClick r:id="rId4"/>
            </a:endParaRPr>
          </a:p>
        </p:txBody>
      </p:sp>
      <p:sp>
        <p:nvSpPr>
          <p:cNvPr id="4" name="Text Placeholder 3"/>
          <p:cNvSpPr>
            <a:spLocks noGrp="1"/>
          </p:cNvSpPr>
          <p:nvPr>
            <p:ph type="body" sz="quarter" idx="13"/>
          </p:nvPr>
        </p:nvSpPr>
        <p:spPr>
          <a:xfrm>
            <a:off x="496265" y="1930472"/>
            <a:ext cx="4589290" cy="1691893"/>
          </a:xfrm>
        </p:spPr>
        <p:txBody>
          <a:bodyPr>
            <a:normAutofit fontScale="92500" lnSpcReduction="20000"/>
          </a:bodyPr>
          <a:lstStyle/>
          <a:p>
            <a:r>
              <a:rPr lang="en-US" sz="2800" i="1" dirty="0">
                <a:solidFill>
                  <a:schemeClr val="accent2"/>
                </a:solidFill>
              </a:rPr>
              <a:t>“</a:t>
            </a:r>
            <a:r>
              <a:rPr lang="en-AU" sz="2800" i="1" dirty="0"/>
              <a:t>Don’t confuse shame and guilt. Guilt is healthy?—?it says ‘Something I did is not ok.’ Shame is destructive?—?it says ‘I am not ok.’</a:t>
            </a:r>
            <a:r>
              <a:rPr lang="en-US" sz="2800" i="1" dirty="0">
                <a:solidFill>
                  <a:schemeClr val="accent2"/>
                </a:solidFill>
              </a:rPr>
              <a:t>”</a:t>
            </a:r>
          </a:p>
          <a:p>
            <a:endParaRPr lang="en-US" sz="2800" dirty="0"/>
          </a:p>
        </p:txBody>
      </p:sp>
      <p:sp>
        <p:nvSpPr>
          <p:cNvPr id="5" name="Text Placeholder 4"/>
          <p:cNvSpPr>
            <a:spLocks noGrp="1"/>
          </p:cNvSpPr>
          <p:nvPr>
            <p:ph type="body" sz="quarter" idx="4294967295"/>
          </p:nvPr>
        </p:nvSpPr>
        <p:spPr>
          <a:xfrm>
            <a:off x="1699408" y="3663929"/>
            <a:ext cx="3553980" cy="1221508"/>
          </a:xfrm>
        </p:spPr>
        <p:txBody>
          <a:bodyPr>
            <a:normAutofit/>
          </a:bodyPr>
          <a:lstStyle/>
          <a:p>
            <a:pPr marL="0" indent="0">
              <a:buNone/>
            </a:pPr>
            <a:r>
              <a:rPr lang="en-AU" sz="2000" dirty="0">
                <a:hlinkClick r:id="rId5"/>
              </a:rPr>
              <a:t>-@Paul Malan</a:t>
            </a:r>
            <a:endParaRPr lang="en-US" sz="2000" u="sng" dirty="0">
              <a:solidFill>
                <a:schemeClr val="accent2"/>
              </a:solidFill>
            </a:endParaRPr>
          </a:p>
        </p:txBody>
      </p:sp>
      <p:sp>
        <p:nvSpPr>
          <p:cNvPr id="8" name="TextBox 7"/>
          <p:cNvSpPr txBox="1"/>
          <p:nvPr/>
        </p:nvSpPr>
        <p:spPr>
          <a:xfrm>
            <a:off x="1699408" y="3983235"/>
            <a:ext cx="1961909" cy="369332"/>
          </a:xfrm>
          <a:prstGeom prst="rect">
            <a:avLst/>
          </a:prstGeom>
          <a:noFill/>
        </p:spPr>
        <p:txBody>
          <a:bodyPr wrap="square" rtlCol="0">
            <a:spAutoFit/>
          </a:bodyPr>
          <a:lstStyle/>
          <a:p>
            <a:r>
              <a:rPr lang="en-US" dirty="0"/>
              <a:t>June</a:t>
            </a:r>
          </a:p>
        </p:txBody>
      </p:sp>
      <p:pic>
        <p:nvPicPr>
          <p:cNvPr id="7" name="Picture 6"/>
          <p:cNvPicPr>
            <a:picLocks noChangeAspect="1"/>
          </p:cNvPicPr>
          <p:nvPr/>
        </p:nvPicPr>
        <p:blipFill rotWithShape="1">
          <a:blip r:embed="rId6"/>
          <a:srcRect l="20048" r="40089"/>
          <a:stretch/>
        </p:blipFill>
        <p:spPr>
          <a:xfrm>
            <a:off x="5253388" y="-1"/>
            <a:ext cx="3890612" cy="5143500"/>
          </a:xfrm>
          <a:prstGeom prst="rect">
            <a:avLst/>
          </a:prstGeom>
        </p:spPr>
      </p:pic>
    </p:spTree>
    <p:extLst>
      <p:ext uri="{BB962C8B-B14F-4D97-AF65-F5344CB8AC3E}">
        <p14:creationId xmlns:p14="http://schemas.microsoft.com/office/powerpoint/2010/main" val="178889921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6"/>
          </p:nvPr>
        </p:nvSpPr>
        <p:spPr>
          <a:xfrm>
            <a:off x="4091753" y="791784"/>
            <a:ext cx="4402542" cy="646545"/>
          </a:xfrm>
        </p:spPr>
        <p:txBody>
          <a:bodyPr/>
          <a:lstStyle/>
          <a:p>
            <a:r>
              <a:rPr lang="en-AU" sz="2400" b="1" u="sng" dirty="0">
                <a:hlinkClick r:id="rId3"/>
              </a:rPr>
              <a:t>Frankly Speaking: How I Found Purpose</a:t>
            </a:r>
            <a:endParaRPr lang="en-US" sz="2400" b="1" u="sng" dirty="0"/>
          </a:p>
        </p:txBody>
      </p:sp>
      <p:sp>
        <p:nvSpPr>
          <p:cNvPr id="4" name="Text Placeholder 3"/>
          <p:cNvSpPr>
            <a:spLocks noGrp="1"/>
          </p:cNvSpPr>
          <p:nvPr>
            <p:ph type="body" sz="quarter" idx="13"/>
          </p:nvPr>
        </p:nvSpPr>
        <p:spPr>
          <a:xfrm>
            <a:off x="4386877" y="1700403"/>
            <a:ext cx="4487408" cy="1897221"/>
          </a:xfrm>
        </p:spPr>
        <p:txBody>
          <a:bodyPr>
            <a:noAutofit/>
          </a:bodyPr>
          <a:lstStyle/>
          <a:p>
            <a:r>
              <a:rPr lang="en-US" sz="2200" i="1" dirty="0">
                <a:solidFill>
                  <a:schemeClr val="accent2"/>
                </a:solidFill>
              </a:rPr>
              <a:t>“</a:t>
            </a:r>
            <a:r>
              <a:rPr lang="en-AU" sz="2200" i="1" dirty="0"/>
              <a:t>If you don’t design your own life plan, chances are you’ll fall into someone else’s plan. And guess what they have planned for you? Not much.</a:t>
            </a:r>
            <a:r>
              <a:rPr lang="en-US" sz="2200" i="1" dirty="0">
                <a:solidFill>
                  <a:schemeClr val="accent2"/>
                </a:solidFill>
              </a:rPr>
              <a:t>”</a:t>
            </a:r>
            <a:endParaRPr lang="en-US" sz="2200" dirty="0"/>
          </a:p>
        </p:txBody>
      </p:sp>
      <p:sp>
        <p:nvSpPr>
          <p:cNvPr id="5" name="Text Placeholder 4"/>
          <p:cNvSpPr>
            <a:spLocks noGrp="1"/>
          </p:cNvSpPr>
          <p:nvPr>
            <p:ph type="body" sz="quarter" idx="4294967295"/>
          </p:nvPr>
        </p:nvSpPr>
        <p:spPr>
          <a:xfrm>
            <a:off x="5590020" y="3534155"/>
            <a:ext cx="3553980" cy="1221508"/>
          </a:xfrm>
        </p:spPr>
        <p:txBody>
          <a:bodyPr>
            <a:normAutofit/>
          </a:bodyPr>
          <a:lstStyle/>
          <a:p>
            <a:pPr marL="0" indent="0">
              <a:buNone/>
            </a:pPr>
            <a:r>
              <a:rPr lang="en-AU" sz="2000" dirty="0">
                <a:hlinkClick r:id="rId4"/>
              </a:rPr>
              <a:t>-@Francesco Marconi</a:t>
            </a:r>
            <a:endParaRPr lang="en-US" sz="2000" dirty="0">
              <a:solidFill>
                <a:schemeClr val="accent2"/>
              </a:solidFill>
            </a:endParaRPr>
          </a:p>
        </p:txBody>
      </p:sp>
      <p:sp>
        <p:nvSpPr>
          <p:cNvPr id="8" name="TextBox 7"/>
          <p:cNvSpPr txBox="1"/>
          <p:nvPr/>
        </p:nvSpPr>
        <p:spPr>
          <a:xfrm>
            <a:off x="5590020" y="3846035"/>
            <a:ext cx="1961909" cy="369332"/>
          </a:xfrm>
          <a:prstGeom prst="rect">
            <a:avLst/>
          </a:prstGeom>
          <a:noFill/>
        </p:spPr>
        <p:txBody>
          <a:bodyPr wrap="square" rtlCol="0">
            <a:spAutoFit/>
          </a:bodyPr>
          <a:lstStyle/>
          <a:p>
            <a:r>
              <a:rPr lang="en-US" dirty="0"/>
              <a:t>June</a:t>
            </a:r>
          </a:p>
        </p:txBody>
      </p:sp>
      <p:sp>
        <p:nvSpPr>
          <p:cNvPr id="7" name="Rectangle 6"/>
          <p:cNvSpPr/>
          <p:nvPr/>
        </p:nvSpPr>
        <p:spPr>
          <a:xfrm>
            <a:off x="0" y="-1"/>
            <a:ext cx="3846959" cy="5143501"/>
          </a:xfrm>
          <a:prstGeom prst="rect">
            <a:avLst/>
          </a:prstGeom>
          <a:solidFill>
            <a:srgbClr val="FC515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dirty="0"/>
          </a:p>
        </p:txBody>
      </p:sp>
      <p:pic>
        <p:nvPicPr>
          <p:cNvPr id="1026" name="Picture 2" descr="https://cdn-images-1.medium.com/max/800/1*_vmmTg3j0buXHL0VylMcmw.jpe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2793" y="988117"/>
            <a:ext cx="3539236" cy="35392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520357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297041" y="-1"/>
            <a:ext cx="3846959" cy="5143501"/>
          </a:xfrm>
          <a:prstGeom prst="rect">
            <a:avLst/>
          </a:prstGeom>
          <a:solidFill>
            <a:srgbClr val="75C14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dirty="0"/>
          </a:p>
        </p:txBody>
      </p:sp>
      <p:sp>
        <p:nvSpPr>
          <p:cNvPr id="3" name="Text Placeholder 2"/>
          <p:cNvSpPr>
            <a:spLocks noGrp="1"/>
          </p:cNvSpPr>
          <p:nvPr>
            <p:ph type="body" sz="quarter" idx="16"/>
          </p:nvPr>
        </p:nvSpPr>
        <p:spPr>
          <a:xfrm>
            <a:off x="213173" y="1287098"/>
            <a:ext cx="4942288" cy="267914"/>
          </a:xfrm>
        </p:spPr>
        <p:txBody>
          <a:bodyPr/>
          <a:lstStyle/>
          <a:p>
            <a:r>
              <a:rPr lang="en-AU" sz="2400" b="1" dirty="0" err="1">
                <a:hlinkClick r:id="rId3"/>
              </a:rPr>
              <a:t>Startup</a:t>
            </a:r>
            <a:r>
              <a:rPr lang="en-AU" sz="2400" b="1" dirty="0">
                <a:hlinkClick r:id="rId3"/>
              </a:rPr>
              <a:t> Advising Is Broken</a:t>
            </a:r>
            <a:endParaRPr lang="en-US" sz="2400" b="1" dirty="0">
              <a:hlinkClick r:id="rId4"/>
            </a:endParaRPr>
          </a:p>
        </p:txBody>
      </p:sp>
      <p:sp>
        <p:nvSpPr>
          <p:cNvPr id="4" name="Text Placeholder 3"/>
          <p:cNvSpPr>
            <a:spLocks noGrp="1"/>
          </p:cNvSpPr>
          <p:nvPr>
            <p:ph type="body" sz="quarter" idx="13"/>
          </p:nvPr>
        </p:nvSpPr>
        <p:spPr>
          <a:xfrm>
            <a:off x="496265" y="1930472"/>
            <a:ext cx="4589290" cy="1691893"/>
          </a:xfrm>
        </p:spPr>
        <p:txBody>
          <a:bodyPr>
            <a:normAutofit fontScale="92500" lnSpcReduction="20000"/>
          </a:bodyPr>
          <a:lstStyle/>
          <a:p>
            <a:r>
              <a:rPr lang="en-US" sz="2800" i="1" dirty="0">
                <a:solidFill>
                  <a:schemeClr val="accent2"/>
                </a:solidFill>
              </a:rPr>
              <a:t>“</a:t>
            </a:r>
            <a:r>
              <a:rPr lang="en-AU" sz="2800" i="1" dirty="0"/>
              <a:t>A vast majority of startups have 5 to 10 general advisors who take equity and end up as nothing more than names on a slide deck.</a:t>
            </a:r>
            <a:r>
              <a:rPr lang="en-US" sz="2800" i="1" dirty="0">
                <a:solidFill>
                  <a:schemeClr val="accent2"/>
                </a:solidFill>
              </a:rPr>
              <a:t>”</a:t>
            </a:r>
          </a:p>
          <a:p>
            <a:endParaRPr lang="en-US" sz="2800" dirty="0"/>
          </a:p>
        </p:txBody>
      </p:sp>
      <p:sp>
        <p:nvSpPr>
          <p:cNvPr id="5" name="Text Placeholder 4"/>
          <p:cNvSpPr>
            <a:spLocks noGrp="1"/>
          </p:cNvSpPr>
          <p:nvPr>
            <p:ph type="body" sz="quarter" idx="4294967295"/>
          </p:nvPr>
        </p:nvSpPr>
        <p:spPr>
          <a:xfrm>
            <a:off x="1699408" y="3663929"/>
            <a:ext cx="3553980" cy="1221508"/>
          </a:xfrm>
        </p:spPr>
        <p:txBody>
          <a:bodyPr>
            <a:normAutofit/>
          </a:bodyPr>
          <a:lstStyle/>
          <a:p>
            <a:pPr marL="0" indent="0">
              <a:buNone/>
            </a:pPr>
            <a:r>
              <a:rPr lang="en-AU" sz="2000" dirty="0">
                <a:hlinkClick r:id="rId5"/>
              </a:rPr>
              <a:t>-@First Round</a:t>
            </a:r>
            <a:endParaRPr lang="en-US" sz="2000" u="sng" dirty="0">
              <a:solidFill>
                <a:schemeClr val="accent2"/>
              </a:solidFill>
            </a:endParaRPr>
          </a:p>
        </p:txBody>
      </p:sp>
      <p:sp>
        <p:nvSpPr>
          <p:cNvPr id="8" name="TextBox 7"/>
          <p:cNvSpPr txBox="1"/>
          <p:nvPr/>
        </p:nvSpPr>
        <p:spPr>
          <a:xfrm>
            <a:off x="1699408" y="3983235"/>
            <a:ext cx="1961909" cy="369332"/>
          </a:xfrm>
          <a:prstGeom prst="rect">
            <a:avLst/>
          </a:prstGeom>
          <a:noFill/>
        </p:spPr>
        <p:txBody>
          <a:bodyPr wrap="square" rtlCol="0">
            <a:spAutoFit/>
          </a:bodyPr>
          <a:lstStyle/>
          <a:p>
            <a:r>
              <a:rPr lang="en-US" dirty="0"/>
              <a:t>June</a:t>
            </a:r>
          </a:p>
        </p:txBody>
      </p:sp>
      <p:pic>
        <p:nvPicPr>
          <p:cNvPr id="2050" name="Picture 2" descr="https://cdn-images-1.medium.com/max/1200/1*vPUB9aMmRAB_PcD5lvp5OA.jpe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6200000">
            <a:off x="4699298" y="1123921"/>
            <a:ext cx="5127035" cy="28860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984931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6"/>
          </p:nvPr>
        </p:nvSpPr>
        <p:spPr>
          <a:xfrm>
            <a:off x="4091753" y="791784"/>
            <a:ext cx="4402542" cy="646545"/>
          </a:xfrm>
        </p:spPr>
        <p:txBody>
          <a:bodyPr/>
          <a:lstStyle/>
          <a:p>
            <a:r>
              <a:rPr lang="en-AU" sz="2400" b="1" u="sng" dirty="0">
                <a:hlinkClick r:id="rId3"/>
              </a:rPr>
              <a:t>I’m a female scientist, and I agree with Tim Hunt</a:t>
            </a:r>
            <a:endParaRPr lang="en-US" sz="2400" b="1" u="sng" dirty="0"/>
          </a:p>
        </p:txBody>
      </p:sp>
      <p:sp>
        <p:nvSpPr>
          <p:cNvPr id="4" name="Text Placeholder 3"/>
          <p:cNvSpPr>
            <a:spLocks noGrp="1"/>
          </p:cNvSpPr>
          <p:nvPr>
            <p:ph type="body" sz="quarter" idx="13"/>
          </p:nvPr>
        </p:nvSpPr>
        <p:spPr>
          <a:xfrm>
            <a:off x="4386877" y="1700403"/>
            <a:ext cx="4487408" cy="1897221"/>
          </a:xfrm>
        </p:spPr>
        <p:txBody>
          <a:bodyPr>
            <a:noAutofit/>
          </a:bodyPr>
          <a:lstStyle/>
          <a:p>
            <a:r>
              <a:rPr lang="en-US" sz="2200" i="1" dirty="0">
                <a:solidFill>
                  <a:schemeClr val="accent2"/>
                </a:solidFill>
              </a:rPr>
              <a:t>“</a:t>
            </a:r>
            <a:r>
              <a:rPr lang="en-AU" sz="2200" i="1" dirty="0"/>
              <a:t>Another time I dated a </a:t>
            </a:r>
            <a:r>
              <a:rPr lang="en-AU" sz="2200" i="1" dirty="0" err="1"/>
              <a:t>coworker</a:t>
            </a:r>
            <a:r>
              <a:rPr lang="en-AU" sz="2200" i="1" dirty="0"/>
              <a:t> for three months before realizing he was actually just an extra large lab coat with a smiley face drawn on the lapel.</a:t>
            </a:r>
            <a:r>
              <a:rPr lang="en-US" sz="2200" i="1" dirty="0">
                <a:solidFill>
                  <a:schemeClr val="accent2"/>
                </a:solidFill>
              </a:rPr>
              <a:t>”</a:t>
            </a:r>
            <a:endParaRPr lang="en-US" sz="2200" dirty="0"/>
          </a:p>
        </p:txBody>
      </p:sp>
      <p:sp>
        <p:nvSpPr>
          <p:cNvPr id="5" name="Text Placeholder 4"/>
          <p:cNvSpPr>
            <a:spLocks noGrp="1"/>
          </p:cNvSpPr>
          <p:nvPr>
            <p:ph type="body" sz="quarter" idx="4294967295"/>
          </p:nvPr>
        </p:nvSpPr>
        <p:spPr>
          <a:xfrm>
            <a:off x="5590020" y="3534155"/>
            <a:ext cx="3553980" cy="1221508"/>
          </a:xfrm>
        </p:spPr>
        <p:txBody>
          <a:bodyPr>
            <a:normAutofit/>
          </a:bodyPr>
          <a:lstStyle/>
          <a:p>
            <a:pPr marL="0" indent="0">
              <a:buNone/>
            </a:pPr>
            <a:r>
              <a:rPr lang="en-AU" sz="2000" dirty="0">
                <a:hlinkClick r:id="rId4"/>
              </a:rPr>
              <a:t>-@Allie Rubin</a:t>
            </a:r>
            <a:endParaRPr lang="en-US" sz="2000" dirty="0">
              <a:solidFill>
                <a:schemeClr val="accent2"/>
              </a:solidFill>
            </a:endParaRPr>
          </a:p>
        </p:txBody>
      </p:sp>
      <p:sp>
        <p:nvSpPr>
          <p:cNvPr id="8" name="TextBox 7"/>
          <p:cNvSpPr txBox="1"/>
          <p:nvPr/>
        </p:nvSpPr>
        <p:spPr>
          <a:xfrm>
            <a:off x="5590020" y="3846035"/>
            <a:ext cx="1961909" cy="369332"/>
          </a:xfrm>
          <a:prstGeom prst="rect">
            <a:avLst/>
          </a:prstGeom>
          <a:noFill/>
        </p:spPr>
        <p:txBody>
          <a:bodyPr wrap="square" rtlCol="0">
            <a:spAutoFit/>
          </a:bodyPr>
          <a:lstStyle/>
          <a:p>
            <a:r>
              <a:rPr lang="en-US" dirty="0"/>
              <a:t>June</a:t>
            </a:r>
          </a:p>
        </p:txBody>
      </p:sp>
      <p:sp>
        <p:nvSpPr>
          <p:cNvPr id="7" name="Rectangle 6"/>
          <p:cNvSpPr/>
          <p:nvPr/>
        </p:nvSpPr>
        <p:spPr>
          <a:xfrm flipH="1">
            <a:off x="0" y="-1"/>
            <a:ext cx="3846959" cy="5143501"/>
          </a:xfrm>
          <a:prstGeom prst="rect">
            <a:avLst/>
          </a:prstGeom>
          <a:solidFill>
            <a:schemeClr val="tx2">
              <a:lumMod val="90000"/>
              <a:lumOff val="1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dirty="0"/>
          </a:p>
        </p:txBody>
      </p:sp>
      <p:pic>
        <p:nvPicPr>
          <p:cNvPr id="8194" name="Picture 2" descr="a_rubin"/>
          <p:cNvPicPr>
            <a:picLocks noChangeAspect="1" noChangeArrowheads="1"/>
          </p:cNvPicPr>
          <p:nvPr/>
        </p:nvPicPr>
        <p:blipFill rotWithShape="1">
          <a:blip r:embed="rId5">
            <a:extLst>
              <a:ext uri="{28A0092B-C50C-407E-A947-70E740481C1C}">
                <a14:useLocalDpi xmlns:a14="http://schemas.microsoft.com/office/drawing/2010/main" val="0"/>
              </a:ext>
            </a:extLst>
          </a:blip>
          <a:srcRect l="10037" r="15171"/>
          <a:stretch/>
        </p:blipFill>
        <p:spPr bwMode="auto">
          <a:xfrm flipH="1">
            <a:off x="-1" y="0"/>
            <a:ext cx="3846959" cy="51435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267753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297041" y="-1"/>
            <a:ext cx="3846959" cy="5143501"/>
          </a:xfrm>
          <a:prstGeom prst="rect">
            <a:avLst/>
          </a:prstGeom>
          <a:solidFill>
            <a:srgbClr val="75C14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dirty="0"/>
          </a:p>
        </p:txBody>
      </p:sp>
      <p:sp>
        <p:nvSpPr>
          <p:cNvPr id="3" name="Text Placeholder 2"/>
          <p:cNvSpPr>
            <a:spLocks noGrp="1"/>
          </p:cNvSpPr>
          <p:nvPr>
            <p:ph type="body" sz="quarter" idx="16"/>
          </p:nvPr>
        </p:nvSpPr>
        <p:spPr>
          <a:xfrm>
            <a:off x="213173" y="1395385"/>
            <a:ext cx="4942288" cy="267914"/>
          </a:xfrm>
        </p:spPr>
        <p:txBody>
          <a:bodyPr/>
          <a:lstStyle/>
          <a:p>
            <a:r>
              <a:rPr lang="en-AU" sz="2400" b="1" dirty="0">
                <a:hlinkClick r:id="rId3"/>
              </a:rPr>
              <a:t>On Connecting…</a:t>
            </a:r>
            <a:endParaRPr lang="en-US" sz="2400" b="1" dirty="0">
              <a:hlinkClick r:id="rId3"/>
            </a:endParaRPr>
          </a:p>
        </p:txBody>
      </p:sp>
      <p:sp>
        <p:nvSpPr>
          <p:cNvPr id="4" name="Text Placeholder 3"/>
          <p:cNvSpPr>
            <a:spLocks noGrp="1"/>
          </p:cNvSpPr>
          <p:nvPr>
            <p:ph type="body" sz="quarter" idx="13"/>
          </p:nvPr>
        </p:nvSpPr>
        <p:spPr>
          <a:xfrm>
            <a:off x="496265" y="1930472"/>
            <a:ext cx="4589290" cy="1691893"/>
          </a:xfrm>
        </p:spPr>
        <p:txBody>
          <a:bodyPr>
            <a:normAutofit/>
          </a:bodyPr>
          <a:lstStyle/>
          <a:p>
            <a:r>
              <a:rPr lang="en-US" sz="2800" i="1" dirty="0">
                <a:solidFill>
                  <a:schemeClr val="accent2"/>
                </a:solidFill>
              </a:rPr>
              <a:t>“</a:t>
            </a:r>
            <a:r>
              <a:rPr lang="en-AU" sz="2800" i="1" dirty="0"/>
              <a:t>Your reputation is a function of how you treat people.</a:t>
            </a:r>
            <a:r>
              <a:rPr lang="en-US" sz="2800" i="1" dirty="0">
                <a:solidFill>
                  <a:schemeClr val="accent2"/>
                </a:solidFill>
              </a:rPr>
              <a:t>”</a:t>
            </a:r>
          </a:p>
          <a:p>
            <a:endParaRPr lang="en-US" sz="2800" dirty="0"/>
          </a:p>
        </p:txBody>
      </p:sp>
      <p:sp>
        <p:nvSpPr>
          <p:cNvPr id="5" name="Text Placeholder 4"/>
          <p:cNvSpPr>
            <a:spLocks noGrp="1"/>
          </p:cNvSpPr>
          <p:nvPr>
            <p:ph type="body" sz="quarter" idx="4294967295"/>
          </p:nvPr>
        </p:nvSpPr>
        <p:spPr>
          <a:xfrm>
            <a:off x="1699408" y="3423293"/>
            <a:ext cx="3553980" cy="1221508"/>
          </a:xfrm>
        </p:spPr>
        <p:txBody>
          <a:bodyPr>
            <a:normAutofit/>
          </a:bodyPr>
          <a:lstStyle/>
          <a:p>
            <a:pPr marL="0" indent="0">
              <a:buNone/>
            </a:pPr>
            <a:r>
              <a:rPr lang="en-AU" sz="2000" dirty="0">
                <a:hlinkClick r:id="rId4"/>
              </a:rPr>
              <a:t>-@Dustin </a:t>
            </a:r>
            <a:r>
              <a:rPr lang="en-AU" sz="2000" dirty="0" err="1">
                <a:hlinkClick r:id="rId4"/>
              </a:rPr>
              <a:t>Farivar</a:t>
            </a:r>
            <a:endParaRPr lang="en-US" sz="2000" u="sng" dirty="0">
              <a:solidFill>
                <a:schemeClr val="accent2"/>
              </a:solidFill>
            </a:endParaRPr>
          </a:p>
        </p:txBody>
      </p:sp>
      <p:sp>
        <p:nvSpPr>
          <p:cNvPr id="8" name="TextBox 7"/>
          <p:cNvSpPr txBox="1"/>
          <p:nvPr/>
        </p:nvSpPr>
        <p:spPr>
          <a:xfrm>
            <a:off x="1699408" y="3742599"/>
            <a:ext cx="1961909" cy="369332"/>
          </a:xfrm>
          <a:prstGeom prst="rect">
            <a:avLst/>
          </a:prstGeom>
          <a:noFill/>
        </p:spPr>
        <p:txBody>
          <a:bodyPr wrap="square" rtlCol="0">
            <a:spAutoFit/>
          </a:bodyPr>
          <a:lstStyle/>
          <a:p>
            <a:r>
              <a:rPr lang="en-US" dirty="0"/>
              <a:t>June</a:t>
            </a:r>
          </a:p>
        </p:txBody>
      </p:sp>
      <p:pic>
        <p:nvPicPr>
          <p:cNvPr id="6" name="Picture 5"/>
          <p:cNvPicPr>
            <a:picLocks noChangeAspect="1"/>
          </p:cNvPicPr>
          <p:nvPr/>
        </p:nvPicPr>
        <p:blipFill rotWithShape="1">
          <a:blip r:embed="rId5"/>
          <a:srcRect b="30379"/>
          <a:stretch/>
        </p:blipFill>
        <p:spPr>
          <a:xfrm>
            <a:off x="5297041" y="0"/>
            <a:ext cx="3846959" cy="5143500"/>
          </a:xfrm>
          <a:prstGeom prst="rect">
            <a:avLst/>
          </a:prstGeom>
        </p:spPr>
      </p:pic>
    </p:spTree>
    <p:extLst>
      <p:ext uri="{BB962C8B-B14F-4D97-AF65-F5344CB8AC3E}">
        <p14:creationId xmlns:p14="http://schemas.microsoft.com/office/powerpoint/2010/main" val="14484411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
            <a:ext cx="3846959" cy="5143501"/>
          </a:xfrm>
          <a:prstGeom prst="rect">
            <a:avLst/>
          </a:prstGeom>
          <a:solidFill>
            <a:schemeClr val="tx2">
              <a:lumMod val="90000"/>
              <a:lumOff val="1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dirty="0"/>
          </a:p>
        </p:txBody>
      </p:sp>
      <p:sp>
        <p:nvSpPr>
          <p:cNvPr id="3" name="Text Placeholder 2"/>
          <p:cNvSpPr>
            <a:spLocks noGrp="1"/>
          </p:cNvSpPr>
          <p:nvPr>
            <p:ph type="body" sz="quarter" idx="16"/>
          </p:nvPr>
        </p:nvSpPr>
        <p:spPr>
          <a:xfrm>
            <a:off x="4091753" y="879428"/>
            <a:ext cx="4942288" cy="267914"/>
          </a:xfrm>
        </p:spPr>
        <p:txBody>
          <a:bodyPr/>
          <a:lstStyle/>
          <a:p>
            <a:r>
              <a:rPr lang="en-AU" sz="2400" b="1" dirty="0">
                <a:hlinkClick r:id="rId2"/>
              </a:rPr>
              <a:t>Holy Shit, I Interviewed the President</a:t>
            </a:r>
            <a:endParaRPr lang="en-US" sz="2400" b="1" dirty="0"/>
          </a:p>
        </p:txBody>
      </p:sp>
      <p:sp>
        <p:nvSpPr>
          <p:cNvPr id="4" name="Text Placeholder 3"/>
          <p:cNvSpPr>
            <a:spLocks noGrp="1"/>
          </p:cNvSpPr>
          <p:nvPr>
            <p:ph type="body" sz="quarter" idx="13"/>
          </p:nvPr>
        </p:nvSpPr>
        <p:spPr>
          <a:xfrm>
            <a:off x="4386877" y="1766165"/>
            <a:ext cx="4589290" cy="1897221"/>
          </a:xfrm>
        </p:spPr>
        <p:txBody>
          <a:bodyPr>
            <a:normAutofit/>
          </a:bodyPr>
          <a:lstStyle/>
          <a:p>
            <a:r>
              <a:rPr lang="en-US" sz="2800" i="1" dirty="0">
                <a:solidFill>
                  <a:schemeClr val="accent2"/>
                </a:solidFill>
              </a:rPr>
              <a:t>“</a:t>
            </a:r>
            <a:r>
              <a:rPr lang="en-AU" sz="2800" i="1" dirty="0"/>
              <a:t>Young people have absolutely no faith in people sitting at desks on television anymore.</a:t>
            </a:r>
            <a:r>
              <a:rPr lang="en-US" sz="2800" i="1" dirty="0">
                <a:solidFill>
                  <a:schemeClr val="accent2"/>
                </a:solidFill>
              </a:rPr>
              <a:t>”</a:t>
            </a:r>
          </a:p>
          <a:p>
            <a:endParaRPr lang="en-US" sz="2800" dirty="0"/>
          </a:p>
        </p:txBody>
      </p:sp>
      <p:sp>
        <p:nvSpPr>
          <p:cNvPr id="5" name="Text Placeholder 4"/>
          <p:cNvSpPr>
            <a:spLocks noGrp="1"/>
          </p:cNvSpPr>
          <p:nvPr>
            <p:ph type="body" sz="quarter" idx="4294967295"/>
          </p:nvPr>
        </p:nvSpPr>
        <p:spPr>
          <a:xfrm>
            <a:off x="5590020" y="3680109"/>
            <a:ext cx="3553980" cy="1221508"/>
          </a:xfrm>
        </p:spPr>
        <p:txBody>
          <a:bodyPr>
            <a:normAutofit/>
          </a:bodyPr>
          <a:lstStyle/>
          <a:p>
            <a:pPr marL="0" indent="0">
              <a:buNone/>
            </a:pPr>
            <a:r>
              <a:rPr lang="en-AU" sz="2000" dirty="0">
                <a:hlinkClick r:id="rId3"/>
              </a:rPr>
              <a:t>-@Hank Green</a:t>
            </a:r>
            <a:endParaRPr lang="en-US" sz="2000" u="sng" dirty="0">
              <a:solidFill>
                <a:schemeClr val="accent2"/>
              </a:solidFill>
            </a:endParaRPr>
          </a:p>
        </p:txBody>
      </p:sp>
      <p:sp>
        <p:nvSpPr>
          <p:cNvPr id="8" name="TextBox 7"/>
          <p:cNvSpPr txBox="1"/>
          <p:nvPr/>
        </p:nvSpPr>
        <p:spPr>
          <a:xfrm>
            <a:off x="5590020" y="3963610"/>
            <a:ext cx="1961909" cy="369332"/>
          </a:xfrm>
          <a:prstGeom prst="rect">
            <a:avLst/>
          </a:prstGeom>
          <a:noFill/>
        </p:spPr>
        <p:txBody>
          <a:bodyPr wrap="square" rtlCol="0">
            <a:spAutoFit/>
          </a:bodyPr>
          <a:lstStyle/>
          <a:p>
            <a:r>
              <a:rPr lang="en-US" dirty="0"/>
              <a:t>January</a:t>
            </a:r>
          </a:p>
        </p:txBody>
      </p:sp>
      <p:pic>
        <p:nvPicPr>
          <p:cNvPr id="5122" name="Picture 2" descr="https://cdn-images-1.medium.com/max/2000/1*9HN3W34zrhMdh__m0VzJwA.png"/>
          <p:cNvPicPr>
            <a:picLocks noChangeAspect="1" noChangeArrowheads="1"/>
          </p:cNvPicPr>
          <p:nvPr/>
        </p:nvPicPr>
        <p:blipFill rotWithShape="1">
          <a:blip r:embed="rId4">
            <a:extLst>
              <a:ext uri="{BEBA8EAE-BF5A-486C-A8C5-ECC9F3942E4B}">
                <a14:imgProps xmlns:a14="http://schemas.microsoft.com/office/drawing/2010/main">
                  <a14:imgLayer r:embed="rId5">
                    <a14:imgEffect>
                      <a14:brightnessContrast bright="40000" contrast="20000"/>
                    </a14:imgEffect>
                  </a14:imgLayer>
                </a14:imgProps>
              </a:ext>
              <a:ext uri="{28A0092B-C50C-407E-A947-70E740481C1C}">
                <a14:useLocalDpi xmlns:a14="http://schemas.microsoft.com/office/drawing/2010/main" val="0"/>
              </a:ext>
            </a:extLst>
          </a:blip>
          <a:srcRect l="10361" r="3768"/>
          <a:stretch/>
        </p:blipFill>
        <p:spPr bwMode="auto">
          <a:xfrm>
            <a:off x="-10904" y="1411569"/>
            <a:ext cx="3857863" cy="2320361"/>
          </a:xfrm>
          <a:prstGeom prst="rect">
            <a:avLst/>
          </a:prstGeom>
          <a:noFill/>
          <a:extLst>
            <a:ext uri="{909E8E84-426E-40DD-AFC4-6F175D3DCCD1}">
              <a14:hiddenFill xmlns:a14="http://schemas.microsoft.com/office/drawing/2010/main">
                <a:solidFill>
                  <a:srgbClr val="FFFFFF"/>
                </a:solidFill>
              </a14:hiddenFill>
            </a:ext>
          </a:extLst>
        </p:spPr>
      </p:pic>
      <p:pic>
        <p:nvPicPr>
          <p:cNvPr id="15362" name="Picture 2" descr="https://cdn-images-1.medium.com/max/800/1*ZLPK-d2FvgEbSE0M36Q2CQ.jpeg"/>
          <p:cNvPicPr>
            <a:picLocks noChangeAspect="1" noChangeArrowheads="1"/>
          </p:cNvPicPr>
          <p:nvPr/>
        </p:nvPicPr>
        <p:blipFill rotWithShape="1">
          <a:blip r:embed="rId6">
            <a:extLst>
              <a:ext uri="{28A0092B-C50C-407E-A947-70E740481C1C}">
                <a14:useLocalDpi xmlns:a14="http://schemas.microsoft.com/office/drawing/2010/main" val="0"/>
              </a:ext>
            </a:extLst>
          </a:blip>
          <a:srcRect l="42681" t="1031" r="2097" b="525"/>
          <a:stretch/>
        </p:blipFill>
        <p:spPr bwMode="auto">
          <a:xfrm flipH="1">
            <a:off x="-1" y="0"/>
            <a:ext cx="3846959"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530279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6"/>
          </p:nvPr>
        </p:nvSpPr>
        <p:spPr>
          <a:xfrm>
            <a:off x="4091753" y="791784"/>
            <a:ext cx="4402542" cy="646545"/>
          </a:xfrm>
        </p:spPr>
        <p:txBody>
          <a:bodyPr/>
          <a:lstStyle/>
          <a:p>
            <a:r>
              <a:rPr lang="en-AU" sz="2400" b="1" u="sng" dirty="0">
                <a:hlinkClick r:id="rId3"/>
              </a:rPr>
              <a:t>Creative Form &amp; Input Field Design Examples</a:t>
            </a:r>
            <a:endParaRPr lang="en-US" sz="2400" b="1" u="sng" dirty="0"/>
          </a:p>
        </p:txBody>
      </p:sp>
      <p:sp>
        <p:nvSpPr>
          <p:cNvPr id="4" name="Text Placeholder 3"/>
          <p:cNvSpPr>
            <a:spLocks noGrp="1"/>
          </p:cNvSpPr>
          <p:nvPr>
            <p:ph type="body" sz="quarter" idx="13"/>
          </p:nvPr>
        </p:nvSpPr>
        <p:spPr>
          <a:xfrm>
            <a:off x="4386877" y="1700403"/>
            <a:ext cx="4487408" cy="1897221"/>
          </a:xfrm>
        </p:spPr>
        <p:txBody>
          <a:bodyPr>
            <a:noAutofit/>
          </a:bodyPr>
          <a:lstStyle/>
          <a:p>
            <a:r>
              <a:rPr lang="en-US" sz="2000" i="1" dirty="0">
                <a:solidFill>
                  <a:schemeClr val="accent2"/>
                </a:solidFill>
              </a:rPr>
              <a:t>“</a:t>
            </a:r>
            <a:r>
              <a:rPr lang="en-AU" sz="2000" i="1" dirty="0"/>
              <a:t>So if you’re on a first date and you find out that your date starts picking their nose in the beginning of dinner, there will be no second date. But if you’ve been married to someone for years and they start digging for gold, you don’t immediately divorce them right.</a:t>
            </a:r>
            <a:r>
              <a:rPr lang="en-US" sz="2000" i="1" dirty="0">
                <a:solidFill>
                  <a:schemeClr val="accent2"/>
                </a:solidFill>
              </a:rPr>
              <a:t>”</a:t>
            </a:r>
            <a:endParaRPr lang="en-US" sz="2000" dirty="0"/>
          </a:p>
        </p:txBody>
      </p:sp>
      <p:sp>
        <p:nvSpPr>
          <p:cNvPr id="5" name="Text Placeholder 4"/>
          <p:cNvSpPr>
            <a:spLocks noGrp="1"/>
          </p:cNvSpPr>
          <p:nvPr>
            <p:ph type="body" sz="quarter" idx="4294967295"/>
          </p:nvPr>
        </p:nvSpPr>
        <p:spPr>
          <a:xfrm>
            <a:off x="5590020" y="3967299"/>
            <a:ext cx="3553980" cy="1221508"/>
          </a:xfrm>
        </p:spPr>
        <p:txBody>
          <a:bodyPr>
            <a:normAutofit/>
          </a:bodyPr>
          <a:lstStyle/>
          <a:p>
            <a:pPr marL="0" indent="0">
              <a:buNone/>
            </a:pPr>
            <a:r>
              <a:rPr lang="en-AU" sz="2000" dirty="0">
                <a:hlinkClick r:id="rId4"/>
              </a:rPr>
              <a:t>-@Saijo George</a:t>
            </a:r>
            <a:endParaRPr lang="en-US" sz="2000" dirty="0">
              <a:solidFill>
                <a:schemeClr val="accent2"/>
              </a:solidFill>
            </a:endParaRPr>
          </a:p>
        </p:txBody>
      </p:sp>
      <p:sp>
        <p:nvSpPr>
          <p:cNvPr id="8" name="TextBox 7"/>
          <p:cNvSpPr txBox="1"/>
          <p:nvPr/>
        </p:nvSpPr>
        <p:spPr>
          <a:xfrm>
            <a:off x="5590020" y="4279179"/>
            <a:ext cx="1961909" cy="369332"/>
          </a:xfrm>
          <a:prstGeom prst="rect">
            <a:avLst/>
          </a:prstGeom>
          <a:noFill/>
        </p:spPr>
        <p:txBody>
          <a:bodyPr wrap="square" rtlCol="0">
            <a:spAutoFit/>
          </a:bodyPr>
          <a:lstStyle/>
          <a:p>
            <a:r>
              <a:rPr lang="en-US" dirty="0"/>
              <a:t>June</a:t>
            </a:r>
          </a:p>
        </p:txBody>
      </p:sp>
      <p:sp>
        <p:nvSpPr>
          <p:cNvPr id="7" name="Rectangle 6"/>
          <p:cNvSpPr/>
          <p:nvPr/>
        </p:nvSpPr>
        <p:spPr>
          <a:xfrm>
            <a:off x="0" y="-1"/>
            <a:ext cx="3846959" cy="5143501"/>
          </a:xfrm>
          <a:prstGeom prst="rect">
            <a:avLst/>
          </a:prstGeom>
          <a:solidFill>
            <a:schemeClr val="tx2">
              <a:lumMod val="90000"/>
              <a:lumOff val="1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dirty="0"/>
          </a:p>
        </p:txBody>
      </p:sp>
      <p:pic>
        <p:nvPicPr>
          <p:cNvPr id="9218" name="Picture 2" descr="Saijo George"/>
          <p:cNvPicPr>
            <a:picLocks noChangeAspect="1" noChangeArrowheads="1"/>
          </p:cNvPicPr>
          <p:nvPr/>
        </p:nvPicPr>
        <p:blipFill rotWithShape="1">
          <a:blip r:embed="rId5">
            <a:extLst>
              <a:ext uri="{28A0092B-C50C-407E-A947-70E740481C1C}">
                <a14:useLocalDpi xmlns:a14="http://schemas.microsoft.com/office/drawing/2010/main" val="0"/>
              </a:ext>
            </a:extLst>
          </a:blip>
          <a:srcRect l="11678" r="13530"/>
          <a:stretch/>
        </p:blipFill>
        <p:spPr bwMode="auto">
          <a:xfrm>
            <a:off x="1" y="-2"/>
            <a:ext cx="3846958" cy="51435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62227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297041" y="-1"/>
            <a:ext cx="3846959" cy="5143501"/>
          </a:xfrm>
          <a:prstGeom prst="rect">
            <a:avLst/>
          </a:prstGeom>
          <a:solidFill>
            <a:schemeClr val="tx2">
              <a:lumMod val="90000"/>
              <a:lumOff val="1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dirty="0"/>
          </a:p>
        </p:txBody>
      </p:sp>
      <p:sp>
        <p:nvSpPr>
          <p:cNvPr id="3" name="Text Placeholder 2"/>
          <p:cNvSpPr>
            <a:spLocks noGrp="1"/>
          </p:cNvSpPr>
          <p:nvPr>
            <p:ph type="body" sz="quarter" idx="16"/>
          </p:nvPr>
        </p:nvSpPr>
        <p:spPr>
          <a:xfrm>
            <a:off x="213173" y="1395385"/>
            <a:ext cx="4942288" cy="267914"/>
          </a:xfrm>
        </p:spPr>
        <p:txBody>
          <a:bodyPr/>
          <a:lstStyle/>
          <a:p>
            <a:r>
              <a:rPr lang="en-AU" sz="2400" b="1" dirty="0">
                <a:hlinkClick r:id="rId3"/>
              </a:rPr>
              <a:t>How A Slight Change In Mindset Accelerated My Learning Forever</a:t>
            </a:r>
            <a:endParaRPr lang="en-US" sz="2400" b="1" dirty="0">
              <a:hlinkClick r:id="rId4"/>
            </a:endParaRPr>
          </a:p>
        </p:txBody>
      </p:sp>
      <p:sp>
        <p:nvSpPr>
          <p:cNvPr id="4" name="Text Placeholder 3"/>
          <p:cNvSpPr>
            <a:spLocks noGrp="1"/>
          </p:cNvSpPr>
          <p:nvPr>
            <p:ph type="body" sz="quarter" idx="13"/>
          </p:nvPr>
        </p:nvSpPr>
        <p:spPr>
          <a:xfrm>
            <a:off x="496265" y="2261937"/>
            <a:ext cx="4589290" cy="1360428"/>
          </a:xfrm>
        </p:spPr>
        <p:txBody>
          <a:bodyPr>
            <a:normAutofit/>
          </a:bodyPr>
          <a:lstStyle/>
          <a:p>
            <a:r>
              <a:rPr lang="en-US" sz="2800" i="1" dirty="0">
                <a:solidFill>
                  <a:schemeClr val="accent2"/>
                </a:solidFill>
              </a:rPr>
              <a:t>“</a:t>
            </a:r>
            <a:r>
              <a:rPr lang="en-AU" sz="2800" i="1" dirty="0"/>
              <a:t>Timidity slows down the learning process.</a:t>
            </a:r>
            <a:r>
              <a:rPr lang="en-US" sz="2800" i="1" dirty="0">
                <a:solidFill>
                  <a:schemeClr val="accent2"/>
                </a:solidFill>
              </a:rPr>
              <a:t>”</a:t>
            </a:r>
          </a:p>
          <a:p>
            <a:endParaRPr lang="en-US" sz="2800" dirty="0"/>
          </a:p>
        </p:txBody>
      </p:sp>
      <p:sp>
        <p:nvSpPr>
          <p:cNvPr id="5" name="Text Placeholder 4"/>
          <p:cNvSpPr>
            <a:spLocks noGrp="1"/>
          </p:cNvSpPr>
          <p:nvPr>
            <p:ph type="body" sz="quarter" idx="4294967295"/>
          </p:nvPr>
        </p:nvSpPr>
        <p:spPr>
          <a:xfrm>
            <a:off x="1699408" y="3423293"/>
            <a:ext cx="3553980" cy="1221508"/>
          </a:xfrm>
        </p:spPr>
        <p:txBody>
          <a:bodyPr>
            <a:normAutofit/>
          </a:bodyPr>
          <a:lstStyle/>
          <a:p>
            <a:pPr marL="0" indent="0">
              <a:buNone/>
            </a:pPr>
            <a:r>
              <a:rPr lang="en-AU" sz="2000" dirty="0">
                <a:hlinkClick r:id="rId5"/>
              </a:rPr>
              <a:t>-@Tristan de Montebello</a:t>
            </a:r>
            <a:endParaRPr lang="en-US" sz="2000" u="sng" dirty="0">
              <a:solidFill>
                <a:schemeClr val="accent2"/>
              </a:solidFill>
            </a:endParaRPr>
          </a:p>
        </p:txBody>
      </p:sp>
      <p:sp>
        <p:nvSpPr>
          <p:cNvPr id="8" name="TextBox 7"/>
          <p:cNvSpPr txBox="1"/>
          <p:nvPr/>
        </p:nvSpPr>
        <p:spPr>
          <a:xfrm>
            <a:off x="1699408" y="3742599"/>
            <a:ext cx="1961909" cy="369332"/>
          </a:xfrm>
          <a:prstGeom prst="rect">
            <a:avLst/>
          </a:prstGeom>
          <a:noFill/>
        </p:spPr>
        <p:txBody>
          <a:bodyPr wrap="square" rtlCol="0">
            <a:spAutoFit/>
          </a:bodyPr>
          <a:lstStyle/>
          <a:p>
            <a:r>
              <a:rPr lang="en-US" dirty="0"/>
              <a:t>June</a:t>
            </a:r>
          </a:p>
        </p:txBody>
      </p:sp>
      <p:pic>
        <p:nvPicPr>
          <p:cNvPr id="7" name="Picture 6"/>
          <p:cNvPicPr>
            <a:picLocks noChangeAspect="1"/>
          </p:cNvPicPr>
          <p:nvPr/>
        </p:nvPicPr>
        <p:blipFill rotWithShape="1">
          <a:blip r:embed="rId6"/>
          <a:srcRect l="2058" r="1555"/>
          <a:stretch/>
        </p:blipFill>
        <p:spPr>
          <a:xfrm>
            <a:off x="5253388" y="-1"/>
            <a:ext cx="3934265" cy="5143501"/>
          </a:xfrm>
          <a:prstGeom prst="rect">
            <a:avLst/>
          </a:prstGeom>
        </p:spPr>
      </p:pic>
    </p:spTree>
    <p:extLst>
      <p:ext uri="{BB962C8B-B14F-4D97-AF65-F5344CB8AC3E}">
        <p14:creationId xmlns:p14="http://schemas.microsoft.com/office/powerpoint/2010/main" val="289780511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6"/>
          </p:nvPr>
        </p:nvSpPr>
        <p:spPr>
          <a:xfrm>
            <a:off x="4091753" y="1032424"/>
            <a:ext cx="4402542" cy="646545"/>
          </a:xfrm>
        </p:spPr>
        <p:txBody>
          <a:bodyPr/>
          <a:lstStyle/>
          <a:p>
            <a:r>
              <a:rPr lang="en-AU" sz="2400" b="1" u="sng" dirty="0">
                <a:hlinkClick r:id="rId3"/>
              </a:rPr>
              <a:t>On Hanging Out, Cool Girls, and Being Clingy</a:t>
            </a:r>
            <a:endParaRPr lang="en-US" sz="2400" b="1" u="sng" dirty="0"/>
          </a:p>
        </p:txBody>
      </p:sp>
      <p:sp>
        <p:nvSpPr>
          <p:cNvPr id="4" name="Text Placeholder 3"/>
          <p:cNvSpPr>
            <a:spLocks noGrp="1"/>
          </p:cNvSpPr>
          <p:nvPr>
            <p:ph type="body" sz="quarter" idx="13"/>
          </p:nvPr>
        </p:nvSpPr>
        <p:spPr>
          <a:xfrm>
            <a:off x="4386877" y="2013236"/>
            <a:ext cx="4487408" cy="1605336"/>
          </a:xfrm>
        </p:spPr>
        <p:txBody>
          <a:bodyPr>
            <a:noAutofit/>
          </a:bodyPr>
          <a:lstStyle/>
          <a:p>
            <a:r>
              <a:rPr lang="en-US" sz="2800" i="1" dirty="0">
                <a:solidFill>
                  <a:schemeClr val="accent2"/>
                </a:solidFill>
              </a:rPr>
              <a:t>“</a:t>
            </a:r>
            <a:r>
              <a:rPr lang="en-AU" sz="2800" i="1" dirty="0"/>
              <a:t>Lesson learned: Thou shalt not send three text messages in a row.</a:t>
            </a:r>
            <a:r>
              <a:rPr lang="en-US" sz="2800" i="1" dirty="0">
                <a:solidFill>
                  <a:schemeClr val="accent2"/>
                </a:solidFill>
              </a:rPr>
              <a:t>”</a:t>
            </a:r>
            <a:endParaRPr lang="en-US" sz="2800" dirty="0"/>
          </a:p>
        </p:txBody>
      </p:sp>
      <p:sp>
        <p:nvSpPr>
          <p:cNvPr id="5" name="Text Placeholder 4"/>
          <p:cNvSpPr>
            <a:spLocks noGrp="1"/>
          </p:cNvSpPr>
          <p:nvPr>
            <p:ph type="body" sz="quarter" idx="4294967295"/>
          </p:nvPr>
        </p:nvSpPr>
        <p:spPr>
          <a:xfrm>
            <a:off x="5590020" y="3594315"/>
            <a:ext cx="3553980" cy="1221508"/>
          </a:xfrm>
        </p:spPr>
        <p:txBody>
          <a:bodyPr>
            <a:normAutofit/>
          </a:bodyPr>
          <a:lstStyle/>
          <a:p>
            <a:pPr marL="0" indent="0">
              <a:buNone/>
            </a:pPr>
            <a:r>
              <a:rPr lang="en-AU" sz="2000" dirty="0">
                <a:hlinkClick r:id="rId4"/>
              </a:rPr>
              <a:t>-@Stella J</a:t>
            </a:r>
            <a:endParaRPr lang="en-US" sz="2000" dirty="0">
              <a:solidFill>
                <a:schemeClr val="accent2"/>
              </a:solidFill>
            </a:endParaRPr>
          </a:p>
        </p:txBody>
      </p:sp>
      <p:sp>
        <p:nvSpPr>
          <p:cNvPr id="8" name="TextBox 7"/>
          <p:cNvSpPr txBox="1"/>
          <p:nvPr/>
        </p:nvSpPr>
        <p:spPr>
          <a:xfrm>
            <a:off x="5590020" y="3906195"/>
            <a:ext cx="1961909" cy="369332"/>
          </a:xfrm>
          <a:prstGeom prst="rect">
            <a:avLst/>
          </a:prstGeom>
          <a:noFill/>
        </p:spPr>
        <p:txBody>
          <a:bodyPr wrap="square" rtlCol="0">
            <a:spAutoFit/>
          </a:bodyPr>
          <a:lstStyle/>
          <a:p>
            <a:r>
              <a:rPr lang="en-US" dirty="0"/>
              <a:t>June</a:t>
            </a:r>
          </a:p>
        </p:txBody>
      </p:sp>
      <p:sp>
        <p:nvSpPr>
          <p:cNvPr id="7" name="Rectangle 6"/>
          <p:cNvSpPr/>
          <p:nvPr/>
        </p:nvSpPr>
        <p:spPr>
          <a:xfrm>
            <a:off x="0" y="-1"/>
            <a:ext cx="3846959" cy="5143501"/>
          </a:xfrm>
          <a:prstGeom prst="rect">
            <a:avLst/>
          </a:prstGeom>
          <a:solidFill>
            <a:schemeClr val="tx2">
              <a:lumMod val="90000"/>
              <a:lumOff val="1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dirty="0"/>
          </a:p>
        </p:txBody>
      </p:sp>
      <p:pic>
        <p:nvPicPr>
          <p:cNvPr id="6146" name="Picture 2" descr="https://cdn-images-1.medium.com/max/2000/1*fePT5lSiWjQ3n2mM6oFupQ.jpeg"/>
          <p:cNvPicPr>
            <a:picLocks noChangeAspect="1" noChangeArrowheads="1"/>
          </p:cNvPicPr>
          <p:nvPr/>
        </p:nvPicPr>
        <p:blipFill rotWithShape="1">
          <a:blip r:embed="rId5">
            <a:extLst>
              <a:ext uri="{28A0092B-C50C-407E-A947-70E740481C1C}">
                <a14:useLocalDpi xmlns:a14="http://schemas.microsoft.com/office/drawing/2010/main" val="0"/>
              </a:ext>
            </a:extLst>
          </a:blip>
          <a:srcRect l="49662" r="8517"/>
          <a:stretch/>
        </p:blipFill>
        <p:spPr bwMode="auto">
          <a:xfrm>
            <a:off x="1" y="2726"/>
            <a:ext cx="3846958" cy="51407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608226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297041" y="-1"/>
            <a:ext cx="3846959" cy="5143501"/>
          </a:xfrm>
          <a:prstGeom prst="rect">
            <a:avLst/>
          </a:prstGeom>
          <a:solidFill>
            <a:schemeClr val="tx2">
              <a:lumMod val="90000"/>
              <a:lumOff val="1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dirty="0"/>
          </a:p>
        </p:txBody>
      </p:sp>
      <p:sp>
        <p:nvSpPr>
          <p:cNvPr id="3" name="Text Placeholder 2"/>
          <p:cNvSpPr>
            <a:spLocks noGrp="1"/>
          </p:cNvSpPr>
          <p:nvPr>
            <p:ph type="body" sz="quarter" idx="16"/>
          </p:nvPr>
        </p:nvSpPr>
        <p:spPr>
          <a:xfrm>
            <a:off x="213173" y="974275"/>
            <a:ext cx="4942288" cy="267914"/>
          </a:xfrm>
        </p:spPr>
        <p:txBody>
          <a:bodyPr/>
          <a:lstStyle/>
          <a:p>
            <a:r>
              <a:rPr lang="en-AU" sz="2400" b="1" dirty="0">
                <a:hlinkClick r:id="rId3"/>
              </a:rPr>
              <a:t>21 management things I learned </a:t>
            </a:r>
            <a:br>
              <a:rPr lang="en-AU" sz="2400" b="1" dirty="0">
                <a:hlinkClick r:id="rId3"/>
              </a:rPr>
            </a:br>
            <a:r>
              <a:rPr lang="en-AU" sz="2400" b="1" dirty="0">
                <a:hlinkClick r:id="rId3"/>
              </a:rPr>
              <a:t>at </a:t>
            </a:r>
            <a:r>
              <a:rPr lang="en-AU" sz="2400" b="1" dirty="0" err="1">
                <a:hlinkClick r:id="rId3"/>
              </a:rPr>
              <a:t>Imgur</a:t>
            </a:r>
            <a:endParaRPr lang="en-US" sz="2400" b="1" dirty="0">
              <a:hlinkClick r:id="rId4"/>
            </a:endParaRPr>
          </a:p>
        </p:txBody>
      </p:sp>
      <p:sp>
        <p:nvSpPr>
          <p:cNvPr id="4" name="Text Placeholder 3"/>
          <p:cNvSpPr>
            <a:spLocks noGrp="1"/>
          </p:cNvSpPr>
          <p:nvPr>
            <p:ph type="body" sz="quarter" idx="13"/>
          </p:nvPr>
        </p:nvSpPr>
        <p:spPr>
          <a:xfrm>
            <a:off x="496265" y="1954536"/>
            <a:ext cx="4589290" cy="1691893"/>
          </a:xfrm>
        </p:spPr>
        <p:txBody>
          <a:bodyPr>
            <a:normAutofit fontScale="92500" lnSpcReduction="20000"/>
          </a:bodyPr>
          <a:lstStyle/>
          <a:p>
            <a:r>
              <a:rPr lang="en-US" sz="2800" i="1" dirty="0">
                <a:solidFill>
                  <a:schemeClr val="accent2"/>
                </a:solidFill>
              </a:rPr>
              <a:t>“</a:t>
            </a:r>
            <a:r>
              <a:rPr lang="en-AU" sz="2800" i="1" dirty="0"/>
              <a:t>You’re more likely to lose by not recognizing your weaknesses than from the presence of weakness, so aim for self-awareness.</a:t>
            </a:r>
            <a:r>
              <a:rPr lang="en-US" sz="2800" i="1" dirty="0">
                <a:solidFill>
                  <a:schemeClr val="accent2"/>
                </a:solidFill>
              </a:rPr>
              <a:t>”</a:t>
            </a:r>
          </a:p>
          <a:p>
            <a:endParaRPr lang="en-US" sz="2800" dirty="0"/>
          </a:p>
        </p:txBody>
      </p:sp>
      <p:sp>
        <p:nvSpPr>
          <p:cNvPr id="5" name="Text Placeholder 4"/>
          <p:cNvSpPr>
            <a:spLocks noGrp="1"/>
          </p:cNvSpPr>
          <p:nvPr>
            <p:ph type="body" sz="quarter" idx="4294967295"/>
          </p:nvPr>
        </p:nvSpPr>
        <p:spPr>
          <a:xfrm>
            <a:off x="1699408" y="3700025"/>
            <a:ext cx="3553980" cy="1221508"/>
          </a:xfrm>
        </p:spPr>
        <p:txBody>
          <a:bodyPr>
            <a:normAutofit/>
          </a:bodyPr>
          <a:lstStyle/>
          <a:p>
            <a:pPr marL="0" indent="0">
              <a:buNone/>
            </a:pPr>
            <a:r>
              <a:rPr lang="en-AU" sz="2000" dirty="0">
                <a:hlinkClick r:id="rId5"/>
              </a:rPr>
              <a:t>-@Sam Gerstenzang</a:t>
            </a:r>
            <a:endParaRPr lang="en-US" sz="2000" u="sng" dirty="0">
              <a:solidFill>
                <a:schemeClr val="accent2"/>
              </a:solidFill>
            </a:endParaRPr>
          </a:p>
        </p:txBody>
      </p:sp>
      <p:sp>
        <p:nvSpPr>
          <p:cNvPr id="8" name="TextBox 7"/>
          <p:cNvSpPr txBox="1"/>
          <p:nvPr/>
        </p:nvSpPr>
        <p:spPr>
          <a:xfrm>
            <a:off x="1699408" y="4019331"/>
            <a:ext cx="1961909" cy="369332"/>
          </a:xfrm>
          <a:prstGeom prst="rect">
            <a:avLst/>
          </a:prstGeom>
          <a:noFill/>
        </p:spPr>
        <p:txBody>
          <a:bodyPr wrap="square" rtlCol="0">
            <a:spAutoFit/>
          </a:bodyPr>
          <a:lstStyle/>
          <a:p>
            <a:r>
              <a:rPr lang="en-US" dirty="0"/>
              <a:t>June</a:t>
            </a:r>
          </a:p>
        </p:txBody>
      </p:sp>
      <p:pic>
        <p:nvPicPr>
          <p:cNvPr id="10242" name="Picture 2" descr="Sam Gerstenzang"/>
          <p:cNvPicPr>
            <a:picLocks noChangeAspect="1" noChangeArrowheads="1"/>
          </p:cNvPicPr>
          <p:nvPr/>
        </p:nvPicPr>
        <p:blipFill rotWithShape="1">
          <a:blip r:embed="rId6">
            <a:extLst>
              <a:ext uri="{28A0092B-C50C-407E-A947-70E740481C1C}">
                <a14:useLocalDpi xmlns:a14="http://schemas.microsoft.com/office/drawing/2010/main" val="0"/>
              </a:ext>
            </a:extLst>
          </a:blip>
          <a:srcRect r="25279"/>
          <a:stretch/>
        </p:blipFill>
        <p:spPr bwMode="auto">
          <a:xfrm>
            <a:off x="5300758" y="0"/>
            <a:ext cx="3843242"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7982675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6"/>
          </p:nvPr>
        </p:nvSpPr>
        <p:spPr>
          <a:xfrm>
            <a:off x="4091753" y="410236"/>
            <a:ext cx="4402542" cy="646545"/>
          </a:xfrm>
        </p:spPr>
        <p:txBody>
          <a:bodyPr/>
          <a:lstStyle/>
          <a:p>
            <a:r>
              <a:rPr lang="en-AU" sz="2400" b="1" u="sng" dirty="0">
                <a:hlinkClick r:id="rId3"/>
              </a:rPr>
              <a:t>Frankly Speaking: How I Learned to Be Heard</a:t>
            </a:r>
            <a:endParaRPr lang="en-US" sz="2400" b="1" u="sng" dirty="0"/>
          </a:p>
        </p:txBody>
      </p:sp>
      <p:sp>
        <p:nvSpPr>
          <p:cNvPr id="4" name="Text Placeholder 3"/>
          <p:cNvSpPr>
            <a:spLocks noGrp="1"/>
          </p:cNvSpPr>
          <p:nvPr>
            <p:ph type="body" sz="quarter" idx="13"/>
          </p:nvPr>
        </p:nvSpPr>
        <p:spPr>
          <a:xfrm>
            <a:off x="4386876" y="1407783"/>
            <a:ext cx="4263743" cy="2170107"/>
          </a:xfrm>
        </p:spPr>
        <p:txBody>
          <a:bodyPr>
            <a:noAutofit/>
          </a:bodyPr>
          <a:lstStyle/>
          <a:p>
            <a:r>
              <a:rPr lang="en-US" sz="2000" i="1" dirty="0">
                <a:solidFill>
                  <a:schemeClr val="accent2"/>
                </a:solidFill>
              </a:rPr>
              <a:t>“</a:t>
            </a:r>
            <a:r>
              <a:rPr lang="en-AU" sz="2000" i="1" dirty="0"/>
              <a:t>In western culture, people have the tendency to fill up quiet space with unnecessary chatter. Resist that urge. Be patient, and when you have almost convinced someone your way is best, say little, or else you risk that person changing his or her mind. If a meeting is .</a:t>
            </a:r>
            <a:r>
              <a:rPr lang="en-US" sz="2000" i="1" dirty="0">
                <a:solidFill>
                  <a:schemeClr val="accent2"/>
                </a:solidFill>
              </a:rPr>
              <a:t>”</a:t>
            </a:r>
            <a:endParaRPr lang="en-US" sz="2000" dirty="0"/>
          </a:p>
        </p:txBody>
      </p:sp>
      <p:sp>
        <p:nvSpPr>
          <p:cNvPr id="5" name="Text Placeholder 4"/>
          <p:cNvSpPr>
            <a:spLocks noGrp="1"/>
          </p:cNvSpPr>
          <p:nvPr>
            <p:ph type="body" sz="quarter" idx="4294967295"/>
          </p:nvPr>
        </p:nvSpPr>
        <p:spPr>
          <a:xfrm>
            <a:off x="5590020" y="3967299"/>
            <a:ext cx="3553980" cy="1221508"/>
          </a:xfrm>
        </p:spPr>
        <p:txBody>
          <a:bodyPr>
            <a:normAutofit/>
          </a:bodyPr>
          <a:lstStyle/>
          <a:p>
            <a:pPr marL="0" indent="0">
              <a:buNone/>
            </a:pPr>
            <a:r>
              <a:rPr lang="en-AU" sz="2000" dirty="0">
                <a:hlinkClick r:id="rId4"/>
              </a:rPr>
              <a:t>-@Francesco Marconi</a:t>
            </a:r>
            <a:endParaRPr lang="en-US" sz="2000" dirty="0">
              <a:solidFill>
                <a:schemeClr val="accent2"/>
              </a:solidFill>
            </a:endParaRPr>
          </a:p>
        </p:txBody>
      </p:sp>
      <p:sp>
        <p:nvSpPr>
          <p:cNvPr id="8" name="TextBox 7"/>
          <p:cNvSpPr txBox="1"/>
          <p:nvPr/>
        </p:nvSpPr>
        <p:spPr>
          <a:xfrm>
            <a:off x="5590020" y="4279179"/>
            <a:ext cx="1961909" cy="369332"/>
          </a:xfrm>
          <a:prstGeom prst="rect">
            <a:avLst/>
          </a:prstGeom>
          <a:noFill/>
        </p:spPr>
        <p:txBody>
          <a:bodyPr wrap="square" rtlCol="0">
            <a:spAutoFit/>
          </a:bodyPr>
          <a:lstStyle/>
          <a:p>
            <a:r>
              <a:rPr lang="en-US" dirty="0"/>
              <a:t>June</a:t>
            </a:r>
          </a:p>
        </p:txBody>
      </p:sp>
      <p:sp>
        <p:nvSpPr>
          <p:cNvPr id="9" name="Rectangle 8"/>
          <p:cNvSpPr/>
          <p:nvPr/>
        </p:nvSpPr>
        <p:spPr>
          <a:xfrm>
            <a:off x="0" y="-1"/>
            <a:ext cx="3846959" cy="5143501"/>
          </a:xfrm>
          <a:prstGeom prst="rect">
            <a:avLst/>
          </a:prstGeom>
          <a:solidFill>
            <a:srgbClr val="FC515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dirty="0"/>
          </a:p>
        </p:txBody>
      </p:sp>
      <p:pic>
        <p:nvPicPr>
          <p:cNvPr id="10" name="Picture 2" descr="https://cdn-images-1.medium.com/max/800/1*_vmmTg3j0buXHL0VylMcmw.jpe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2793" y="988117"/>
            <a:ext cx="3539236" cy="35392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884057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297041" y="-1"/>
            <a:ext cx="3846959" cy="5143501"/>
          </a:xfrm>
          <a:prstGeom prst="rect">
            <a:avLst/>
          </a:prstGeom>
          <a:solidFill>
            <a:schemeClr val="tx2">
              <a:lumMod val="90000"/>
              <a:lumOff val="1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dirty="0"/>
          </a:p>
        </p:txBody>
      </p:sp>
      <p:sp>
        <p:nvSpPr>
          <p:cNvPr id="3" name="Text Placeholder 2"/>
          <p:cNvSpPr>
            <a:spLocks noGrp="1"/>
          </p:cNvSpPr>
          <p:nvPr>
            <p:ph type="body" sz="quarter" idx="16"/>
          </p:nvPr>
        </p:nvSpPr>
        <p:spPr>
          <a:xfrm>
            <a:off x="213173" y="974275"/>
            <a:ext cx="4942288" cy="267914"/>
          </a:xfrm>
        </p:spPr>
        <p:txBody>
          <a:bodyPr/>
          <a:lstStyle/>
          <a:p>
            <a:r>
              <a:rPr lang="en-AU" sz="2400" b="1" dirty="0">
                <a:hlinkClick r:id="rId3"/>
              </a:rPr>
              <a:t>This is the Biggest Mistake a Young Entrepreneur Can Make</a:t>
            </a:r>
            <a:endParaRPr lang="en-US" sz="2400" b="1" dirty="0">
              <a:hlinkClick r:id="rId4"/>
            </a:endParaRPr>
          </a:p>
        </p:txBody>
      </p:sp>
      <p:sp>
        <p:nvSpPr>
          <p:cNvPr id="4" name="Text Placeholder 3"/>
          <p:cNvSpPr>
            <a:spLocks noGrp="1"/>
          </p:cNvSpPr>
          <p:nvPr>
            <p:ph type="body" sz="quarter" idx="13"/>
          </p:nvPr>
        </p:nvSpPr>
        <p:spPr>
          <a:xfrm>
            <a:off x="496265" y="1941380"/>
            <a:ext cx="4589290" cy="1691893"/>
          </a:xfrm>
        </p:spPr>
        <p:txBody>
          <a:bodyPr>
            <a:normAutofit fontScale="92500"/>
          </a:bodyPr>
          <a:lstStyle/>
          <a:p>
            <a:r>
              <a:rPr lang="en-US" sz="2800" i="1" dirty="0">
                <a:solidFill>
                  <a:schemeClr val="accent2"/>
                </a:solidFill>
              </a:rPr>
              <a:t>“</a:t>
            </a:r>
            <a:r>
              <a:rPr lang="en-AU" sz="2800" i="1" dirty="0"/>
              <a:t>To be a great business person, you can’t just be a peace-time general. You need to be a wartime general too.</a:t>
            </a:r>
            <a:r>
              <a:rPr lang="en-US" sz="2800" i="1" dirty="0">
                <a:solidFill>
                  <a:schemeClr val="accent2"/>
                </a:solidFill>
              </a:rPr>
              <a:t>”</a:t>
            </a:r>
          </a:p>
          <a:p>
            <a:endParaRPr lang="en-US" sz="2800" dirty="0"/>
          </a:p>
        </p:txBody>
      </p:sp>
      <p:sp>
        <p:nvSpPr>
          <p:cNvPr id="5" name="Text Placeholder 4"/>
          <p:cNvSpPr>
            <a:spLocks noGrp="1"/>
          </p:cNvSpPr>
          <p:nvPr>
            <p:ph type="body" sz="quarter" idx="4294967295"/>
          </p:nvPr>
        </p:nvSpPr>
        <p:spPr>
          <a:xfrm>
            <a:off x="1699408" y="3700025"/>
            <a:ext cx="3553980" cy="1221508"/>
          </a:xfrm>
        </p:spPr>
        <p:txBody>
          <a:bodyPr>
            <a:normAutofit/>
          </a:bodyPr>
          <a:lstStyle/>
          <a:p>
            <a:pPr marL="0" indent="0">
              <a:buNone/>
            </a:pPr>
            <a:r>
              <a:rPr lang="en-AU" sz="2000" dirty="0">
                <a:hlinkClick r:id="rId5"/>
              </a:rPr>
              <a:t>-@Gary Vaynerchuk</a:t>
            </a:r>
            <a:endParaRPr lang="en-US" sz="2000" u="sng" dirty="0">
              <a:solidFill>
                <a:schemeClr val="accent2"/>
              </a:solidFill>
            </a:endParaRPr>
          </a:p>
        </p:txBody>
      </p:sp>
      <p:sp>
        <p:nvSpPr>
          <p:cNvPr id="8" name="TextBox 7"/>
          <p:cNvSpPr txBox="1"/>
          <p:nvPr/>
        </p:nvSpPr>
        <p:spPr>
          <a:xfrm>
            <a:off x="1699408" y="4019331"/>
            <a:ext cx="1961909" cy="369332"/>
          </a:xfrm>
          <a:prstGeom prst="rect">
            <a:avLst/>
          </a:prstGeom>
          <a:noFill/>
        </p:spPr>
        <p:txBody>
          <a:bodyPr wrap="square" rtlCol="0">
            <a:spAutoFit/>
          </a:bodyPr>
          <a:lstStyle/>
          <a:p>
            <a:r>
              <a:rPr lang="en-US" dirty="0"/>
              <a:t>June</a:t>
            </a:r>
          </a:p>
        </p:txBody>
      </p:sp>
      <p:pic>
        <p:nvPicPr>
          <p:cNvPr id="6" name="Picture 5"/>
          <p:cNvPicPr>
            <a:picLocks noChangeAspect="1"/>
          </p:cNvPicPr>
          <p:nvPr/>
        </p:nvPicPr>
        <p:blipFill rotWithShape="1">
          <a:blip r:embed="rId6"/>
          <a:srcRect l="1279"/>
          <a:stretch/>
        </p:blipFill>
        <p:spPr>
          <a:xfrm>
            <a:off x="5253388" y="1"/>
            <a:ext cx="3979073" cy="5143499"/>
          </a:xfrm>
          <a:prstGeom prst="rect">
            <a:avLst/>
          </a:prstGeom>
        </p:spPr>
      </p:pic>
    </p:spTree>
    <p:extLst>
      <p:ext uri="{BB962C8B-B14F-4D97-AF65-F5344CB8AC3E}">
        <p14:creationId xmlns:p14="http://schemas.microsoft.com/office/powerpoint/2010/main" val="15253325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6"/>
          </p:nvPr>
        </p:nvSpPr>
        <p:spPr>
          <a:xfrm>
            <a:off x="4091753" y="1203874"/>
            <a:ext cx="4402542" cy="646545"/>
          </a:xfrm>
        </p:spPr>
        <p:txBody>
          <a:bodyPr/>
          <a:lstStyle/>
          <a:p>
            <a:r>
              <a:rPr lang="en-AU" sz="2400" b="1" u="sng" dirty="0">
                <a:hlinkClick r:id="rId3"/>
              </a:rPr>
              <a:t>8 Things Every Person Should Do Before 8 A.M</a:t>
            </a:r>
            <a:endParaRPr lang="en-US" sz="2400" b="1" u="sng" dirty="0"/>
          </a:p>
        </p:txBody>
      </p:sp>
      <p:sp>
        <p:nvSpPr>
          <p:cNvPr id="4" name="Text Placeholder 3"/>
          <p:cNvSpPr>
            <a:spLocks noGrp="1"/>
          </p:cNvSpPr>
          <p:nvPr>
            <p:ph type="body" sz="quarter" idx="13"/>
          </p:nvPr>
        </p:nvSpPr>
        <p:spPr>
          <a:xfrm>
            <a:off x="4386877" y="2184686"/>
            <a:ext cx="4487408" cy="1605336"/>
          </a:xfrm>
        </p:spPr>
        <p:txBody>
          <a:bodyPr>
            <a:noAutofit/>
          </a:bodyPr>
          <a:lstStyle/>
          <a:p>
            <a:r>
              <a:rPr lang="en-US" sz="2800" i="1" dirty="0">
                <a:solidFill>
                  <a:schemeClr val="accent2"/>
                </a:solidFill>
              </a:rPr>
              <a:t>“</a:t>
            </a:r>
            <a:r>
              <a:rPr lang="en-AU" sz="2800" i="1" dirty="0"/>
              <a:t>Indecision is a bad decision.</a:t>
            </a:r>
            <a:r>
              <a:rPr lang="en-US" sz="2800" i="1" dirty="0">
                <a:solidFill>
                  <a:schemeClr val="accent2"/>
                </a:solidFill>
              </a:rPr>
              <a:t>”</a:t>
            </a:r>
            <a:endParaRPr lang="en-US" sz="2800" dirty="0"/>
          </a:p>
        </p:txBody>
      </p:sp>
      <p:sp>
        <p:nvSpPr>
          <p:cNvPr id="5" name="Text Placeholder 4"/>
          <p:cNvSpPr>
            <a:spLocks noGrp="1"/>
          </p:cNvSpPr>
          <p:nvPr>
            <p:ph type="body" sz="quarter" idx="4294967295"/>
          </p:nvPr>
        </p:nvSpPr>
        <p:spPr>
          <a:xfrm>
            <a:off x="5590020" y="3337140"/>
            <a:ext cx="3553980" cy="1221508"/>
          </a:xfrm>
        </p:spPr>
        <p:txBody>
          <a:bodyPr>
            <a:normAutofit/>
          </a:bodyPr>
          <a:lstStyle/>
          <a:p>
            <a:pPr marL="0" indent="0">
              <a:buNone/>
            </a:pPr>
            <a:r>
              <a:rPr lang="en-AU" sz="2000" dirty="0">
                <a:hlinkClick r:id="rId4"/>
              </a:rPr>
              <a:t>-@Benjamin P. Hardy</a:t>
            </a:r>
            <a:endParaRPr lang="en-US" sz="2000" dirty="0">
              <a:solidFill>
                <a:schemeClr val="accent2"/>
              </a:solidFill>
            </a:endParaRPr>
          </a:p>
        </p:txBody>
      </p:sp>
      <p:sp>
        <p:nvSpPr>
          <p:cNvPr id="8" name="TextBox 7"/>
          <p:cNvSpPr txBox="1"/>
          <p:nvPr/>
        </p:nvSpPr>
        <p:spPr>
          <a:xfrm>
            <a:off x="5590020" y="3649020"/>
            <a:ext cx="1961909" cy="369332"/>
          </a:xfrm>
          <a:prstGeom prst="rect">
            <a:avLst/>
          </a:prstGeom>
          <a:noFill/>
        </p:spPr>
        <p:txBody>
          <a:bodyPr wrap="square" rtlCol="0">
            <a:spAutoFit/>
          </a:bodyPr>
          <a:lstStyle/>
          <a:p>
            <a:r>
              <a:rPr lang="en-US" dirty="0"/>
              <a:t>June</a:t>
            </a:r>
          </a:p>
        </p:txBody>
      </p:sp>
      <p:sp>
        <p:nvSpPr>
          <p:cNvPr id="7" name="Rectangle 6"/>
          <p:cNvSpPr/>
          <p:nvPr/>
        </p:nvSpPr>
        <p:spPr>
          <a:xfrm>
            <a:off x="0" y="-1"/>
            <a:ext cx="3846959" cy="5143501"/>
          </a:xfrm>
          <a:prstGeom prst="rect">
            <a:avLst/>
          </a:prstGeom>
          <a:solidFill>
            <a:schemeClr val="tx2">
              <a:lumMod val="90000"/>
              <a:lumOff val="1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dirty="0"/>
          </a:p>
        </p:txBody>
      </p:sp>
      <p:pic>
        <p:nvPicPr>
          <p:cNvPr id="6" name="Picture 5"/>
          <p:cNvPicPr>
            <a:picLocks noChangeAspect="1"/>
          </p:cNvPicPr>
          <p:nvPr/>
        </p:nvPicPr>
        <p:blipFill rotWithShape="1">
          <a:blip r:embed="rId5"/>
          <a:srcRect l="5035"/>
          <a:stretch/>
        </p:blipFill>
        <p:spPr>
          <a:xfrm>
            <a:off x="0" y="-1"/>
            <a:ext cx="3846959" cy="5143501"/>
          </a:xfrm>
          <a:prstGeom prst="rect">
            <a:avLst/>
          </a:prstGeom>
        </p:spPr>
      </p:pic>
    </p:spTree>
    <p:extLst>
      <p:ext uri="{BB962C8B-B14F-4D97-AF65-F5344CB8AC3E}">
        <p14:creationId xmlns:p14="http://schemas.microsoft.com/office/powerpoint/2010/main" val="375090840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297041" y="-1"/>
            <a:ext cx="3846959" cy="5143501"/>
          </a:xfrm>
          <a:prstGeom prst="rect">
            <a:avLst/>
          </a:prstGeom>
          <a:solidFill>
            <a:schemeClr val="tx2">
              <a:lumMod val="90000"/>
              <a:lumOff val="1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dirty="0"/>
          </a:p>
        </p:txBody>
      </p:sp>
      <p:sp>
        <p:nvSpPr>
          <p:cNvPr id="3" name="Text Placeholder 2"/>
          <p:cNvSpPr>
            <a:spLocks noGrp="1"/>
          </p:cNvSpPr>
          <p:nvPr>
            <p:ph type="body" sz="quarter" idx="16"/>
          </p:nvPr>
        </p:nvSpPr>
        <p:spPr>
          <a:xfrm>
            <a:off x="213173" y="1395385"/>
            <a:ext cx="4942288" cy="267914"/>
          </a:xfrm>
        </p:spPr>
        <p:txBody>
          <a:bodyPr/>
          <a:lstStyle/>
          <a:p>
            <a:r>
              <a:rPr lang="en-AU" sz="2400" b="1" dirty="0">
                <a:hlinkClick r:id="rId3"/>
              </a:rPr>
              <a:t>How I Learned to Get a Lot Done Without Being Busy</a:t>
            </a:r>
            <a:endParaRPr lang="en-US" sz="2400" b="1" dirty="0">
              <a:hlinkClick r:id="rId3"/>
            </a:endParaRPr>
          </a:p>
        </p:txBody>
      </p:sp>
      <p:sp>
        <p:nvSpPr>
          <p:cNvPr id="4" name="Text Placeholder 3"/>
          <p:cNvSpPr>
            <a:spLocks noGrp="1"/>
          </p:cNvSpPr>
          <p:nvPr>
            <p:ph type="body" sz="quarter" idx="13"/>
          </p:nvPr>
        </p:nvSpPr>
        <p:spPr>
          <a:xfrm>
            <a:off x="496265" y="2343149"/>
            <a:ext cx="4589290" cy="1279215"/>
          </a:xfrm>
        </p:spPr>
        <p:txBody>
          <a:bodyPr>
            <a:normAutofit/>
          </a:bodyPr>
          <a:lstStyle/>
          <a:p>
            <a:r>
              <a:rPr lang="en-US" sz="2800" i="1" dirty="0">
                <a:solidFill>
                  <a:schemeClr val="accent2"/>
                </a:solidFill>
              </a:rPr>
              <a:t>“</a:t>
            </a:r>
            <a:r>
              <a:rPr lang="en-AU" sz="2800" i="1" dirty="0"/>
              <a:t>If it’s not a big, enthusiastic yes, make it a no.</a:t>
            </a:r>
            <a:r>
              <a:rPr lang="en-US" sz="2800" i="1" dirty="0">
                <a:solidFill>
                  <a:schemeClr val="accent2"/>
                </a:solidFill>
              </a:rPr>
              <a:t>”</a:t>
            </a:r>
          </a:p>
          <a:p>
            <a:endParaRPr lang="en-US" sz="2800" dirty="0"/>
          </a:p>
        </p:txBody>
      </p:sp>
      <p:sp>
        <p:nvSpPr>
          <p:cNvPr id="5" name="Text Placeholder 4"/>
          <p:cNvSpPr>
            <a:spLocks noGrp="1"/>
          </p:cNvSpPr>
          <p:nvPr>
            <p:ph type="body" sz="quarter" idx="4294967295"/>
          </p:nvPr>
        </p:nvSpPr>
        <p:spPr>
          <a:xfrm>
            <a:off x="1699408" y="3423293"/>
            <a:ext cx="3553980" cy="1221508"/>
          </a:xfrm>
        </p:spPr>
        <p:txBody>
          <a:bodyPr>
            <a:normAutofit/>
          </a:bodyPr>
          <a:lstStyle/>
          <a:p>
            <a:pPr marL="0" indent="0">
              <a:buNone/>
            </a:pPr>
            <a:r>
              <a:rPr lang="en-AU" sz="2000" dirty="0">
                <a:hlinkClick r:id="rId4"/>
              </a:rPr>
              <a:t>-@Isaac </a:t>
            </a:r>
            <a:r>
              <a:rPr lang="en-AU" sz="2000" dirty="0" err="1">
                <a:hlinkClick r:id="rId4"/>
              </a:rPr>
              <a:t>Morehouse</a:t>
            </a:r>
            <a:endParaRPr lang="en-US" sz="2000" u="sng" dirty="0">
              <a:solidFill>
                <a:schemeClr val="accent2"/>
              </a:solidFill>
            </a:endParaRPr>
          </a:p>
        </p:txBody>
      </p:sp>
      <p:sp>
        <p:nvSpPr>
          <p:cNvPr id="8" name="TextBox 7"/>
          <p:cNvSpPr txBox="1"/>
          <p:nvPr/>
        </p:nvSpPr>
        <p:spPr>
          <a:xfrm>
            <a:off x="1699408" y="3742599"/>
            <a:ext cx="1961909" cy="369332"/>
          </a:xfrm>
          <a:prstGeom prst="rect">
            <a:avLst/>
          </a:prstGeom>
          <a:noFill/>
        </p:spPr>
        <p:txBody>
          <a:bodyPr wrap="square" rtlCol="0">
            <a:spAutoFit/>
          </a:bodyPr>
          <a:lstStyle/>
          <a:p>
            <a:r>
              <a:rPr lang="en-US" dirty="0"/>
              <a:t>June</a:t>
            </a:r>
          </a:p>
        </p:txBody>
      </p:sp>
      <p:pic>
        <p:nvPicPr>
          <p:cNvPr id="9" name="Picture 8"/>
          <p:cNvPicPr>
            <a:picLocks noChangeAspect="1"/>
          </p:cNvPicPr>
          <p:nvPr/>
        </p:nvPicPr>
        <p:blipFill rotWithShape="1">
          <a:blip r:embed="rId5"/>
          <a:srcRect b="30379"/>
          <a:stretch/>
        </p:blipFill>
        <p:spPr>
          <a:xfrm>
            <a:off x="5297041" y="0"/>
            <a:ext cx="3846959" cy="5143500"/>
          </a:xfrm>
          <a:prstGeom prst="rect">
            <a:avLst/>
          </a:prstGeom>
        </p:spPr>
      </p:pic>
    </p:spTree>
    <p:extLst>
      <p:ext uri="{BB962C8B-B14F-4D97-AF65-F5344CB8AC3E}">
        <p14:creationId xmlns:p14="http://schemas.microsoft.com/office/powerpoint/2010/main" val="397275620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6"/>
          </p:nvPr>
        </p:nvSpPr>
        <p:spPr>
          <a:xfrm>
            <a:off x="4091753" y="1032424"/>
            <a:ext cx="4402542" cy="646545"/>
          </a:xfrm>
        </p:spPr>
        <p:txBody>
          <a:bodyPr/>
          <a:lstStyle/>
          <a:p>
            <a:r>
              <a:rPr lang="en-AU" sz="2400" b="1" u="sng" dirty="0">
                <a:hlinkClick r:id="rId3"/>
              </a:rPr>
              <a:t>A black man walks into Silicon Valley and tries to get a job…</a:t>
            </a:r>
            <a:endParaRPr lang="en-US" sz="2400" b="1" u="sng" dirty="0"/>
          </a:p>
        </p:txBody>
      </p:sp>
      <p:sp>
        <p:nvSpPr>
          <p:cNvPr id="4" name="Text Placeholder 3"/>
          <p:cNvSpPr>
            <a:spLocks noGrp="1"/>
          </p:cNvSpPr>
          <p:nvPr>
            <p:ph type="body" sz="quarter" idx="13"/>
          </p:nvPr>
        </p:nvSpPr>
        <p:spPr>
          <a:xfrm>
            <a:off x="4386877" y="1994186"/>
            <a:ext cx="4487408" cy="1605336"/>
          </a:xfrm>
        </p:spPr>
        <p:txBody>
          <a:bodyPr>
            <a:noAutofit/>
          </a:bodyPr>
          <a:lstStyle/>
          <a:p>
            <a:r>
              <a:rPr lang="en-US" i="1" dirty="0">
                <a:solidFill>
                  <a:schemeClr val="accent2"/>
                </a:solidFill>
              </a:rPr>
              <a:t>“</a:t>
            </a:r>
            <a:r>
              <a:rPr lang="en-AU" i="1" dirty="0"/>
              <a:t>This is how you develop a culture that isn’t diverse. You make it impossible for people who can’t afford to take a tryout across the country.</a:t>
            </a:r>
            <a:r>
              <a:rPr lang="en-US" i="1" dirty="0">
                <a:solidFill>
                  <a:schemeClr val="accent2"/>
                </a:solidFill>
              </a:rPr>
              <a:t>”</a:t>
            </a:r>
            <a:endParaRPr lang="en-US" dirty="0"/>
          </a:p>
        </p:txBody>
      </p:sp>
      <p:sp>
        <p:nvSpPr>
          <p:cNvPr id="5" name="Text Placeholder 4"/>
          <p:cNvSpPr>
            <a:spLocks noGrp="1"/>
          </p:cNvSpPr>
          <p:nvPr>
            <p:ph type="body" sz="quarter" idx="4294967295"/>
          </p:nvPr>
        </p:nvSpPr>
        <p:spPr>
          <a:xfrm>
            <a:off x="5590020" y="3956265"/>
            <a:ext cx="3553980" cy="1221508"/>
          </a:xfrm>
        </p:spPr>
        <p:txBody>
          <a:bodyPr>
            <a:normAutofit/>
          </a:bodyPr>
          <a:lstStyle/>
          <a:p>
            <a:pPr marL="0" indent="0">
              <a:buNone/>
            </a:pPr>
            <a:r>
              <a:rPr lang="en-AU" sz="2000" dirty="0">
                <a:hlinkClick r:id="rId4"/>
              </a:rPr>
              <a:t>-@Andy Newman</a:t>
            </a:r>
            <a:endParaRPr lang="en-US" sz="2000" dirty="0">
              <a:solidFill>
                <a:schemeClr val="accent2"/>
              </a:solidFill>
            </a:endParaRPr>
          </a:p>
        </p:txBody>
      </p:sp>
      <p:sp>
        <p:nvSpPr>
          <p:cNvPr id="8" name="TextBox 7"/>
          <p:cNvSpPr txBox="1"/>
          <p:nvPr/>
        </p:nvSpPr>
        <p:spPr>
          <a:xfrm>
            <a:off x="5590020" y="4268145"/>
            <a:ext cx="1961909" cy="369332"/>
          </a:xfrm>
          <a:prstGeom prst="rect">
            <a:avLst/>
          </a:prstGeom>
          <a:noFill/>
        </p:spPr>
        <p:txBody>
          <a:bodyPr wrap="square" rtlCol="0">
            <a:spAutoFit/>
          </a:bodyPr>
          <a:lstStyle/>
          <a:p>
            <a:r>
              <a:rPr lang="en-US" dirty="0"/>
              <a:t>June</a:t>
            </a:r>
          </a:p>
        </p:txBody>
      </p:sp>
      <p:sp>
        <p:nvSpPr>
          <p:cNvPr id="7" name="Rectangle 6"/>
          <p:cNvSpPr/>
          <p:nvPr/>
        </p:nvSpPr>
        <p:spPr>
          <a:xfrm>
            <a:off x="0" y="-1"/>
            <a:ext cx="3846959" cy="5143501"/>
          </a:xfrm>
          <a:prstGeom prst="rect">
            <a:avLst/>
          </a:prstGeom>
          <a:solidFill>
            <a:schemeClr val="tx2">
              <a:lumMod val="90000"/>
              <a:lumOff val="1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dirty="0"/>
          </a:p>
        </p:txBody>
      </p:sp>
      <p:pic>
        <p:nvPicPr>
          <p:cNvPr id="11266" name="Picture 2" descr="Andy Newman"/>
          <p:cNvPicPr>
            <a:picLocks noChangeAspect="1" noChangeArrowheads="1"/>
          </p:cNvPicPr>
          <p:nvPr/>
        </p:nvPicPr>
        <p:blipFill rotWithShape="1">
          <a:blip r:embed="rId5">
            <a:extLst>
              <a:ext uri="{28A0092B-C50C-407E-A947-70E740481C1C}">
                <a14:useLocalDpi xmlns:a14="http://schemas.microsoft.com/office/drawing/2010/main" val="0"/>
              </a:ext>
            </a:extLst>
          </a:blip>
          <a:srcRect l="12913" r="12294"/>
          <a:stretch/>
        </p:blipFill>
        <p:spPr bwMode="auto">
          <a:xfrm>
            <a:off x="1" y="-1"/>
            <a:ext cx="3846958"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357398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297041" y="-1"/>
            <a:ext cx="3846959" cy="5143501"/>
          </a:xfrm>
          <a:prstGeom prst="rect">
            <a:avLst/>
          </a:prstGeom>
          <a:solidFill>
            <a:schemeClr val="tx2">
              <a:lumMod val="90000"/>
              <a:lumOff val="1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dirty="0"/>
          </a:p>
        </p:txBody>
      </p:sp>
      <p:sp>
        <p:nvSpPr>
          <p:cNvPr id="3" name="Text Placeholder 2"/>
          <p:cNvSpPr>
            <a:spLocks noGrp="1"/>
          </p:cNvSpPr>
          <p:nvPr>
            <p:ph type="body" sz="quarter" idx="16"/>
          </p:nvPr>
        </p:nvSpPr>
        <p:spPr>
          <a:xfrm>
            <a:off x="213173" y="679000"/>
            <a:ext cx="4942288" cy="267914"/>
          </a:xfrm>
        </p:spPr>
        <p:txBody>
          <a:bodyPr/>
          <a:lstStyle/>
          <a:p>
            <a:r>
              <a:rPr lang="en-AU" sz="2400" b="1" dirty="0">
                <a:hlinkClick r:id="rId3"/>
              </a:rPr>
              <a:t>Why “Don’t Worry About Money, Just Travel” Is The Worst Advice Of All Time</a:t>
            </a:r>
            <a:endParaRPr lang="en-US" sz="2400" b="1" dirty="0">
              <a:hlinkClick r:id="rId4"/>
            </a:endParaRPr>
          </a:p>
        </p:txBody>
      </p:sp>
      <p:sp>
        <p:nvSpPr>
          <p:cNvPr id="4" name="Text Placeholder 3"/>
          <p:cNvSpPr>
            <a:spLocks noGrp="1"/>
          </p:cNvSpPr>
          <p:nvPr>
            <p:ph type="body" sz="quarter" idx="13"/>
          </p:nvPr>
        </p:nvSpPr>
        <p:spPr>
          <a:xfrm>
            <a:off x="496265" y="1924050"/>
            <a:ext cx="4589290" cy="1509198"/>
          </a:xfrm>
        </p:spPr>
        <p:txBody>
          <a:bodyPr>
            <a:noAutofit/>
          </a:bodyPr>
          <a:lstStyle/>
          <a:p>
            <a:r>
              <a:rPr lang="en-US" sz="2200" i="1" dirty="0">
                <a:solidFill>
                  <a:schemeClr val="accent2"/>
                </a:solidFill>
              </a:rPr>
              <a:t>“</a:t>
            </a:r>
            <a:r>
              <a:rPr lang="en-AU" sz="2200" i="1" dirty="0"/>
              <a:t>It’s aspirational porn, which serves the dual purpose of tantalizing the viewer with a life they cannot have, while making them feel like some sort of failure for not being able to have it.</a:t>
            </a:r>
            <a:r>
              <a:rPr lang="en-US" sz="2200" i="1" dirty="0">
                <a:solidFill>
                  <a:schemeClr val="accent2"/>
                </a:solidFill>
              </a:rPr>
              <a:t>”</a:t>
            </a:r>
          </a:p>
          <a:p>
            <a:endParaRPr lang="en-US" sz="2200" dirty="0"/>
          </a:p>
        </p:txBody>
      </p:sp>
      <p:sp>
        <p:nvSpPr>
          <p:cNvPr id="5" name="Text Placeholder 4"/>
          <p:cNvSpPr>
            <a:spLocks noGrp="1"/>
          </p:cNvSpPr>
          <p:nvPr>
            <p:ph type="body" sz="quarter" idx="4294967295"/>
          </p:nvPr>
        </p:nvSpPr>
        <p:spPr>
          <a:xfrm>
            <a:off x="1699408" y="4023875"/>
            <a:ext cx="3553980" cy="1221508"/>
          </a:xfrm>
        </p:spPr>
        <p:txBody>
          <a:bodyPr>
            <a:normAutofit/>
          </a:bodyPr>
          <a:lstStyle/>
          <a:p>
            <a:pPr marL="0" indent="0">
              <a:buNone/>
            </a:pPr>
            <a:r>
              <a:rPr lang="en-AU" sz="2000" dirty="0">
                <a:hlinkClick r:id="rId5"/>
              </a:rPr>
              <a:t>-@Chelsea Fagan</a:t>
            </a:r>
            <a:endParaRPr lang="en-US" sz="2000" u="sng" dirty="0">
              <a:solidFill>
                <a:schemeClr val="accent2"/>
              </a:solidFill>
            </a:endParaRPr>
          </a:p>
        </p:txBody>
      </p:sp>
      <p:sp>
        <p:nvSpPr>
          <p:cNvPr id="8" name="TextBox 7"/>
          <p:cNvSpPr txBox="1"/>
          <p:nvPr/>
        </p:nvSpPr>
        <p:spPr>
          <a:xfrm>
            <a:off x="1699408" y="4343181"/>
            <a:ext cx="1961909" cy="369332"/>
          </a:xfrm>
          <a:prstGeom prst="rect">
            <a:avLst/>
          </a:prstGeom>
          <a:noFill/>
        </p:spPr>
        <p:txBody>
          <a:bodyPr wrap="square" rtlCol="0">
            <a:spAutoFit/>
          </a:bodyPr>
          <a:lstStyle/>
          <a:p>
            <a:r>
              <a:rPr lang="en-US" dirty="0"/>
              <a:t>June</a:t>
            </a:r>
          </a:p>
        </p:txBody>
      </p:sp>
      <p:pic>
        <p:nvPicPr>
          <p:cNvPr id="7" name="Picture 6"/>
          <p:cNvPicPr>
            <a:picLocks noChangeAspect="1"/>
          </p:cNvPicPr>
          <p:nvPr/>
        </p:nvPicPr>
        <p:blipFill rotWithShape="1">
          <a:blip r:embed="rId6"/>
          <a:srcRect l="13066" r="9291"/>
          <a:stretch/>
        </p:blipFill>
        <p:spPr>
          <a:xfrm>
            <a:off x="5297041" y="0"/>
            <a:ext cx="3846959" cy="5143500"/>
          </a:xfrm>
          <a:prstGeom prst="rect">
            <a:avLst/>
          </a:prstGeom>
        </p:spPr>
      </p:pic>
    </p:spTree>
    <p:extLst>
      <p:ext uri="{BB962C8B-B14F-4D97-AF65-F5344CB8AC3E}">
        <p14:creationId xmlns:p14="http://schemas.microsoft.com/office/powerpoint/2010/main" val="24297583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srcRect l="20012" r="28652"/>
          <a:stretch/>
        </p:blipFill>
        <p:spPr>
          <a:xfrm>
            <a:off x="5182810" y="0"/>
            <a:ext cx="3961189" cy="5162153"/>
          </a:xfrm>
          <a:prstGeom prst="rect">
            <a:avLst/>
          </a:prstGeom>
        </p:spPr>
      </p:pic>
      <p:sp>
        <p:nvSpPr>
          <p:cNvPr id="3" name="Text Placeholder 2"/>
          <p:cNvSpPr>
            <a:spLocks noGrp="1"/>
          </p:cNvSpPr>
          <p:nvPr>
            <p:ph type="body" sz="quarter" idx="16"/>
          </p:nvPr>
        </p:nvSpPr>
        <p:spPr>
          <a:xfrm>
            <a:off x="240523" y="1201774"/>
            <a:ext cx="4942288" cy="267914"/>
          </a:xfrm>
        </p:spPr>
        <p:txBody>
          <a:bodyPr/>
          <a:lstStyle/>
          <a:p>
            <a:r>
              <a:rPr lang="en-AU" sz="2400" b="1" dirty="0">
                <a:hlinkClick r:id="rId3"/>
              </a:rPr>
              <a:t>The Imposter Syndrome</a:t>
            </a:r>
            <a:endParaRPr lang="en-US" sz="2400" b="1" dirty="0"/>
          </a:p>
        </p:txBody>
      </p:sp>
      <p:sp>
        <p:nvSpPr>
          <p:cNvPr id="4" name="Text Placeholder 3"/>
          <p:cNvSpPr>
            <a:spLocks noGrp="1"/>
          </p:cNvSpPr>
          <p:nvPr>
            <p:ph type="body" sz="quarter" idx="13"/>
          </p:nvPr>
        </p:nvSpPr>
        <p:spPr>
          <a:xfrm>
            <a:off x="535647" y="1766165"/>
            <a:ext cx="4589290" cy="1897221"/>
          </a:xfrm>
        </p:spPr>
        <p:txBody>
          <a:bodyPr>
            <a:normAutofit/>
          </a:bodyPr>
          <a:lstStyle/>
          <a:p>
            <a:r>
              <a:rPr lang="en-US" sz="2800" i="1" dirty="0">
                <a:solidFill>
                  <a:schemeClr val="accent2"/>
                </a:solidFill>
              </a:rPr>
              <a:t>“</a:t>
            </a:r>
            <a:r>
              <a:rPr lang="en-AU" sz="2800" i="1" dirty="0"/>
              <a:t>Asking is hard, but so is weathering a thousand little paper-cuts of interpretation.</a:t>
            </a:r>
            <a:r>
              <a:rPr lang="en-US" sz="2800" i="1" dirty="0">
                <a:solidFill>
                  <a:schemeClr val="accent2"/>
                </a:solidFill>
              </a:rPr>
              <a:t>”</a:t>
            </a:r>
          </a:p>
          <a:p>
            <a:endParaRPr lang="en-US" sz="2800" dirty="0"/>
          </a:p>
        </p:txBody>
      </p:sp>
      <p:sp>
        <p:nvSpPr>
          <p:cNvPr id="5" name="Text Placeholder 4"/>
          <p:cNvSpPr>
            <a:spLocks noGrp="1"/>
          </p:cNvSpPr>
          <p:nvPr>
            <p:ph type="body" sz="quarter" idx="4294967295"/>
          </p:nvPr>
        </p:nvSpPr>
        <p:spPr>
          <a:xfrm>
            <a:off x="1738790" y="3285395"/>
            <a:ext cx="3553980" cy="1221508"/>
          </a:xfrm>
        </p:spPr>
        <p:txBody>
          <a:bodyPr>
            <a:normAutofit/>
          </a:bodyPr>
          <a:lstStyle/>
          <a:p>
            <a:pPr marL="0" indent="0">
              <a:buNone/>
            </a:pPr>
            <a:r>
              <a:rPr lang="en-AU" sz="2000" dirty="0">
                <a:hlinkClick r:id="rId4"/>
              </a:rPr>
              <a:t>-@Julie Zhuo</a:t>
            </a:r>
            <a:endParaRPr lang="en-US" sz="2000" dirty="0">
              <a:solidFill>
                <a:schemeClr val="accent2"/>
              </a:solidFill>
            </a:endParaRPr>
          </a:p>
        </p:txBody>
      </p:sp>
      <p:sp>
        <p:nvSpPr>
          <p:cNvPr id="8" name="TextBox 7"/>
          <p:cNvSpPr txBox="1"/>
          <p:nvPr/>
        </p:nvSpPr>
        <p:spPr>
          <a:xfrm>
            <a:off x="1738790" y="3568896"/>
            <a:ext cx="1961909" cy="369332"/>
          </a:xfrm>
          <a:prstGeom prst="rect">
            <a:avLst/>
          </a:prstGeom>
          <a:noFill/>
        </p:spPr>
        <p:txBody>
          <a:bodyPr wrap="square" rtlCol="0">
            <a:spAutoFit/>
          </a:bodyPr>
          <a:lstStyle/>
          <a:p>
            <a:r>
              <a:rPr lang="en-US" dirty="0"/>
              <a:t>January</a:t>
            </a:r>
          </a:p>
        </p:txBody>
      </p:sp>
    </p:spTree>
    <p:extLst>
      <p:ext uri="{BB962C8B-B14F-4D97-AF65-F5344CB8AC3E}">
        <p14:creationId xmlns:p14="http://schemas.microsoft.com/office/powerpoint/2010/main" val="97270263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6"/>
          </p:nvPr>
        </p:nvSpPr>
        <p:spPr>
          <a:xfrm>
            <a:off x="4091753" y="1107618"/>
            <a:ext cx="4402542" cy="646545"/>
          </a:xfrm>
        </p:spPr>
        <p:txBody>
          <a:bodyPr/>
          <a:lstStyle/>
          <a:p>
            <a:r>
              <a:rPr lang="en-AU" sz="2400" b="1" u="sng" dirty="0">
                <a:hlinkClick r:id="rId3"/>
              </a:rPr>
              <a:t>Everything Is Yours, Everything Is Not Yours</a:t>
            </a:r>
            <a:endParaRPr lang="en-US" sz="2400" b="1" u="sng" dirty="0"/>
          </a:p>
        </p:txBody>
      </p:sp>
      <p:sp>
        <p:nvSpPr>
          <p:cNvPr id="4" name="Text Placeholder 3"/>
          <p:cNvSpPr>
            <a:spLocks noGrp="1"/>
          </p:cNvSpPr>
          <p:nvPr>
            <p:ph type="body" sz="quarter" idx="13"/>
          </p:nvPr>
        </p:nvSpPr>
        <p:spPr>
          <a:xfrm>
            <a:off x="4386877" y="2040302"/>
            <a:ext cx="4487408" cy="1605336"/>
          </a:xfrm>
        </p:spPr>
        <p:txBody>
          <a:bodyPr>
            <a:noAutofit/>
          </a:bodyPr>
          <a:lstStyle/>
          <a:p>
            <a:r>
              <a:rPr lang="en-US" sz="2800" i="1" dirty="0">
                <a:solidFill>
                  <a:schemeClr val="accent2"/>
                </a:solidFill>
              </a:rPr>
              <a:t>“</a:t>
            </a:r>
            <a:r>
              <a:rPr lang="en-AU" sz="2800" i="1" dirty="0"/>
              <a:t>The world owes you nothing; nobody deserves more or less than the next person.</a:t>
            </a:r>
            <a:r>
              <a:rPr lang="en-US" sz="2800" i="1" dirty="0">
                <a:solidFill>
                  <a:schemeClr val="accent2"/>
                </a:solidFill>
              </a:rPr>
              <a:t>”</a:t>
            </a:r>
            <a:endParaRPr lang="en-US" sz="2800" dirty="0"/>
          </a:p>
        </p:txBody>
      </p:sp>
      <p:sp>
        <p:nvSpPr>
          <p:cNvPr id="5" name="Text Placeholder 4"/>
          <p:cNvSpPr>
            <a:spLocks noGrp="1"/>
          </p:cNvSpPr>
          <p:nvPr>
            <p:ph type="body" sz="quarter" idx="4294967295"/>
          </p:nvPr>
        </p:nvSpPr>
        <p:spPr>
          <a:xfrm>
            <a:off x="5590020" y="3890596"/>
            <a:ext cx="3553980" cy="1221508"/>
          </a:xfrm>
        </p:spPr>
        <p:txBody>
          <a:bodyPr>
            <a:normAutofit/>
          </a:bodyPr>
          <a:lstStyle/>
          <a:p>
            <a:pPr marL="0" indent="0">
              <a:buNone/>
            </a:pPr>
            <a:r>
              <a:rPr lang="en-AU" sz="2000" dirty="0">
                <a:hlinkClick r:id="rId4"/>
              </a:rPr>
              <a:t>-@Clemantine </a:t>
            </a:r>
            <a:r>
              <a:rPr lang="en-AU" sz="2000" dirty="0" err="1">
                <a:hlinkClick r:id="rId4"/>
              </a:rPr>
              <a:t>Wamariya</a:t>
            </a:r>
            <a:endParaRPr lang="en-US" sz="2000" dirty="0">
              <a:solidFill>
                <a:schemeClr val="accent2"/>
              </a:solidFill>
            </a:endParaRPr>
          </a:p>
        </p:txBody>
      </p:sp>
      <p:sp>
        <p:nvSpPr>
          <p:cNvPr id="8" name="TextBox 7"/>
          <p:cNvSpPr txBox="1"/>
          <p:nvPr/>
        </p:nvSpPr>
        <p:spPr>
          <a:xfrm>
            <a:off x="5590020" y="4202476"/>
            <a:ext cx="1961909" cy="369332"/>
          </a:xfrm>
          <a:prstGeom prst="rect">
            <a:avLst/>
          </a:prstGeom>
          <a:noFill/>
        </p:spPr>
        <p:txBody>
          <a:bodyPr wrap="square" rtlCol="0">
            <a:spAutoFit/>
          </a:bodyPr>
          <a:lstStyle/>
          <a:p>
            <a:r>
              <a:rPr lang="en-US" dirty="0"/>
              <a:t>June</a:t>
            </a:r>
          </a:p>
        </p:txBody>
      </p:sp>
      <p:sp>
        <p:nvSpPr>
          <p:cNvPr id="7" name="Rectangle 6"/>
          <p:cNvSpPr/>
          <p:nvPr/>
        </p:nvSpPr>
        <p:spPr>
          <a:xfrm>
            <a:off x="0" y="-1"/>
            <a:ext cx="3846959" cy="5143501"/>
          </a:xfrm>
          <a:prstGeom prst="rect">
            <a:avLst/>
          </a:prstGeom>
          <a:solidFill>
            <a:schemeClr val="tx2">
              <a:lumMod val="90000"/>
              <a:lumOff val="1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dirty="0"/>
          </a:p>
        </p:txBody>
      </p:sp>
      <p:pic>
        <p:nvPicPr>
          <p:cNvPr id="2" name="Picture 1"/>
          <p:cNvPicPr>
            <a:picLocks noChangeAspect="1"/>
          </p:cNvPicPr>
          <p:nvPr/>
        </p:nvPicPr>
        <p:blipFill rotWithShape="1">
          <a:blip r:embed="rId5"/>
          <a:srcRect l="2633" r="686"/>
          <a:stretch/>
        </p:blipFill>
        <p:spPr>
          <a:xfrm>
            <a:off x="1" y="-2"/>
            <a:ext cx="3846958" cy="5112105"/>
          </a:xfrm>
          <a:prstGeom prst="rect">
            <a:avLst/>
          </a:prstGeom>
        </p:spPr>
      </p:pic>
    </p:spTree>
    <p:extLst>
      <p:ext uri="{BB962C8B-B14F-4D97-AF65-F5344CB8AC3E}">
        <p14:creationId xmlns:p14="http://schemas.microsoft.com/office/powerpoint/2010/main" val="98855483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297041" y="-1"/>
            <a:ext cx="3846959" cy="5143501"/>
          </a:xfrm>
          <a:prstGeom prst="rect">
            <a:avLst/>
          </a:prstGeom>
          <a:solidFill>
            <a:srgbClr val="09090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dirty="0"/>
          </a:p>
        </p:txBody>
      </p:sp>
      <p:sp>
        <p:nvSpPr>
          <p:cNvPr id="3" name="Text Placeholder 2"/>
          <p:cNvSpPr>
            <a:spLocks noGrp="1"/>
          </p:cNvSpPr>
          <p:nvPr>
            <p:ph type="body" sz="quarter" idx="16"/>
          </p:nvPr>
        </p:nvSpPr>
        <p:spPr>
          <a:xfrm>
            <a:off x="213173" y="1395385"/>
            <a:ext cx="4942288" cy="267914"/>
          </a:xfrm>
        </p:spPr>
        <p:txBody>
          <a:bodyPr/>
          <a:lstStyle/>
          <a:p>
            <a:r>
              <a:rPr lang="en-AU" sz="2400" b="1" dirty="0">
                <a:hlinkClick r:id="rId3"/>
              </a:rPr>
              <a:t>We need to talk about startups…</a:t>
            </a:r>
            <a:endParaRPr lang="en-US" sz="2400" b="1" dirty="0">
              <a:hlinkClick r:id="rId4"/>
            </a:endParaRPr>
          </a:p>
        </p:txBody>
      </p:sp>
      <p:sp>
        <p:nvSpPr>
          <p:cNvPr id="4" name="Text Placeholder 3"/>
          <p:cNvSpPr>
            <a:spLocks noGrp="1"/>
          </p:cNvSpPr>
          <p:nvPr>
            <p:ph type="body" sz="quarter" idx="13"/>
          </p:nvPr>
        </p:nvSpPr>
        <p:spPr>
          <a:xfrm>
            <a:off x="496265" y="2047874"/>
            <a:ext cx="4589290" cy="1279215"/>
          </a:xfrm>
        </p:spPr>
        <p:txBody>
          <a:bodyPr>
            <a:normAutofit lnSpcReduction="10000"/>
          </a:bodyPr>
          <a:lstStyle/>
          <a:p>
            <a:r>
              <a:rPr lang="en-US" sz="2800" i="1" dirty="0">
                <a:solidFill>
                  <a:schemeClr val="accent2"/>
                </a:solidFill>
              </a:rPr>
              <a:t>“</a:t>
            </a:r>
            <a:r>
              <a:rPr lang="en-AU" sz="2800" i="1" dirty="0"/>
              <a:t>You only find out who is swimming naked when the tide goes out.</a:t>
            </a:r>
            <a:r>
              <a:rPr lang="en-US" sz="2800" i="1" dirty="0">
                <a:solidFill>
                  <a:schemeClr val="accent2"/>
                </a:solidFill>
              </a:rPr>
              <a:t>”</a:t>
            </a:r>
          </a:p>
          <a:p>
            <a:endParaRPr lang="en-US" sz="2800" dirty="0"/>
          </a:p>
        </p:txBody>
      </p:sp>
      <p:sp>
        <p:nvSpPr>
          <p:cNvPr id="5" name="Text Placeholder 4"/>
          <p:cNvSpPr>
            <a:spLocks noGrp="1"/>
          </p:cNvSpPr>
          <p:nvPr>
            <p:ph type="body" sz="quarter" idx="4294967295"/>
          </p:nvPr>
        </p:nvSpPr>
        <p:spPr>
          <a:xfrm>
            <a:off x="1699408" y="3423293"/>
            <a:ext cx="3553980" cy="1221508"/>
          </a:xfrm>
        </p:spPr>
        <p:txBody>
          <a:bodyPr>
            <a:normAutofit/>
          </a:bodyPr>
          <a:lstStyle/>
          <a:p>
            <a:pPr marL="0" indent="0">
              <a:buNone/>
            </a:pPr>
            <a:r>
              <a:rPr lang="en-AU" sz="2000" dirty="0">
                <a:hlinkClick r:id="rId5"/>
              </a:rPr>
              <a:t>-@Andrew Wilkinson</a:t>
            </a:r>
            <a:endParaRPr lang="en-US" sz="2000" u="sng" dirty="0">
              <a:solidFill>
                <a:schemeClr val="accent2"/>
              </a:solidFill>
            </a:endParaRPr>
          </a:p>
        </p:txBody>
      </p:sp>
      <p:sp>
        <p:nvSpPr>
          <p:cNvPr id="8" name="TextBox 7"/>
          <p:cNvSpPr txBox="1"/>
          <p:nvPr/>
        </p:nvSpPr>
        <p:spPr>
          <a:xfrm>
            <a:off x="1699408" y="3742599"/>
            <a:ext cx="1961909" cy="369332"/>
          </a:xfrm>
          <a:prstGeom prst="rect">
            <a:avLst/>
          </a:prstGeom>
          <a:noFill/>
        </p:spPr>
        <p:txBody>
          <a:bodyPr wrap="square" rtlCol="0">
            <a:spAutoFit/>
          </a:bodyPr>
          <a:lstStyle/>
          <a:p>
            <a:r>
              <a:rPr lang="en-US" dirty="0"/>
              <a:t>June</a:t>
            </a:r>
          </a:p>
        </p:txBody>
      </p:sp>
      <p:pic>
        <p:nvPicPr>
          <p:cNvPr id="7" name="Picture 2" descr="Andrew Wilkinson"/>
          <p:cNvPicPr>
            <a:picLocks noChangeAspect="1" noChangeArrowheads="1"/>
          </p:cNvPicPr>
          <p:nvPr/>
        </p:nvPicPr>
        <p:blipFill rotWithShape="1">
          <a:blip r:embed="rId6">
            <a:extLst>
              <a:ext uri="{28A0092B-C50C-407E-A947-70E740481C1C}">
                <a14:useLocalDpi xmlns:a14="http://schemas.microsoft.com/office/drawing/2010/main" val="0"/>
              </a:ext>
            </a:extLst>
          </a:blip>
          <a:srcRect r="10063"/>
          <a:stretch/>
        </p:blipFill>
        <p:spPr bwMode="auto">
          <a:xfrm flipH="1">
            <a:off x="5301620" y="381000"/>
            <a:ext cx="3837799" cy="4762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969947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6"/>
          </p:nvPr>
        </p:nvSpPr>
        <p:spPr>
          <a:xfrm>
            <a:off x="4091753" y="989898"/>
            <a:ext cx="4402542" cy="646545"/>
          </a:xfrm>
        </p:spPr>
        <p:txBody>
          <a:bodyPr/>
          <a:lstStyle/>
          <a:p>
            <a:r>
              <a:rPr lang="en-AU" sz="2400" b="1" u="sng" dirty="0">
                <a:hlinkClick r:id="rId3"/>
              </a:rPr>
              <a:t>I built, launched, and got paying customers for my side project in 3 hours</a:t>
            </a:r>
            <a:endParaRPr lang="en-US" sz="2400" b="1" u="sng" dirty="0"/>
          </a:p>
        </p:txBody>
      </p:sp>
      <p:sp>
        <p:nvSpPr>
          <p:cNvPr id="4" name="Text Placeholder 3"/>
          <p:cNvSpPr>
            <a:spLocks noGrp="1"/>
          </p:cNvSpPr>
          <p:nvPr>
            <p:ph type="body" sz="quarter" idx="13"/>
          </p:nvPr>
        </p:nvSpPr>
        <p:spPr>
          <a:xfrm>
            <a:off x="4386877" y="2253067"/>
            <a:ext cx="4487408" cy="1605336"/>
          </a:xfrm>
        </p:spPr>
        <p:txBody>
          <a:bodyPr>
            <a:noAutofit/>
          </a:bodyPr>
          <a:lstStyle/>
          <a:p>
            <a:r>
              <a:rPr lang="en-US" sz="2800" i="1" dirty="0">
                <a:solidFill>
                  <a:schemeClr val="accent2"/>
                </a:solidFill>
              </a:rPr>
              <a:t>“</a:t>
            </a:r>
            <a:r>
              <a:rPr lang="en-AU" sz="2800" i="1" dirty="0"/>
              <a:t>Being an entrepreneur is like staring into the abyss and chewing glass.</a:t>
            </a:r>
            <a:r>
              <a:rPr lang="en-US" sz="2800" i="1" dirty="0">
                <a:solidFill>
                  <a:schemeClr val="accent2"/>
                </a:solidFill>
              </a:rPr>
              <a:t>”</a:t>
            </a:r>
            <a:endParaRPr lang="en-US" sz="2800" dirty="0"/>
          </a:p>
        </p:txBody>
      </p:sp>
      <p:sp>
        <p:nvSpPr>
          <p:cNvPr id="5" name="Text Placeholder 4"/>
          <p:cNvSpPr>
            <a:spLocks noGrp="1"/>
          </p:cNvSpPr>
          <p:nvPr>
            <p:ph type="body" sz="quarter" idx="4294967295"/>
          </p:nvPr>
        </p:nvSpPr>
        <p:spPr>
          <a:xfrm>
            <a:off x="5590020" y="3732714"/>
            <a:ext cx="3553980" cy="1221508"/>
          </a:xfrm>
        </p:spPr>
        <p:txBody>
          <a:bodyPr>
            <a:normAutofit/>
          </a:bodyPr>
          <a:lstStyle/>
          <a:p>
            <a:pPr marL="0" indent="0">
              <a:buNone/>
            </a:pPr>
            <a:r>
              <a:rPr lang="en-AU" sz="2000" dirty="0">
                <a:hlinkClick r:id="rId4"/>
              </a:rPr>
              <a:t>-@Marc </a:t>
            </a:r>
            <a:r>
              <a:rPr lang="en-AU" sz="2000" dirty="0" err="1">
                <a:hlinkClick r:id="rId4"/>
              </a:rPr>
              <a:t>Eglon</a:t>
            </a:r>
            <a:endParaRPr lang="en-US" sz="2000" dirty="0">
              <a:solidFill>
                <a:schemeClr val="accent2"/>
              </a:solidFill>
            </a:endParaRPr>
          </a:p>
        </p:txBody>
      </p:sp>
      <p:sp>
        <p:nvSpPr>
          <p:cNvPr id="8" name="TextBox 7"/>
          <p:cNvSpPr txBox="1"/>
          <p:nvPr/>
        </p:nvSpPr>
        <p:spPr>
          <a:xfrm>
            <a:off x="5590020" y="4044594"/>
            <a:ext cx="1961909" cy="369332"/>
          </a:xfrm>
          <a:prstGeom prst="rect">
            <a:avLst/>
          </a:prstGeom>
          <a:noFill/>
        </p:spPr>
        <p:txBody>
          <a:bodyPr wrap="square" rtlCol="0">
            <a:spAutoFit/>
          </a:bodyPr>
          <a:lstStyle/>
          <a:p>
            <a:r>
              <a:rPr lang="en-US" dirty="0"/>
              <a:t>July</a:t>
            </a:r>
          </a:p>
        </p:txBody>
      </p:sp>
      <p:sp>
        <p:nvSpPr>
          <p:cNvPr id="7" name="Rectangle 6"/>
          <p:cNvSpPr/>
          <p:nvPr/>
        </p:nvSpPr>
        <p:spPr>
          <a:xfrm>
            <a:off x="0" y="-1"/>
            <a:ext cx="3846959" cy="5143501"/>
          </a:xfrm>
          <a:prstGeom prst="rect">
            <a:avLst/>
          </a:prstGeom>
          <a:solidFill>
            <a:schemeClr val="tx2">
              <a:lumMod val="90000"/>
              <a:lumOff val="1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dirty="0"/>
          </a:p>
        </p:txBody>
      </p:sp>
      <p:pic>
        <p:nvPicPr>
          <p:cNvPr id="9" name="Picture 8"/>
          <p:cNvPicPr>
            <a:picLocks noChangeAspect="1"/>
          </p:cNvPicPr>
          <p:nvPr/>
        </p:nvPicPr>
        <p:blipFill rotWithShape="1">
          <a:blip r:embed="rId5"/>
          <a:srcRect l="17712"/>
          <a:stretch/>
        </p:blipFill>
        <p:spPr>
          <a:xfrm>
            <a:off x="-1" y="0"/>
            <a:ext cx="3831563" cy="5152160"/>
          </a:xfrm>
          <a:prstGeom prst="rect">
            <a:avLst/>
          </a:prstGeom>
        </p:spPr>
      </p:pic>
    </p:spTree>
    <p:extLst>
      <p:ext uri="{BB962C8B-B14F-4D97-AF65-F5344CB8AC3E}">
        <p14:creationId xmlns:p14="http://schemas.microsoft.com/office/powerpoint/2010/main" val="46677552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297041" y="-1"/>
            <a:ext cx="3846959" cy="5143501"/>
          </a:xfrm>
          <a:prstGeom prst="rect">
            <a:avLst/>
          </a:prstGeom>
          <a:solidFill>
            <a:schemeClr val="tx2">
              <a:lumMod val="90000"/>
              <a:lumOff val="1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dirty="0"/>
          </a:p>
        </p:txBody>
      </p:sp>
      <p:sp>
        <p:nvSpPr>
          <p:cNvPr id="3" name="Text Placeholder 2"/>
          <p:cNvSpPr>
            <a:spLocks noGrp="1"/>
          </p:cNvSpPr>
          <p:nvPr>
            <p:ph type="body" sz="quarter" idx="16"/>
          </p:nvPr>
        </p:nvSpPr>
        <p:spPr>
          <a:xfrm>
            <a:off x="213173" y="1271560"/>
            <a:ext cx="4942288" cy="267914"/>
          </a:xfrm>
        </p:spPr>
        <p:txBody>
          <a:bodyPr/>
          <a:lstStyle/>
          <a:p>
            <a:r>
              <a:rPr lang="en-AU" sz="2400" b="1" dirty="0">
                <a:hlinkClick r:id="rId3"/>
              </a:rPr>
              <a:t>How I Became an Artist</a:t>
            </a:r>
            <a:endParaRPr lang="en-US" sz="2400" b="1" dirty="0">
              <a:hlinkClick r:id="rId4"/>
            </a:endParaRPr>
          </a:p>
        </p:txBody>
      </p:sp>
      <p:sp>
        <p:nvSpPr>
          <p:cNvPr id="4" name="Text Placeholder 3"/>
          <p:cNvSpPr>
            <a:spLocks noGrp="1"/>
          </p:cNvSpPr>
          <p:nvPr>
            <p:ph type="body" sz="quarter" idx="13"/>
          </p:nvPr>
        </p:nvSpPr>
        <p:spPr>
          <a:xfrm>
            <a:off x="496265" y="1971674"/>
            <a:ext cx="4589290" cy="1279215"/>
          </a:xfrm>
        </p:spPr>
        <p:txBody>
          <a:bodyPr>
            <a:normAutofit lnSpcReduction="10000"/>
          </a:bodyPr>
          <a:lstStyle/>
          <a:p>
            <a:r>
              <a:rPr lang="en-US" sz="2800" i="1" dirty="0">
                <a:solidFill>
                  <a:schemeClr val="accent2"/>
                </a:solidFill>
              </a:rPr>
              <a:t>“</a:t>
            </a:r>
            <a:r>
              <a:rPr lang="en-AU" sz="2800" i="1" dirty="0"/>
              <a:t>Because if you just keep going, eventually you’ll find yourself somewhere.</a:t>
            </a:r>
            <a:r>
              <a:rPr lang="en-US" sz="2800" i="1" dirty="0">
                <a:solidFill>
                  <a:schemeClr val="accent2"/>
                </a:solidFill>
              </a:rPr>
              <a:t>”</a:t>
            </a:r>
          </a:p>
          <a:p>
            <a:endParaRPr lang="en-US" sz="2800" dirty="0"/>
          </a:p>
        </p:txBody>
      </p:sp>
      <p:sp>
        <p:nvSpPr>
          <p:cNvPr id="5" name="Text Placeholder 4"/>
          <p:cNvSpPr>
            <a:spLocks noGrp="1"/>
          </p:cNvSpPr>
          <p:nvPr>
            <p:ph type="body" sz="quarter" idx="4294967295"/>
          </p:nvPr>
        </p:nvSpPr>
        <p:spPr>
          <a:xfrm>
            <a:off x="1699408" y="3299468"/>
            <a:ext cx="3553980" cy="1221508"/>
          </a:xfrm>
        </p:spPr>
        <p:txBody>
          <a:bodyPr>
            <a:normAutofit/>
          </a:bodyPr>
          <a:lstStyle/>
          <a:p>
            <a:pPr marL="0" indent="0">
              <a:buNone/>
            </a:pPr>
            <a:r>
              <a:rPr lang="en-AU" sz="2000" dirty="0">
                <a:hlinkClick r:id="rId5"/>
              </a:rPr>
              <a:t>-@Noah Bradley</a:t>
            </a:r>
            <a:endParaRPr lang="en-US" sz="2000" u="sng" dirty="0">
              <a:solidFill>
                <a:schemeClr val="accent2"/>
              </a:solidFill>
            </a:endParaRPr>
          </a:p>
        </p:txBody>
      </p:sp>
      <p:sp>
        <p:nvSpPr>
          <p:cNvPr id="8" name="TextBox 7"/>
          <p:cNvSpPr txBox="1"/>
          <p:nvPr/>
        </p:nvSpPr>
        <p:spPr>
          <a:xfrm>
            <a:off x="1699408" y="3618774"/>
            <a:ext cx="1961909" cy="369332"/>
          </a:xfrm>
          <a:prstGeom prst="rect">
            <a:avLst/>
          </a:prstGeom>
          <a:noFill/>
        </p:spPr>
        <p:txBody>
          <a:bodyPr wrap="square" rtlCol="0">
            <a:spAutoFit/>
          </a:bodyPr>
          <a:lstStyle/>
          <a:p>
            <a:r>
              <a:rPr lang="en-US" dirty="0"/>
              <a:t>July</a:t>
            </a:r>
          </a:p>
        </p:txBody>
      </p:sp>
      <p:pic>
        <p:nvPicPr>
          <p:cNvPr id="1026" name="Picture 2" descr="https://cdn-images-1.medium.com/max/800/1*v85cieH4nqrcPkP3SLKudg.jpeg"/>
          <p:cNvPicPr>
            <a:picLocks noChangeAspect="1" noChangeArrowheads="1"/>
          </p:cNvPicPr>
          <p:nvPr/>
        </p:nvPicPr>
        <p:blipFill rotWithShape="1">
          <a:blip r:embed="rId6">
            <a:extLst>
              <a:ext uri="{28A0092B-C50C-407E-A947-70E740481C1C}">
                <a14:useLocalDpi xmlns:a14="http://schemas.microsoft.com/office/drawing/2010/main" val="0"/>
              </a:ext>
            </a:extLst>
          </a:blip>
          <a:srcRect l="43905"/>
          <a:stretch/>
        </p:blipFill>
        <p:spPr bwMode="auto">
          <a:xfrm>
            <a:off x="5297040" y="0"/>
            <a:ext cx="3846959"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800202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6"/>
          </p:nvPr>
        </p:nvSpPr>
        <p:spPr>
          <a:xfrm>
            <a:off x="4091752" y="942273"/>
            <a:ext cx="4595047" cy="646545"/>
          </a:xfrm>
        </p:spPr>
        <p:txBody>
          <a:bodyPr/>
          <a:lstStyle/>
          <a:p>
            <a:r>
              <a:rPr lang="en-AU" sz="2400" b="1" u="sng" dirty="0">
                <a:hlinkClick r:id="rId3"/>
              </a:rPr>
              <a:t>How the Tech Press Forces a Narrative on Companies it Covers</a:t>
            </a:r>
            <a:endParaRPr lang="en-US" sz="2400" b="1" u="sng" dirty="0"/>
          </a:p>
        </p:txBody>
      </p:sp>
      <p:sp>
        <p:nvSpPr>
          <p:cNvPr id="4" name="Text Placeholder 3"/>
          <p:cNvSpPr>
            <a:spLocks noGrp="1"/>
          </p:cNvSpPr>
          <p:nvPr>
            <p:ph type="body" sz="quarter" idx="13"/>
          </p:nvPr>
        </p:nvSpPr>
        <p:spPr>
          <a:xfrm>
            <a:off x="4386877" y="1948267"/>
            <a:ext cx="4487408" cy="1605336"/>
          </a:xfrm>
        </p:spPr>
        <p:txBody>
          <a:bodyPr>
            <a:noAutofit/>
          </a:bodyPr>
          <a:lstStyle/>
          <a:p>
            <a:r>
              <a:rPr lang="en-US" i="1" dirty="0">
                <a:solidFill>
                  <a:schemeClr val="accent2"/>
                </a:solidFill>
              </a:rPr>
              <a:t>“</a:t>
            </a:r>
            <a:r>
              <a:rPr lang="en-AU" i="1" dirty="0"/>
              <a:t>You’re never as good as everyone tells you when you win, and you’re never as bad as they say when you lose?</a:t>
            </a:r>
            <a:r>
              <a:rPr lang="en-US" i="1" dirty="0">
                <a:solidFill>
                  <a:schemeClr val="accent2"/>
                </a:solidFill>
              </a:rPr>
              <a:t>”</a:t>
            </a:r>
            <a:endParaRPr lang="en-US" dirty="0"/>
          </a:p>
        </p:txBody>
      </p:sp>
      <p:sp>
        <p:nvSpPr>
          <p:cNvPr id="5" name="Text Placeholder 4"/>
          <p:cNvSpPr>
            <a:spLocks noGrp="1"/>
          </p:cNvSpPr>
          <p:nvPr>
            <p:ph type="body" sz="quarter" idx="4294967295"/>
          </p:nvPr>
        </p:nvSpPr>
        <p:spPr>
          <a:xfrm>
            <a:off x="5590020" y="3656514"/>
            <a:ext cx="3553980" cy="1221508"/>
          </a:xfrm>
        </p:spPr>
        <p:txBody>
          <a:bodyPr>
            <a:normAutofit/>
          </a:bodyPr>
          <a:lstStyle/>
          <a:p>
            <a:pPr marL="0" indent="0">
              <a:buNone/>
            </a:pPr>
            <a:r>
              <a:rPr lang="en-AU" sz="2000" dirty="0">
                <a:hlinkClick r:id="rId4"/>
              </a:rPr>
              <a:t>-@Aaron </a:t>
            </a:r>
            <a:r>
              <a:rPr lang="en-AU" sz="2000" dirty="0" err="1">
                <a:hlinkClick r:id="rId4"/>
              </a:rPr>
              <a:t>Zamost</a:t>
            </a:r>
            <a:endParaRPr lang="en-US" sz="2000" dirty="0">
              <a:solidFill>
                <a:schemeClr val="accent2"/>
              </a:solidFill>
            </a:endParaRPr>
          </a:p>
        </p:txBody>
      </p:sp>
      <p:sp>
        <p:nvSpPr>
          <p:cNvPr id="8" name="TextBox 7"/>
          <p:cNvSpPr txBox="1"/>
          <p:nvPr/>
        </p:nvSpPr>
        <p:spPr>
          <a:xfrm>
            <a:off x="5590020" y="3968394"/>
            <a:ext cx="1961909" cy="369332"/>
          </a:xfrm>
          <a:prstGeom prst="rect">
            <a:avLst/>
          </a:prstGeom>
          <a:noFill/>
        </p:spPr>
        <p:txBody>
          <a:bodyPr wrap="square" rtlCol="0">
            <a:spAutoFit/>
          </a:bodyPr>
          <a:lstStyle/>
          <a:p>
            <a:r>
              <a:rPr lang="en-US" dirty="0"/>
              <a:t>July</a:t>
            </a:r>
          </a:p>
        </p:txBody>
      </p:sp>
      <p:sp>
        <p:nvSpPr>
          <p:cNvPr id="7" name="Rectangle 6"/>
          <p:cNvSpPr/>
          <p:nvPr/>
        </p:nvSpPr>
        <p:spPr>
          <a:xfrm>
            <a:off x="0" y="-1"/>
            <a:ext cx="3846959" cy="5143501"/>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dirty="0"/>
          </a:p>
        </p:txBody>
      </p:sp>
      <p:pic>
        <p:nvPicPr>
          <p:cNvPr id="2050" name="Picture 2" descr="https://cdn-images-1.medium.com/max/800/1*R5as0pB4bnLJJEY8YzR8Lw.jpe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1539" y="800099"/>
            <a:ext cx="3184747" cy="33718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648494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297041" y="-1"/>
            <a:ext cx="3846959" cy="5143501"/>
          </a:xfrm>
          <a:prstGeom prst="rect">
            <a:avLst/>
          </a:prstGeom>
          <a:solidFill>
            <a:schemeClr val="tx2">
              <a:lumMod val="90000"/>
              <a:lumOff val="1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dirty="0"/>
          </a:p>
        </p:txBody>
      </p:sp>
      <p:sp>
        <p:nvSpPr>
          <p:cNvPr id="3" name="Text Placeholder 2"/>
          <p:cNvSpPr>
            <a:spLocks noGrp="1"/>
          </p:cNvSpPr>
          <p:nvPr>
            <p:ph type="body" sz="quarter" idx="16"/>
          </p:nvPr>
        </p:nvSpPr>
        <p:spPr>
          <a:xfrm>
            <a:off x="213173" y="1147735"/>
            <a:ext cx="4942288" cy="267914"/>
          </a:xfrm>
        </p:spPr>
        <p:txBody>
          <a:bodyPr/>
          <a:lstStyle/>
          <a:p>
            <a:r>
              <a:rPr lang="en-AU" sz="2400" b="1" dirty="0">
                <a:hlinkClick r:id="rId3"/>
              </a:rPr>
              <a:t>What I Learned When I Gave Up </a:t>
            </a:r>
            <a:br>
              <a:rPr lang="en-AU" sz="2400" b="1" dirty="0">
                <a:hlinkClick r:id="rId3"/>
              </a:rPr>
            </a:br>
            <a:r>
              <a:rPr lang="en-AU" sz="2400" b="1" dirty="0">
                <a:hlinkClick r:id="rId3"/>
              </a:rPr>
              <a:t>the ‘9 to 5’</a:t>
            </a:r>
            <a:endParaRPr lang="en-US" sz="2400" b="1" dirty="0">
              <a:hlinkClick r:id="rId4"/>
            </a:endParaRPr>
          </a:p>
        </p:txBody>
      </p:sp>
      <p:sp>
        <p:nvSpPr>
          <p:cNvPr id="4" name="Text Placeholder 3"/>
          <p:cNvSpPr>
            <a:spLocks noGrp="1"/>
          </p:cNvSpPr>
          <p:nvPr>
            <p:ph type="body" sz="quarter" idx="13"/>
          </p:nvPr>
        </p:nvSpPr>
        <p:spPr>
          <a:xfrm>
            <a:off x="496265" y="2143124"/>
            <a:ext cx="4388556" cy="1279215"/>
          </a:xfrm>
        </p:spPr>
        <p:txBody>
          <a:bodyPr>
            <a:normAutofit fontScale="85000" lnSpcReduction="20000"/>
          </a:bodyPr>
          <a:lstStyle/>
          <a:p>
            <a:r>
              <a:rPr lang="en-US" sz="2800" i="1" dirty="0">
                <a:solidFill>
                  <a:schemeClr val="accent2"/>
                </a:solidFill>
              </a:rPr>
              <a:t>“</a:t>
            </a:r>
            <a:r>
              <a:rPr lang="en-AU" sz="2800" i="1" dirty="0"/>
              <a:t>People buy things they don’t need with money they don’t have to impress people they don’t like.</a:t>
            </a:r>
            <a:r>
              <a:rPr lang="en-US" sz="2800" i="1" dirty="0">
                <a:solidFill>
                  <a:schemeClr val="accent2"/>
                </a:solidFill>
              </a:rPr>
              <a:t>”</a:t>
            </a:r>
          </a:p>
          <a:p>
            <a:endParaRPr lang="en-US" sz="2800" dirty="0"/>
          </a:p>
        </p:txBody>
      </p:sp>
      <p:sp>
        <p:nvSpPr>
          <p:cNvPr id="5" name="Text Placeholder 4"/>
          <p:cNvSpPr>
            <a:spLocks noGrp="1"/>
          </p:cNvSpPr>
          <p:nvPr>
            <p:ph type="body" sz="quarter" idx="4294967295"/>
          </p:nvPr>
        </p:nvSpPr>
        <p:spPr>
          <a:xfrm>
            <a:off x="1699408" y="3470918"/>
            <a:ext cx="3553980" cy="1221508"/>
          </a:xfrm>
        </p:spPr>
        <p:txBody>
          <a:bodyPr>
            <a:normAutofit/>
          </a:bodyPr>
          <a:lstStyle/>
          <a:p>
            <a:pPr marL="0" indent="0">
              <a:buNone/>
            </a:pPr>
            <a:r>
              <a:rPr lang="en-AU" sz="2000" dirty="0">
                <a:hlinkClick r:id="rId5"/>
              </a:rPr>
              <a:t>-@Jacob </a:t>
            </a:r>
            <a:r>
              <a:rPr lang="en-AU" sz="2000" dirty="0" err="1">
                <a:hlinkClick r:id="rId5"/>
              </a:rPr>
              <a:t>Laukaitis</a:t>
            </a:r>
            <a:endParaRPr lang="en-US" sz="2000" u="sng" dirty="0">
              <a:solidFill>
                <a:schemeClr val="accent2"/>
              </a:solidFill>
            </a:endParaRPr>
          </a:p>
        </p:txBody>
      </p:sp>
      <p:sp>
        <p:nvSpPr>
          <p:cNvPr id="8" name="TextBox 7"/>
          <p:cNvSpPr txBox="1"/>
          <p:nvPr/>
        </p:nvSpPr>
        <p:spPr>
          <a:xfrm>
            <a:off x="1699408" y="3790224"/>
            <a:ext cx="1961909" cy="369332"/>
          </a:xfrm>
          <a:prstGeom prst="rect">
            <a:avLst/>
          </a:prstGeom>
          <a:noFill/>
        </p:spPr>
        <p:txBody>
          <a:bodyPr wrap="square" rtlCol="0">
            <a:spAutoFit/>
          </a:bodyPr>
          <a:lstStyle/>
          <a:p>
            <a:r>
              <a:rPr lang="en-US" dirty="0"/>
              <a:t>July</a:t>
            </a:r>
          </a:p>
        </p:txBody>
      </p:sp>
      <p:pic>
        <p:nvPicPr>
          <p:cNvPr id="6" name="Picture 5"/>
          <p:cNvPicPr>
            <a:picLocks noChangeAspect="1"/>
          </p:cNvPicPr>
          <p:nvPr/>
        </p:nvPicPr>
        <p:blipFill rotWithShape="1">
          <a:blip r:embed="rId6"/>
          <a:srcRect r="14250"/>
          <a:stretch/>
        </p:blipFill>
        <p:spPr>
          <a:xfrm flipH="1">
            <a:off x="5297041" y="0"/>
            <a:ext cx="3846958" cy="5143500"/>
          </a:xfrm>
          <a:prstGeom prst="rect">
            <a:avLst/>
          </a:prstGeom>
        </p:spPr>
      </p:pic>
    </p:spTree>
    <p:extLst>
      <p:ext uri="{BB962C8B-B14F-4D97-AF65-F5344CB8AC3E}">
        <p14:creationId xmlns:p14="http://schemas.microsoft.com/office/powerpoint/2010/main" val="10776890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6"/>
          </p:nvPr>
        </p:nvSpPr>
        <p:spPr>
          <a:xfrm>
            <a:off x="4091752" y="846017"/>
            <a:ext cx="4595047" cy="646545"/>
          </a:xfrm>
        </p:spPr>
        <p:txBody>
          <a:bodyPr/>
          <a:lstStyle/>
          <a:p>
            <a:r>
              <a:rPr lang="en-AU" sz="2400" b="1" u="sng" dirty="0">
                <a:hlinkClick r:id="rId3"/>
              </a:rPr>
              <a:t>Why You Should Do Your Work First, Others’ Work Second</a:t>
            </a:r>
            <a:endParaRPr lang="en-US" sz="2400" b="1" u="sng" dirty="0">
              <a:hlinkClick r:id="rId3"/>
            </a:endParaRPr>
          </a:p>
        </p:txBody>
      </p:sp>
      <p:sp>
        <p:nvSpPr>
          <p:cNvPr id="4" name="Text Placeholder 3"/>
          <p:cNvSpPr>
            <a:spLocks noGrp="1"/>
          </p:cNvSpPr>
          <p:nvPr>
            <p:ph type="body" sz="quarter" idx="13"/>
          </p:nvPr>
        </p:nvSpPr>
        <p:spPr>
          <a:xfrm>
            <a:off x="4386877" y="1852011"/>
            <a:ext cx="4487408" cy="1605336"/>
          </a:xfrm>
        </p:spPr>
        <p:txBody>
          <a:bodyPr>
            <a:noAutofit/>
          </a:bodyPr>
          <a:lstStyle/>
          <a:p>
            <a:r>
              <a:rPr lang="en-US" sz="2200" i="1" dirty="0">
                <a:solidFill>
                  <a:schemeClr val="accent2"/>
                </a:solidFill>
              </a:rPr>
              <a:t>“</a:t>
            </a:r>
            <a:r>
              <a:rPr lang="en-AU" sz="2200" i="1" dirty="0"/>
              <a:t>Best-selling author and researcher Tom </a:t>
            </a:r>
            <a:r>
              <a:rPr lang="en-AU" sz="2200" i="1" dirty="0" err="1"/>
              <a:t>Rath</a:t>
            </a:r>
            <a:r>
              <a:rPr lang="en-AU" sz="2200" i="1" dirty="0"/>
              <a:t> reinforces this point by saying, ‘What you will be most proud of a decade from now will not be anything that was a result of you simply responding.’</a:t>
            </a:r>
            <a:r>
              <a:rPr lang="en-US" sz="2200" i="1" dirty="0">
                <a:solidFill>
                  <a:schemeClr val="accent2"/>
                </a:solidFill>
              </a:rPr>
              <a:t>”</a:t>
            </a:r>
            <a:endParaRPr lang="en-US" sz="2200" dirty="0"/>
          </a:p>
        </p:txBody>
      </p:sp>
      <p:sp>
        <p:nvSpPr>
          <p:cNvPr id="5" name="Text Placeholder 4"/>
          <p:cNvSpPr>
            <a:spLocks noGrp="1"/>
          </p:cNvSpPr>
          <p:nvPr>
            <p:ph type="body" sz="quarter" idx="4294967295"/>
          </p:nvPr>
        </p:nvSpPr>
        <p:spPr>
          <a:xfrm>
            <a:off x="5590020" y="4053554"/>
            <a:ext cx="3553980" cy="1221508"/>
          </a:xfrm>
        </p:spPr>
        <p:txBody>
          <a:bodyPr>
            <a:normAutofit/>
          </a:bodyPr>
          <a:lstStyle/>
          <a:p>
            <a:pPr marL="0" indent="0">
              <a:buNone/>
            </a:pPr>
            <a:r>
              <a:rPr lang="en-AU" sz="2000" dirty="0">
                <a:hlinkClick r:id="rId4"/>
              </a:rPr>
              <a:t>-@Andrew Merle</a:t>
            </a:r>
            <a:endParaRPr lang="en-US" sz="2000" dirty="0">
              <a:solidFill>
                <a:schemeClr val="accent2"/>
              </a:solidFill>
            </a:endParaRPr>
          </a:p>
        </p:txBody>
      </p:sp>
      <p:sp>
        <p:nvSpPr>
          <p:cNvPr id="8" name="TextBox 7"/>
          <p:cNvSpPr txBox="1"/>
          <p:nvPr/>
        </p:nvSpPr>
        <p:spPr>
          <a:xfrm>
            <a:off x="5590020" y="4365434"/>
            <a:ext cx="1961909" cy="369332"/>
          </a:xfrm>
          <a:prstGeom prst="rect">
            <a:avLst/>
          </a:prstGeom>
          <a:noFill/>
        </p:spPr>
        <p:txBody>
          <a:bodyPr wrap="square" rtlCol="0">
            <a:spAutoFit/>
          </a:bodyPr>
          <a:lstStyle/>
          <a:p>
            <a:r>
              <a:rPr lang="en-US" dirty="0"/>
              <a:t>July</a:t>
            </a:r>
          </a:p>
        </p:txBody>
      </p:sp>
      <p:sp>
        <p:nvSpPr>
          <p:cNvPr id="7" name="Rectangle 6"/>
          <p:cNvSpPr/>
          <p:nvPr/>
        </p:nvSpPr>
        <p:spPr>
          <a:xfrm>
            <a:off x="0" y="-1"/>
            <a:ext cx="3846959" cy="5143501"/>
          </a:xfrm>
          <a:prstGeom prst="rect">
            <a:avLst/>
          </a:prstGeom>
          <a:solidFill>
            <a:srgbClr val="F4E2CE"/>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dirty="0"/>
          </a:p>
        </p:txBody>
      </p:sp>
      <p:pic>
        <p:nvPicPr>
          <p:cNvPr id="3074" name="Picture 2" descr="https://cdn-images-1.medium.com/max/800/1*S-88lwOz9KKKwd33pL4I-w.jpeg"/>
          <p:cNvPicPr>
            <a:picLocks noChangeAspect="1" noChangeArrowheads="1"/>
          </p:cNvPicPr>
          <p:nvPr/>
        </p:nvPicPr>
        <p:blipFill rotWithShape="1">
          <a:blip r:embed="rId5">
            <a:extLst>
              <a:ext uri="{28A0092B-C50C-407E-A947-70E740481C1C}">
                <a14:useLocalDpi xmlns:a14="http://schemas.microsoft.com/office/drawing/2010/main" val="0"/>
              </a:ext>
            </a:extLst>
          </a:blip>
          <a:srcRect l="22697" r="24029"/>
          <a:stretch/>
        </p:blipFill>
        <p:spPr bwMode="auto">
          <a:xfrm>
            <a:off x="0" y="-1"/>
            <a:ext cx="3846959" cy="51435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216243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297041" y="-1"/>
            <a:ext cx="3846959" cy="5143501"/>
          </a:xfrm>
          <a:prstGeom prst="rect">
            <a:avLst/>
          </a:prstGeom>
          <a:solidFill>
            <a:schemeClr val="tx2">
              <a:lumMod val="90000"/>
              <a:lumOff val="1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dirty="0"/>
          </a:p>
        </p:txBody>
      </p:sp>
      <p:sp>
        <p:nvSpPr>
          <p:cNvPr id="3" name="Text Placeholder 2"/>
          <p:cNvSpPr>
            <a:spLocks noGrp="1"/>
          </p:cNvSpPr>
          <p:nvPr>
            <p:ph type="body" sz="quarter" idx="16"/>
          </p:nvPr>
        </p:nvSpPr>
        <p:spPr>
          <a:xfrm>
            <a:off x="213173" y="846943"/>
            <a:ext cx="4942288" cy="267914"/>
          </a:xfrm>
        </p:spPr>
        <p:txBody>
          <a:bodyPr/>
          <a:lstStyle/>
          <a:p>
            <a:r>
              <a:rPr lang="en-AU" sz="2400" b="1" dirty="0">
                <a:hlinkClick r:id="rId3"/>
              </a:rPr>
              <a:t>The View from the Front Seat of the Google Self-Driving Car, Chapter 2</a:t>
            </a:r>
            <a:endParaRPr lang="en-US" sz="2400" b="1" dirty="0">
              <a:hlinkClick r:id="rId4"/>
            </a:endParaRPr>
          </a:p>
        </p:txBody>
      </p:sp>
      <p:sp>
        <p:nvSpPr>
          <p:cNvPr id="4" name="Text Placeholder 3"/>
          <p:cNvSpPr>
            <a:spLocks noGrp="1"/>
          </p:cNvSpPr>
          <p:nvPr>
            <p:ph type="body" sz="quarter" idx="13"/>
          </p:nvPr>
        </p:nvSpPr>
        <p:spPr>
          <a:xfrm>
            <a:off x="496265" y="1866396"/>
            <a:ext cx="4388556" cy="1279215"/>
          </a:xfrm>
        </p:spPr>
        <p:txBody>
          <a:bodyPr>
            <a:noAutofit/>
          </a:bodyPr>
          <a:lstStyle/>
          <a:p>
            <a:r>
              <a:rPr lang="en-US" i="1" dirty="0">
                <a:solidFill>
                  <a:schemeClr val="accent2"/>
                </a:solidFill>
              </a:rPr>
              <a:t>“</a:t>
            </a:r>
            <a:r>
              <a:rPr lang="en-AU" i="1" dirty="0"/>
              <a:t>Our self-driving cars are being hit surprisingly often by other drivers who are distracted and not paying attention to the road.</a:t>
            </a:r>
            <a:r>
              <a:rPr lang="en-US" i="1" dirty="0">
                <a:solidFill>
                  <a:schemeClr val="accent2"/>
                </a:solidFill>
              </a:rPr>
              <a:t>”</a:t>
            </a:r>
          </a:p>
          <a:p>
            <a:endParaRPr lang="en-US" dirty="0"/>
          </a:p>
        </p:txBody>
      </p:sp>
      <p:sp>
        <p:nvSpPr>
          <p:cNvPr id="5" name="Text Placeholder 4"/>
          <p:cNvSpPr>
            <a:spLocks noGrp="1"/>
          </p:cNvSpPr>
          <p:nvPr>
            <p:ph type="body" sz="quarter" idx="4294967295"/>
          </p:nvPr>
        </p:nvSpPr>
        <p:spPr>
          <a:xfrm>
            <a:off x="1699408" y="3783744"/>
            <a:ext cx="3553980" cy="1221508"/>
          </a:xfrm>
        </p:spPr>
        <p:txBody>
          <a:bodyPr>
            <a:normAutofit/>
          </a:bodyPr>
          <a:lstStyle/>
          <a:p>
            <a:pPr marL="0" indent="0">
              <a:buNone/>
            </a:pPr>
            <a:r>
              <a:rPr lang="en-AU" sz="2000" dirty="0">
                <a:hlinkClick r:id="rId5"/>
              </a:rPr>
              <a:t>-@Chris Urmson</a:t>
            </a:r>
            <a:endParaRPr lang="en-US" sz="2000" u="sng" dirty="0">
              <a:solidFill>
                <a:schemeClr val="accent2"/>
              </a:solidFill>
            </a:endParaRPr>
          </a:p>
        </p:txBody>
      </p:sp>
      <p:sp>
        <p:nvSpPr>
          <p:cNvPr id="8" name="TextBox 7"/>
          <p:cNvSpPr txBox="1"/>
          <p:nvPr/>
        </p:nvSpPr>
        <p:spPr>
          <a:xfrm>
            <a:off x="1699408" y="4103050"/>
            <a:ext cx="1961909" cy="369332"/>
          </a:xfrm>
          <a:prstGeom prst="rect">
            <a:avLst/>
          </a:prstGeom>
          <a:noFill/>
        </p:spPr>
        <p:txBody>
          <a:bodyPr wrap="square" rtlCol="0">
            <a:spAutoFit/>
          </a:bodyPr>
          <a:lstStyle/>
          <a:p>
            <a:r>
              <a:rPr lang="en-US" dirty="0"/>
              <a:t>July</a:t>
            </a:r>
          </a:p>
        </p:txBody>
      </p:sp>
      <p:pic>
        <p:nvPicPr>
          <p:cNvPr id="7" name="Picture 6"/>
          <p:cNvPicPr>
            <a:picLocks noChangeAspect="1"/>
          </p:cNvPicPr>
          <p:nvPr/>
        </p:nvPicPr>
        <p:blipFill rotWithShape="1">
          <a:blip r:embed="rId6"/>
          <a:srcRect l="5099" r="5000"/>
          <a:stretch/>
        </p:blipFill>
        <p:spPr>
          <a:xfrm>
            <a:off x="5155461" y="0"/>
            <a:ext cx="3988542" cy="5143500"/>
          </a:xfrm>
          <a:prstGeom prst="rect">
            <a:avLst/>
          </a:prstGeom>
        </p:spPr>
      </p:pic>
    </p:spTree>
    <p:extLst>
      <p:ext uri="{BB962C8B-B14F-4D97-AF65-F5344CB8AC3E}">
        <p14:creationId xmlns:p14="http://schemas.microsoft.com/office/powerpoint/2010/main" val="123530790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6"/>
          </p:nvPr>
        </p:nvSpPr>
        <p:spPr>
          <a:xfrm>
            <a:off x="4091753" y="989898"/>
            <a:ext cx="4402542" cy="646545"/>
          </a:xfrm>
        </p:spPr>
        <p:txBody>
          <a:bodyPr/>
          <a:lstStyle/>
          <a:p>
            <a:r>
              <a:rPr lang="en-AU" sz="2400" b="1" u="sng" dirty="0">
                <a:hlinkClick r:id="rId3"/>
              </a:rPr>
              <a:t>Why you need design</a:t>
            </a:r>
            <a:endParaRPr lang="en-US" sz="2400" b="1" u="sng" dirty="0">
              <a:hlinkClick r:id="rId3"/>
            </a:endParaRPr>
          </a:p>
        </p:txBody>
      </p:sp>
      <p:sp>
        <p:nvSpPr>
          <p:cNvPr id="4" name="Text Placeholder 3"/>
          <p:cNvSpPr>
            <a:spLocks noGrp="1"/>
          </p:cNvSpPr>
          <p:nvPr>
            <p:ph type="body" sz="quarter" idx="13"/>
          </p:nvPr>
        </p:nvSpPr>
        <p:spPr>
          <a:xfrm>
            <a:off x="4386877" y="1663518"/>
            <a:ext cx="4487408" cy="1605336"/>
          </a:xfrm>
        </p:spPr>
        <p:txBody>
          <a:bodyPr>
            <a:noAutofit/>
          </a:bodyPr>
          <a:lstStyle/>
          <a:p>
            <a:r>
              <a:rPr lang="en-US" i="1" dirty="0">
                <a:solidFill>
                  <a:schemeClr val="accent2"/>
                </a:solidFill>
              </a:rPr>
              <a:t>“</a:t>
            </a:r>
            <a:r>
              <a:rPr lang="en-AU" i="1" dirty="0"/>
              <a:t>An airline seat is purposely designed to fill you with regret and levels of sadness unknown in human history outside the Spanish Inquisition.</a:t>
            </a:r>
            <a:r>
              <a:rPr lang="en-US" i="1" dirty="0">
                <a:solidFill>
                  <a:schemeClr val="accent2"/>
                </a:solidFill>
              </a:rPr>
              <a:t>”</a:t>
            </a:r>
            <a:endParaRPr lang="en-US" dirty="0"/>
          </a:p>
        </p:txBody>
      </p:sp>
      <p:sp>
        <p:nvSpPr>
          <p:cNvPr id="5" name="Text Placeholder 4"/>
          <p:cNvSpPr>
            <a:spLocks noGrp="1"/>
          </p:cNvSpPr>
          <p:nvPr>
            <p:ph type="body" sz="quarter" idx="4294967295"/>
          </p:nvPr>
        </p:nvSpPr>
        <p:spPr>
          <a:xfrm>
            <a:off x="5590020" y="3732714"/>
            <a:ext cx="3553980" cy="1221508"/>
          </a:xfrm>
        </p:spPr>
        <p:txBody>
          <a:bodyPr>
            <a:normAutofit/>
          </a:bodyPr>
          <a:lstStyle/>
          <a:p>
            <a:pPr marL="0" indent="0">
              <a:buNone/>
            </a:pPr>
            <a:r>
              <a:rPr lang="en-AU" sz="2000" dirty="0">
                <a:hlinkClick r:id="rId4"/>
              </a:rPr>
              <a:t>-@Mike Monteiro</a:t>
            </a:r>
            <a:endParaRPr lang="en-US" sz="2000" dirty="0">
              <a:solidFill>
                <a:schemeClr val="accent2"/>
              </a:solidFill>
            </a:endParaRPr>
          </a:p>
        </p:txBody>
      </p:sp>
      <p:sp>
        <p:nvSpPr>
          <p:cNvPr id="8" name="TextBox 7"/>
          <p:cNvSpPr txBox="1"/>
          <p:nvPr/>
        </p:nvSpPr>
        <p:spPr>
          <a:xfrm>
            <a:off x="5590020" y="4044594"/>
            <a:ext cx="1961909" cy="369332"/>
          </a:xfrm>
          <a:prstGeom prst="rect">
            <a:avLst/>
          </a:prstGeom>
          <a:noFill/>
        </p:spPr>
        <p:txBody>
          <a:bodyPr wrap="square" rtlCol="0">
            <a:spAutoFit/>
          </a:bodyPr>
          <a:lstStyle/>
          <a:p>
            <a:r>
              <a:rPr lang="en-US" dirty="0"/>
              <a:t>July</a:t>
            </a:r>
          </a:p>
        </p:txBody>
      </p:sp>
      <p:sp>
        <p:nvSpPr>
          <p:cNvPr id="7" name="Rectangle 6"/>
          <p:cNvSpPr/>
          <p:nvPr/>
        </p:nvSpPr>
        <p:spPr>
          <a:xfrm>
            <a:off x="0" y="-1"/>
            <a:ext cx="3846959" cy="5143501"/>
          </a:xfrm>
          <a:prstGeom prst="rect">
            <a:avLst/>
          </a:prstGeom>
          <a:solidFill>
            <a:schemeClr val="tx2">
              <a:lumMod val="90000"/>
              <a:lumOff val="1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dirty="0"/>
          </a:p>
        </p:txBody>
      </p:sp>
      <p:pic>
        <p:nvPicPr>
          <p:cNvPr id="2" name="Picture 1"/>
          <p:cNvPicPr>
            <a:picLocks noChangeAspect="1"/>
          </p:cNvPicPr>
          <p:nvPr/>
        </p:nvPicPr>
        <p:blipFill rotWithShape="1">
          <a:blip r:embed="rId5"/>
          <a:srcRect l="18378" t="3594" b="2992"/>
          <a:stretch/>
        </p:blipFill>
        <p:spPr>
          <a:xfrm>
            <a:off x="0" y="0"/>
            <a:ext cx="3821794" cy="5143501"/>
          </a:xfrm>
          <a:prstGeom prst="rect">
            <a:avLst/>
          </a:prstGeom>
        </p:spPr>
      </p:pic>
    </p:spTree>
    <p:extLst>
      <p:ext uri="{BB962C8B-B14F-4D97-AF65-F5344CB8AC3E}">
        <p14:creationId xmlns:p14="http://schemas.microsoft.com/office/powerpoint/2010/main" val="98532022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297041" y="-1"/>
            <a:ext cx="3846959" cy="5143501"/>
          </a:xfrm>
          <a:prstGeom prst="rect">
            <a:avLst/>
          </a:prstGeom>
          <a:solidFill>
            <a:schemeClr val="tx2">
              <a:lumMod val="90000"/>
              <a:lumOff val="1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dirty="0"/>
          </a:p>
        </p:txBody>
      </p:sp>
      <p:sp>
        <p:nvSpPr>
          <p:cNvPr id="3" name="Text Placeholder 2"/>
          <p:cNvSpPr>
            <a:spLocks noGrp="1"/>
          </p:cNvSpPr>
          <p:nvPr>
            <p:ph type="body" sz="quarter" idx="16"/>
          </p:nvPr>
        </p:nvSpPr>
        <p:spPr>
          <a:xfrm>
            <a:off x="213173" y="1147735"/>
            <a:ext cx="4942288" cy="267914"/>
          </a:xfrm>
        </p:spPr>
        <p:txBody>
          <a:bodyPr/>
          <a:lstStyle/>
          <a:p>
            <a:r>
              <a:rPr lang="en-AU" sz="2400" b="1" dirty="0">
                <a:hlinkClick r:id="rId3"/>
              </a:rPr>
              <a:t>Paul Graham’s </a:t>
            </a:r>
            <a:r>
              <a:rPr lang="en-AU" sz="2400" b="1" dirty="0" err="1">
                <a:hlinkClick r:id="rId3"/>
              </a:rPr>
              <a:t>Startup</a:t>
            </a:r>
            <a:r>
              <a:rPr lang="en-AU" sz="2400" b="1" dirty="0">
                <a:hlinkClick r:id="rId3"/>
              </a:rPr>
              <a:t> Advice </a:t>
            </a:r>
            <a:br>
              <a:rPr lang="en-AU" sz="2400" b="1" dirty="0">
                <a:hlinkClick r:id="rId3"/>
              </a:rPr>
            </a:br>
            <a:r>
              <a:rPr lang="en-AU" sz="2400" b="1" dirty="0">
                <a:hlinkClick r:id="rId3"/>
              </a:rPr>
              <a:t>for the Lazy</a:t>
            </a:r>
            <a:endParaRPr lang="en-US" sz="2400" b="1" dirty="0">
              <a:hlinkClick r:id="rId4"/>
            </a:endParaRPr>
          </a:p>
        </p:txBody>
      </p:sp>
      <p:sp>
        <p:nvSpPr>
          <p:cNvPr id="4" name="Text Placeholder 3"/>
          <p:cNvSpPr>
            <a:spLocks noGrp="1"/>
          </p:cNvSpPr>
          <p:nvPr>
            <p:ph type="body" sz="quarter" idx="13"/>
          </p:nvPr>
        </p:nvSpPr>
        <p:spPr>
          <a:xfrm>
            <a:off x="496265" y="2143124"/>
            <a:ext cx="4388556" cy="1279215"/>
          </a:xfrm>
        </p:spPr>
        <p:txBody>
          <a:bodyPr>
            <a:normAutofit fontScale="85000" lnSpcReduction="20000"/>
          </a:bodyPr>
          <a:lstStyle/>
          <a:p>
            <a:r>
              <a:rPr lang="en-US" sz="2800" i="1" dirty="0">
                <a:solidFill>
                  <a:schemeClr val="accent2"/>
                </a:solidFill>
              </a:rPr>
              <a:t>“</a:t>
            </a:r>
            <a:r>
              <a:rPr lang="en-AU" sz="2800" i="1" dirty="0"/>
              <a:t>The best way to come up with </a:t>
            </a:r>
            <a:r>
              <a:rPr lang="en-AU" sz="2800" i="1" dirty="0" err="1"/>
              <a:t>startup</a:t>
            </a:r>
            <a:r>
              <a:rPr lang="en-AU" sz="2800" i="1" dirty="0"/>
              <a:t> ideas is to ask yourself the question: what do you wish someone would make for you?</a:t>
            </a:r>
            <a:r>
              <a:rPr lang="en-US" sz="2800" i="1" dirty="0">
                <a:solidFill>
                  <a:schemeClr val="accent2"/>
                </a:solidFill>
              </a:rPr>
              <a:t>”</a:t>
            </a:r>
          </a:p>
          <a:p>
            <a:endParaRPr lang="en-US" sz="2800" dirty="0"/>
          </a:p>
        </p:txBody>
      </p:sp>
      <p:sp>
        <p:nvSpPr>
          <p:cNvPr id="5" name="Text Placeholder 4"/>
          <p:cNvSpPr>
            <a:spLocks noGrp="1"/>
          </p:cNvSpPr>
          <p:nvPr>
            <p:ph type="body" sz="quarter" idx="4294967295"/>
          </p:nvPr>
        </p:nvSpPr>
        <p:spPr>
          <a:xfrm>
            <a:off x="1699408" y="3470918"/>
            <a:ext cx="3553980" cy="1221508"/>
          </a:xfrm>
        </p:spPr>
        <p:txBody>
          <a:bodyPr>
            <a:normAutofit/>
          </a:bodyPr>
          <a:lstStyle/>
          <a:p>
            <a:pPr marL="0" indent="0">
              <a:buNone/>
            </a:pPr>
            <a:r>
              <a:rPr lang="en-AU" sz="2000" dirty="0">
                <a:solidFill>
                  <a:srgbClr val="F36019"/>
                </a:solidFill>
                <a:hlinkClick r:id="rId5"/>
              </a:rPr>
              <a:t>-@Stelios Constantinides</a:t>
            </a:r>
            <a:endParaRPr lang="en-US" sz="2000" u="sng" dirty="0">
              <a:solidFill>
                <a:srgbClr val="F36019"/>
              </a:solidFill>
            </a:endParaRPr>
          </a:p>
        </p:txBody>
      </p:sp>
      <p:sp>
        <p:nvSpPr>
          <p:cNvPr id="8" name="TextBox 7"/>
          <p:cNvSpPr txBox="1"/>
          <p:nvPr/>
        </p:nvSpPr>
        <p:spPr>
          <a:xfrm>
            <a:off x="1699408" y="3790224"/>
            <a:ext cx="1961909" cy="369332"/>
          </a:xfrm>
          <a:prstGeom prst="rect">
            <a:avLst/>
          </a:prstGeom>
          <a:noFill/>
        </p:spPr>
        <p:txBody>
          <a:bodyPr wrap="square" rtlCol="0">
            <a:spAutoFit/>
          </a:bodyPr>
          <a:lstStyle/>
          <a:p>
            <a:r>
              <a:rPr lang="en-US" dirty="0"/>
              <a:t>July</a:t>
            </a:r>
          </a:p>
        </p:txBody>
      </p:sp>
      <p:pic>
        <p:nvPicPr>
          <p:cNvPr id="7" name="Picture 6"/>
          <p:cNvPicPr>
            <a:picLocks noChangeAspect="1"/>
          </p:cNvPicPr>
          <p:nvPr/>
        </p:nvPicPr>
        <p:blipFill rotWithShape="1">
          <a:blip r:embed="rId6"/>
          <a:srcRect l="6675" r="6194"/>
          <a:stretch/>
        </p:blipFill>
        <p:spPr>
          <a:xfrm>
            <a:off x="5320537" y="-4222"/>
            <a:ext cx="4046744" cy="5147722"/>
          </a:xfrm>
          <a:prstGeom prst="rect">
            <a:avLst/>
          </a:prstGeom>
        </p:spPr>
      </p:pic>
    </p:spTree>
    <p:extLst>
      <p:ext uri="{BB962C8B-B14F-4D97-AF65-F5344CB8AC3E}">
        <p14:creationId xmlns:p14="http://schemas.microsoft.com/office/powerpoint/2010/main" val="40123097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
            <a:ext cx="3846959" cy="5143501"/>
          </a:xfrm>
          <a:prstGeom prst="rect">
            <a:avLst/>
          </a:prstGeom>
          <a:solidFill>
            <a:srgbClr val="13152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dirty="0"/>
          </a:p>
        </p:txBody>
      </p:sp>
      <p:sp>
        <p:nvSpPr>
          <p:cNvPr id="3" name="Text Placeholder 2"/>
          <p:cNvSpPr>
            <a:spLocks noGrp="1"/>
          </p:cNvSpPr>
          <p:nvPr>
            <p:ph type="body" sz="quarter" idx="16"/>
          </p:nvPr>
        </p:nvSpPr>
        <p:spPr>
          <a:xfrm>
            <a:off x="4091753" y="721550"/>
            <a:ext cx="4942288" cy="267914"/>
          </a:xfrm>
        </p:spPr>
        <p:txBody>
          <a:bodyPr/>
          <a:lstStyle/>
          <a:p>
            <a:r>
              <a:rPr lang="en-AU" sz="2400" b="1" dirty="0">
                <a:hlinkClick r:id="rId2"/>
              </a:rPr>
              <a:t>The purge: What happens when you unfollow everyone on the Internet</a:t>
            </a:r>
            <a:endParaRPr lang="en-US" sz="2400" b="1" dirty="0"/>
          </a:p>
        </p:txBody>
      </p:sp>
      <p:sp>
        <p:nvSpPr>
          <p:cNvPr id="4" name="Text Placeholder 3"/>
          <p:cNvSpPr>
            <a:spLocks noGrp="1"/>
          </p:cNvSpPr>
          <p:nvPr>
            <p:ph type="body" sz="quarter" idx="13"/>
          </p:nvPr>
        </p:nvSpPr>
        <p:spPr>
          <a:xfrm>
            <a:off x="4386877" y="1766165"/>
            <a:ext cx="4589290" cy="1897221"/>
          </a:xfrm>
        </p:spPr>
        <p:txBody>
          <a:bodyPr>
            <a:normAutofit fontScale="70000" lnSpcReduction="20000"/>
          </a:bodyPr>
          <a:lstStyle/>
          <a:p>
            <a:r>
              <a:rPr lang="en-US" sz="2800" i="1" dirty="0">
                <a:solidFill>
                  <a:schemeClr val="accent2"/>
                </a:solidFill>
              </a:rPr>
              <a:t>“</a:t>
            </a:r>
            <a:r>
              <a:rPr lang="en-AU" sz="2800" i="1" dirty="0"/>
              <a:t>We’re among the first generations expected to maintain connections with every single person we’ve ever met, thanks to the Internet. The weight of our swollen social networks can be super stressful, let alone a distraction from knowing who you want to focus your.</a:t>
            </a:r>
            <a:r>
              <a:rPr lang="en-US" sz="2800" i="1" dirty="0">
                <a:solidFill>
                  <a:schemeClr val="accent2"/>
                </a:solidFill>
              </a:rPr>
              <a:t>”</a:t>
            </a:r>
          </a:p>
          <a:p>
            <a:endParaRPr lang="en-US" sz="2800" i="1" dirty="0"/>
          </a:p>
        </p:txBody>
      </p:sp>
      <p:sp>
        <p:nvSpPr>
          <p:cNvPr id="5" name="Text Placeholder 4"/>
          <p:cNvSpPr>
            <a:spLocks noGrp="1"/>
          </p:cNvSpPr>
          <p:nvPr>
            <p:ph type="body" sz="quarter" idx="4294967295"/>
          </p:nvPr>
        </p:nvSpPr>
        <p:spPr>
          <a:xfrm>
            <a:off x="5590020" y="3916922"/>
            <a:ext cx="3553980" cy="1221508"/>
          </a:xfrm>
        </p:spPr>
        <p:txBody>
          <a:bodyPr>
            <a:normAutofit/>
          </a:bodyPr>
          <a:lstStyle/>
          <a:p>
            <a:pPr marL="0" indent="0">
              <a:buNone/>
            </a:pPr>
            <a:r>
              <a:rPr lang="en-AU" sz="2000" dirty="0">
                <a:hlinkClick r:id="rId3"/>
              </a:rPr>
              <a:t>-@Helena Price</a:t>
            </a:r>
            <a:endParaRPr lang="en-US" sz="2000" u="sng" dirty="0">
              <a:solidFill>
                <a:schemeClr val="accent2"/>
              </a:solidFill>
            </a:endParaRPr>
          </a:p>
        </p:txBody>
      </p:sp>
      <p:sp>
        <p:nvSpPr>
          <p:cNvPr id="8" name="TextBox 7"/>
          <p:cNvSpPr txBox="1"/>
          <p:nvPr/>
        </p:nvSpPr>
        <p:spPr>
          <a:xfrm>
            <a:off x="5590020" y="4200423"/>
            <a:ext cx="1961909" cy="369332"/>
          </a:xfrm>
          <a:prstGeom prst="rect">
            <a:avLst/>
          </a:prstGeom>
          <a:noFill/>
        </p:spPr>
        <p:txBody>
          <a:bodyPr wrap="square" rtlCol="0">
            <a:spAutoFit/>
          </a:bodyPr>
          <a:lstStyle/>
          <a:p>
            <a:r>
              <a:rPr lang="en-US" dirty="0"/>
              <a:t>February</a:t>
            </a:r>
          </a:p>
        </p:txBody>
      </p:sp>
      <p:pic>
        <p:nvPicPr>
          <p:cNvPr id="1026" name="Picture 2" descr="https://pbs.twimg.com/profile_images/684176276626604032/euRdPPFE.jpg"/>
          <p:cNvPicPr>
            <a:picLocks noChangeAspect="1" noChangeArrowheads="1"/>
          </p:cNvPicPr>
          <p:nvPr/>
        </p:nvPicPr>
        <p:blipFill rotWithShape="1">
          <a:blip r:embed="rId4">
            <a:extLst>
              <a:ext uri="{28A0092B-C50C-407E-A947-70E740481C1C}">
                <a14:useLocalDpi xmlns:a14="http://schemas.microsoft.com/office/drawing/2010/main" val="0"/>
              </a:ext>
            </a:extLst>
          </a:blip>
          <a:srcRect l="9187" r="6167"/>
          <a:stretch/>
        </p:blipFill>
        <p:spPr bwMode="auto">
          <a:xfrm flipH="1">
            <a:off x="-1" y="563324"/>
            <a:ext cx="3846959" cy="45697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1913663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1"/>
            <a:ext cx="3846959" cy="5143501"/>
          </a:xfrm>
          <a:prstGeom prst="rect">
            <a:avLst/>
          </a:prstGeom>
          <a:solidFill>
            <a:schemeClr val="tx2">
              <a:lumMod val="90000"/>
              <a:lumOff val="1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dirty="0"/>
          </a:p>
        </p:txBody>
      </p:sp>
      <p:pic>
        <p:nvPicPr>
          <p:cNvPr id="6146" name="Picture 2" descr="https://cdn-images-1.medium.com/max/800/1*vMejaWZAQehKrYKjEM0jqg.png"/>
          <p:cNvPicPr>
            <a:picLocks noChangeAspect="1" noChangeArrowheads="1"/>
          </p:cNvPicPr>
          <p:nvPr/>
        </p:nvPicPr>
        <p:blipFill rotWithShape="1">
          <a:blip r:embed="rId3">
            <a:extLst>
              <a:ext uri="{28A0092B-C50C-407E-A947-70E740481C1C}">
                <a14:useLocalDpi xmlns:a14="http://schemas.microsoft.com/office/drawing/2010/main" val="0"/>
              </a:ext>
            </a:extLst>
          </a:blip>
          <a:srcRect l="13588" r="35591"/>
          <a:stretch/>
        </p:blipFill>
        <p:spPr bwMode="auto">
          <a:xfrm flipH="1">
            <a:off x="-1" y="-2"/>
            <a:ext cx="3846959" cy="5143501"/>
          </a:xfrm>
          <a:prstGeom prst="rect">
            <a:avLst/>
          </a:prstGeom>
          <a:noFill/>
          <a:extLst>
            <a:ext uri="{909E8E84-426E-40DD-AFC4-6F175D3DCCD1}">
              <a14:hiddenFill xmlns:a14="http://schemas.microsoft.com/office/drawing/2010/main">
                <a:solidFill>
                  <a:srgbClr val="FFFFFF"/>
                </a:solidFill>
              </a14:hiddenFill>
            </a:ext>
          </a:extLst>
        </p:spPr>
      </p:pic>
      <p:sp>
        <p:nvSpPr>
          <p:cNvPr id="3" name="Text Placeholder 2"/>
          <p:cNvSpPr>
            <a:spLocks noGrp="1"/>
          </p:cNvSpPr>
          <p:nvPr>
            <p:ph type="body" sz="quarter" idx="16"/>
          </p:nvPr>
        </p:nvSpPr>
        <p:spPr>
          <a:xfrm>
            <a:off x="4091753" y="989898"/>
            <a:ext cx="4402542" cy="646545"/>
          </a:xfrm>
        </p:spPr>
        <p:txBody>
          <a:bodyPr/>
          <a:lstStyle/>
          <a:p>
            <a:r>
              <a:rPr lang="en-AU" sz="2400" b="1" u="sng" dirty="0">
                <a:hlinkClick r:id="rId4"/>
              </a:rPr>
              <a:t>Just Admit It, Part One</a:t>
            </a:r>
            <a:endParaRPr lang="en-US" sz="2400" b="1" u="sng" dirty="0">
              <a:hlinkClick r:id="rId4"/>
            </a:endParaRPr>
          </a:p>
        </p:txBody>
      </p:sp>
      <p:sp>
        <p:nvSpPr>
          <p:cNvPr id="4" name="Text Placeholder 3"/>
          <p:cNvSpPr>
            <a:spLocks noGrp="1"/>
          </p:cNvSpPr>
          <p:nvPr>
            <p:ph type="body" sz="quarter" idx="13"/>
          </p:nvPr>
        </p:nvSpPr>
        <p:spPr>
          <a:xfrm>
            <a:off x="4386877" y="1763959"/>
            <a:ext cx="4487408" cy="1605336"/>
          </a:xfrm>
        </p:spPr>
        <p:txBody>
          <a:bodyPr>
            <a:noAutofit/>
          </a:bodyPr>
          <a:lstStyle/>
          <a:p>
            <a:r>
              <a:rPr lang="en-US" sz="2800" i="1" dirty="0">
                <a:solidFill>
                  <a:schemeClr val="accent2"/>
                </a:solidFill>
              </a:rPr>
              <a:t>“</a:t>
            </a:r>
            <a:r>
              <a:rPr lang="en-AU" sz="2800" i="1" dirty="0"/>
              <a:t>You wouldn’t have noticed Neil Young was missing from your streaming service if he didn’t mention it.</a:t>
            </a:r>
            <a:r>
              <a:rPr lang="en-US" sz="2800" i="1" dirty="0">
                <a:solidFill>
                  <a:schemeClr val="accent2"/>
                </a:solidFill>
              </a:rPr>
              <a:t>”</a:t>
            </a:r>
            <a:endParaRPr lang="en-US" sz="2800" dirty="0"/>
          </a:p>
        </p:txBody>
      </p:sp>
      <p:sp>
        <p:nvSpPr>
          <p:cNvPr id="5" name="Text Placeholder 4"/>
          <p:cNvSpPr>
            <a:spLocks noGrp="1"/>
          </p:cNvSpPr>
          <p:nvPr>
            <p:ph type="body" sz="quarter" idx="4294967295"/>
          </p:nvPr>
        </p:nvSpPr>
        <p:spPr>
          <a:xfrm>
            <a:off x="5590020" y="3732714"/>
            <a:ext cx="3553980" cy="1221508"/>
          </a:xfrm>
        </p:spPr>
        <p:txBody>
          <a:bodyPr>
            <a:normAutofit/>
          </a:bodyPr>
          <a:lstStyle/>
          <a:p>
            <a:pPr marL="0" indent="0">
              <a:buNone/>
            </a:pPr>
            <a:r>
              <a:rPr lang="en-AU" sz="2000" dirty="0">
                <a:solidFill>
                  <a:srgbClr val="F36019"/>
                </a:solidFill>
                <a:hlinkClick r:id="rId5"/>
              </a:rPr>
              <a:t>-@Dave Pell</a:t>
            </a:r>
            <a:endParaRPr lang="en-US" sz="2000" dirty="0">
              <a:solidFill>
                <a:srgbClr val="F36019"/>
              </a:solidFill>
            </a:endParaRPr>
          </a:p>
        </p:txBody>
      </p:sp>
      <p:sp>
        <p:nvSpPr>
          <p:cNvPr id="8" name="TextBox 7"/>
          <p:cNvSpPr txBox="1"/>
          <p:nvPr/>
        </p:nvSpPr>
        <p:spPr>
          <a:xfrm>
            <a:off x="5590020" y="4044594"/>
            <a:ext cx="1961909" cy="369332"/>
          </a:xfrm>
          <a:prstGeom prst="rect">
            <a:avLst/>
          </a:prstGeom>
          <a:noFill/>
        </p:spPr>
        <p:txBody>
          <a:bodyPr wrap="square" rtlCol="0">
            <a:spAutoFit/>
          </a:bodyPr>
          <a:lstStyle/>
          <a:p>
            <a:r>
              <a:rPr lang="en-US" dirty="0"/>
              <a:t>July</a:t>
            </a:r>
          </a:p>
        </p:txBody>
      </p:sp>
    </p:spTree>
    <p:extLst>
      <p:ext uri="{BB962C8B-B14F-4D97-AF65-F5344CB8AC3E}">
        <p14:creationId xmlns:p14="http://schemas.microsoft.com/office/powerpoint/2010/main" val="394646000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297041" y="-1"/>
            <a:ext cx="3846959" cy="5143501"/>
          </a:xfrm>
          <a:prstGeom prst="rect">
            <a:avLst/>
          </a:prstGeom>
          <a:solidFill>
            <a:schemeClr val="tx2">
              <a:lumMod val="90000"/>
              <a:lumOff val="1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dirty="0"/>
          </a:p>
        </p:txBody>
      </p:sp>
      <p:sp>
        <p:nvSpPr>
          <p:cNvPr id="3" name="Text Placeholder 2"/>
          <p:cNvSpPr>
            <a:spLocks noGrp="1"/>
          </p:cNvSpPr>
          <p:nvPr>
            <p:ph type="body" sz="quarter" idx="16"/>
          </p:nvPr>
        </p:nvSpPr>
        <p:spPr>
          <a:xfrm>
            <a:off x="213173" y="686771"/>
            <a:ext cx="4942288" cy="267914"/>
          </a:xfrm>
        </p:spPr>
        <p:txBody>
          <a:bodyPr/>
          <a:lstStyle/>
          <a:p>
            <a:r>
              <a:rPr lang="en-AU" sz="2400" b="1" dirty="0">
                <a:hlinkClick r:id="rId3"/>
              </a:rPr>
              <a:t>Fairly Random Thoughts on Ashley Madison &amp; the Swiftly Moving Line</a:t>
            </a:r>
            <a:endParaRPr lang="en-US" sz="2400" b="1" dirty="0">
              <a:hlinkClick r:id="rId3"/>
            </a:endParaRPr>
          </a:p>
        </p:txBody>
      </p:sp>
      <p:sp>
        <p:nvSpPr>
          <p:cNvPr id="4" name="Text Placeholder 3"/>
          <p:cNvSpPr>
            <a:spLocks noGrp="1"/>
          </p:cNvSpPr>
          <p:nvPr>
            <p:ph type="body" sz="quarter" idx="13"/>
          </p:nvPr>
        </p:nvSpPr>
        <p:spPr>
          <a:xfrm>
            <a:off x="496265" y="1673966"/>
            <a:ext cx="4589290" cy="1279215"/>
          </a:xfrm>
        </p:spPr>
        <p:txBody>
          <a:bodyPr>
            <a:noAutofit/>
          </a:bodyPr>
          <a:lstStyle/>
          <a:p>
            <a:r>
              <a:rPr lang="en-US" sz="2200" i="1" dirty="0">
                <a:solidFill>
                  <a:schemeClr val="accent2"/>
                </a:solidFill>
              </a:rPr>
              <a:t>“</a:t>
            </a:r>
            <a:r>
              <a:rPr lang="en-AU" sz="2200" i="1" dirty="0"/>
              <a:t>The whole infrastructure of web-service privacy is broken, as broken as the broken record that keeps saying ‘the whole infrastructure of web-service privacy is broken’ over and over again.</a:t>
            </a:r>
            <a:r>
              <a:rPr lang="en-US" sz="2200" i="1" dirty="0">
                <a:solidFill>
                  <a:schemeClr val="accent2"/>
                </a:solidFill>
              </a:rPr>
              <a:t>”</a:t>
            </a:r>
          </a:p>
          <a:p>
            <a:endParaRPr lang="en-US" sz="2200" dirty="0"/>
          </a:p>
        </p:txBody>
      </p:sp>
      <p:sp>
        <p:nvSpPr>
          <p:cNvPr id="5" name="Text Placeholder 4"/>
          <p:cNvSpPr>
            <a:spLocks noGrp="1"/>
          </p:cNvSpPr>
          <p:nvPr>
            <p:ph type="body" sz="quarter" idx="4294967295"/>
          </p:nvPr>
        </p:nvSpPr>
        <p:spPr>
          <a:xfrm>
            <a:off x="1699408" y="3894903"/>
            <a:ext cx="3553980" cy="1221508"/>
          </a:xfrm>
        </p:spPr>
        <p:txBody>
          <a:bodyPr>
            <a:normAutofit/>
          </a:bodyPr>
          <a:lstStyle/>
          <a:p>
            <a:pPr marL="0" indent="0">
              <a:buNone/>
            </a:pPr>
            <a:r>
              <a:rPr lang="en-AU" sz="2000" dirty="0">
                <a:hlinkClick r:id="rId4"/>
              </a:rPr>
              <a:t>-@Paul Ford</a:t>
            </a:r>
            <a:endParaRPr lang="en-US" sz="2000" u="sng" dirty="0">
              <a:solidFill>
                <a:schemeClr val="accent2"/>
              </a:solidFill>
            </a:endParaRPr>
          </a:p>
        </p:txBody>
      </p:sp>
      <p:sp>
        <p:nvSpPr>
          <p:cNvPr id="8" name="TextBox 7"/>
          <p:cNvSpPr txBox="1"/>
          <p:nvPr/>
        </p:nvSpPr>
        <p:spPr>
          <a:xfrm>
            <a:off x="1699408" y="4214209"/>
            <a:ext cx="1961909" cy="369332"/>
          </a:xfrm>
          <a:prstGeom prst="rect">
            <a:avLst/>
          </a:prstGeom>
          <a:noFill/>
        </p:spPr>
        <p:txBody>
          <a:bodyPr wrap="square" rtlCol="0">
            <a:spAutoFit/>
          </a:bodyPr>
          <a:lstStyle/>
          <a:p>
            <a:r>
              <a:rPr lang="en-US" dirty="0"/>
              <a:t>July</a:t>
            </a:r>
          </a:p>
        </p:txBody>
      </p:sp>
      <p:pic>
        <p:nvPicPr>
          <p:cNvPr id="7170" name="Picture 2" descr="https://cdn-images-1.medium.com/max/600/1*XK2Kn2jbF5GMHbsmL5SsuQ.jpeg"/>
          <p:cNvPicPr>
            <a:picLocks noChangeAspect="1" noChangeArrowheads="1"/>
          </p:cNvPicPr>
          <p:nvPr/>
        </p:nvPicPr>
        <p:blipFill rotWithShape="1">
          <a:blip r:embed="rId5">
            <a:extLst>
              <a:ext uri="{28A0092B-C50C-407E-A947-70E740481C1C}">
                <a14:useLocalDpi xmlns:a14="http://schemas.microsoft.com/office/drawing/2010/main" val="0"/>
              </a:ext>
            </a:extLst>
          </a:blip>
          <a:srcRect l="3926" r="21320"/>
          <a:stretch/>
        </p:blipFill>
        <p:spPr bwMode="auto">
          <a:xfrm flipH="1">
            <a:off x="5297041" y="24915"/>
            <a:ext cx="3846958" cy="51461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973465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1"/>
            <a:ext cx="3846959" cy="5143501"/>
          </a:xfrm>
          <a:prstGeom prst="rect">
            <a:avLst/>
          </a:prstGeom>
          <a:solidFill>
            <a:schemeClr val="tx2">
              <a:lumMod val="90000"/>
              <a:lumOff val="1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dirty="0"/>
          </a:p>
        </p:txBody>
      </p:sp>
      <p:sp>
        <p:nvSpPr>
          <p:cNvPr id="3" name="Text Placeholder 2"/>
          <p:cNvSpPr>
            <a:spLocks noGrp="1"/>
          </p:cNvSpPr>
          <p:nvPr>
            <p:ph type="body" sz="quarter" idx="16"/>
          </p:nvPr>
        </p:nvSpPr>
        <p:spPr>
          <a:xfrm>
            <a:off x="4091753" y="1144633"/>
            <a:ext cx="4942288" cy="646545"/>
          </a:xfrm>
        </p:spPr>
        <p:txBody>
          <a:bodyPr/>
          <a:lstStyle/>
          <a:p>
            <a:r>
              <a:rPr lang="en-US" sz="2400" b="1" u="sng" dirty="0">
                <a:hlinkClick r:id="rId2"/>
              </a:rPr>
              <a:t>Uber’s Secret Weapon</a:t>
            </a:r>
            <a:endParaRPr lang="en-US" sz="2400" b="1" u="sng" dirty="0"/>
          </a:p>
        </p:txBody>
      </p:sp>
      <p:sp>
        <p:nvSpPr>
          <p:cNvPr id="4" name="Text Placeholder 3"/>
          <p:cNvSpPr>
            <a:spLocks noGrp="1"/>
          </p:cNvSpPr>
          <p:nvPr>
            <p:ph type="body" sz="quarter" idx="13"/>
          </p:nvPr>
        </p:nvSpPr>
        <p:spPr>
          <a:xfrm>
            <a:off x="4386877" y="1766165"/>
            <a:ext cx="4589290" cy="1897221"/>
          </a:xfrm>
        </p:spPr>
        <p:txBody>
          <a:bodyPr>
            <a:normAutofit/>
          </a:bodyPr>
          <a:lstStyle/>
          <a:p>
            <a:r>
              <a:rPr lang="en-US" sz="2800" i="1" dirty="0">
                <a:solidFill>
                  <a:schemeClr val="accent2"/>
                </a:solidFill>
              </a:rPr>
              <a:t>“</a:t>
            </a:r>
            <a:r>
              <a:rPr lang="en-AU" sz="2800" i="1" dirty="0"/>
              <a:t>Burnout does nothing to move your </a:t>
            </a:r>
            <a:r>
              <a:rPr lang="en-AU" sz="2800" i="1" dirty="0" err="1"/>
              <a:t>startup</a:t>
            </a:r>
            <a:r>
              <a:rPr lang="en-AU" sz="2800" i="1" dirty="0"/>
              <a:t> forward and undoes your previous sacrifices.</a:t>
            </a:r>
            <a:r>
              <a:rPr lang="en-US" sz="2800" i="1" dirty="0">
                <a:solidFill>
                  <a:schemeClr val="accent2"/>
                </a:solidFill>
              </a:rPr>
              <a:t>”</a:t>
            </a:r>
          </a:p>
          <a:p>
            <a:endParaRPr lang="en-US" sz="2800" dirty="0"/>
          </a:p>
        </p:txBody>
      </p:sp>
      <p:sp>
        <p:nvSpPr>
          <p:cNvPr id="5" name="Text Placeholder 4"/>
          <p:cNvSpPr>
            <a:spLocks noGrp="1"/>
          </p:cNvSpPr>
          <p:nvPr>
            <p:ph type="body" sz="quarter" idx="4294967295"/>
          </p:nvPr>
        </p:nvSpPr>
        <p:spPr>
          <a:xfrm>
            <a:off x="5590020" y="3698558"/>
            <a:ext cx="3553980" cy="1221508"/>
          </a:xfrm>
        </p:spPr>
        <p:txBody>
          <a:bodyPr>
            <a:normAutofit/>
          </a:bodyPr>
          <a:lstStyle/>
          <a:p>
            <a:pPr marL="0" indent="0">
              <a:buNone/>
            </a:pPr>
            <a:r>
              <a:rPr lang="en-AU" sz="2000" dirty="0">
                <a:hlinkClick r:id="rId3"/>
              </a:rPr>
              <a:t>-@Danny </a:t>
            </a:r>
            <a:r>
              <a:rPr lang="en-AU" sz="2000" dirty="0" err="1">
                <a:hlinkClick r:id="rId3"/>
              </a:rPr>
              <a:t>Minutillo</a:t>
            </a:r>
            <a:endParaRPr lang="en-US" sz="2000" dirty="0">
              <a:solidFill>
                <a:schemeClr val="accent2"/>
              </a:solidFill>
            </a:endParaRPr>
          </a:p>
        </p:txBody>
      </p:sp>
      <p:sp>
        <p:nvSpPr>
          <p:cNvPr id="8" name="TextBox 7"/>
          <p:cNvSpPr txBox="1"/>
          <p:nvPr/>
        </p:nvSpPr>
        <p:spPr>
          <a:xfrm>
            <a:off x="5590020" y="4017282"/>
            <a:ext cx="1961909" cy="369332"/>
          </a:xfrm>
          <a:prstGeom prst="rect">
            <a:avLst/>
          </a:prstGeom>
          <a:noFill/>
        </p:spPr>
        <p:txBody>
          <a:bodyPr wrap="square" rtlCol="0">
            <a:spAutoFit/>
          </a:bodyPr>
          <a:lstStyle/>
          <a:p>
            <a:r>
              <a:rPr lang="en-US" dirty="0"/>
              <a:t>August</a:t>
            </a:r>
          </a:p>
        </p:txBody>
      </p:sp>
      <p:pic>
        <p:nvPicPr>
          <p:cNvPr id="6" name="Picture 5"/>
          <p:cNvPicPr>
            <a:picLocks noChangeAspect="1"/>
          </p:cNvPicPr>
          <p:nvPr/>
        </p:nvPicPr>
        <p:blipFill rotWithShape="1">
          <a:blip r:embed="rId4"/>
          <a:srcRect r="2044"/>
          <a:stretch/>
        </p:blipFill>
        <p:spPr>
          <a:xfrm>
            <a:off x="0" y="0"/>
            <a:ext cx="3846959" cy="5138430"/>
          </a:xfrm>
          <a:prstGeom prst="rect">
            <a:avLst/>
          </a:prstGeom>
        </p:spPr>
      </p:pic>
    </p:spTree>
    <p:extLst>
      <p:ext uri="{BB962C8B-B14F-4D97-AF65-F5344CB8AC3E}">
        <p14:creationId xmlns:p14="http://schemas.microsoft.com/office/powerpoint/2010/main" val="58249434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297041" y="-1"/>
            <a:ext cx="3846959" cy="5143501"/>
          </a:xfrm>
          <a:prstGeom prst="rect">
            <a:avLst/>
          </a:prstGeom>
          <a:solidFill>
            <a:schemeClr val="tx2">
              <a:lumMod val="90000"/>
              <a:lumOff val="1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dirty="0"/>
          </a:p>
        </p:txBody>
      </p:sp>
      <p:sp>
        <p:nvSpPr>
          <p:cNvPr id="3" name="Text Placeholder 2"/>
          <p:cNvSpPr>
            <a:spLocks noGrp="1"/>
          </p:cNvSpPr>
          <p:nvPr>
            <p:ph type="body" sz="quarter" idx="16"/>
          </p:nvPr>
        </p:nvSpPr>
        <p:spPr>
          <a:xfrm>
            <a:off x="213173" y="1147735"/>
            <a:ext cx="4942288" cy="267914"/>
          </a:xfrm>
        </p:spPr>
        <p:txBody>
          <a:bodyPr/>
          <a:lstStyle/>
          <a:p>
            <a:r>
              <a:rPr lang="en-AU" sz="2400" b="1" dirty="0">
                <a:hlinkClick r:id="rId3"/>
              </a:rPr>
              <a:t>How To Make Something People Give A Shit About</a:t>
            </a:r>
            <a:endParaRPr lang="en-US" sz="2400" b="1" dirty="0">
              <a:hlinkClick r:id="rId4"/>
            </a:endParaRPr>
          </a:p>
        </p:txBody>
      </p:sp>
      <p:sp>
        <p:nvSpPr>
          <p:cNvPr id="4" name="Text Placeholder 3"/>
          <p:cNvSpPr>
            <a:spLocks noGrp="1"/>
          </p:cNvSpPr>
          <p:nvPr>
            <p:ph type="body" sz="quarter" idx="13"/>
          </p:nvPr>
        </p:nvSpPr>
        <p:spPr>
          <a:xfrm>
            <a:off x="496265" y="2103369"/>
            <a:ext cx="4388556" cy="1279215"/>
          </a:xfrm>
        </p:spPr>
        <p:txBody>
          <a:bodyPr>
            <a:noAutofit/>
          </a:bodyPr>
          <a:lstStyle/>
          <a:p>
            <a:r>
              <a:rPr lang="en-US" sz="2800" i="1" dirty="0">
                <a:solidFill>
                  <a:schemeClr val="accent2"/>
                </a:solidFill>
              </a:rPr>
              <a:t>“</a:t>
            </a:r>
            <a:r>
              <a:rPr lang="en-AU" sz="2800" i="1" dirty="0"/>
              <a:t>It’s easy to mistake excitement for passion, motivation and ability.</a:t>
            </a:r>
            <a:r>
              <a:rPr lang="en-US" sz="2800" i="1" dirty="0">
                <a:solidFill>
                  <a:schemeClr val="accent2"/>
                </a:solidFill>
              </a:rPr>
              <a:t>”</a:t>
            </a:r>
          </a:p>
          <a:p>
            <a:endParaRPr lang="en-US" sz="2800" dirty="0"/>
          </a:p>
        </p:txBody>
      </p:sp>
      <p:sp>
        <p:nvSpPr>
          <p:cNvPr id="5" name="Text Placeholder 4"/>
          <p:cNvSpPr>
            <a:spLocks noGrp="1"/>
          </p:cNvSpPr>
          <p:nvPr>
            <p:ph type="body" sz="quarter" idx="4294967295"/>
          </p:nvPr>
        </p:nvSpPr>
        <p:spPr>
          <a:xfrm>
            <a:off x="1699408" y="3470918"/>
            <a:ext cx="3553980" cy="1221508"/>
          </a:xfrm>
        </p:spPr>
        <p:txBody>
          <a:bodyPr>
            <a:normAutofit/>
          </a:bodyPr>
          <a:lstStyle/>
          <a:p>
            <a:pPr marL="0" indent="0">
              <a:buNone/>
            </a:pPr>
            <a:r>
              <a:rPr lang="en-AU" sz="2000" dirty="0">
                <a:hlinkClick r:id="rId5"/>
              </a:rPr>
              <a:t>-@Jon Westenberg</a:t>
            </a:r>
            <a:endParaRPr lang="en-US" sz="2000" u="sng" dirty="0">
              <a:solidFill>
                <a:schemeClr val="accent2"/>
              </a:solidFill>
            </a:endParaRPr>
          </a:p>
        </p:txBody>
      </p:sp>
      <p:sp>
        <p:nvSpPr>
          <p:cNvPr id="8" name="TextBox 7"/>
          <p:cNvSpPr txBox="1"/>
          <p:nvPr/>
        </p:nvSpPr>
        <p:spPr>
          <a:xfrm>
            <a:off x="1699408" y="3790224"/>
            <a:ext cx="1961909" cy="369332"/>
          </a:xfrm>
          <a:prstGeom prst="rect">
            <a:avLst/>
          </a:prstGeom>
          <a:noFill/>
        </p:spPr>
        <p:txBody>
          <a:bodyPr wrap="square" rtlCol="0">
            <a:spAutoFit/>
          </a:bodyPr>
          <a:lstStyle/>
          <a:p>
            <a:r>
              <a:rPr lang="en-US" dirty="0"/>
              <a:t>July</a:t>
            </a:r>
          </a:p>
        </p:txBody>
      </p:sp>
      <p:pic>
        <p:nvPicPr>
          <p:cNvPr id="6" name="Picture 5"/>
          <p:cNvPicPr>
            <a:picLocks noChangeAspect="1"/>
          </p:cNvPicPr>
          <p:nvPr/>
        </p:nvPicPr>
        <p:blipFill rotWithShape="1">
          <a:blip r:embed="rId6"/>
          <a:srcRect r="13154"/>
          <a:stretch/>
        </p:blipFill>
        <p:spPr>
          <a:xfrm flipH="1">
            <a:off x="5297041" y="-2"/>
            <a:ext cx="3846956" cy="5143501"/>
          </a:xfrm>
          <a:prstGeom prst="rect">
            <a:avLst/>
          </a:prstGeom>
        </p:spPr>
      </p:pic>
    </p:spTree>
    <p:extLst>
      <p:ext uri="{BB962C8B-B14F-4D97-AF65-F5344CB8AC3E}">
        <p14:creationId xmlns:p14="http://schemas.microsoft.com/office/powerpoint/2010/main" val="179623929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1"/>
            <a:ext cx="3846959" cy="5143501"/>
          </a:xfrm>
          <a:prstGeom prst="rect">
            <a:avLst/>
          </a:prstGeom>
          <a:solidFill>
            <a:schemeClr val="tx2">
              <a:lumMod val="90000"/>
              <a:lumOff val="1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dirty="0"/>
          </a:p>
        </p:txBody>
      </p:sp>
      <p:sp>
        <p:nvSpPr>
          <p:cNvPr id="3" name="Text Placeholder 2"/>
          <p:cNvSpPr>
            <a:spLocks noGrp="1"/>
          </p:cNvSpPr>
          <p:nvPr>
            <p:ph type="body" sz="quarter" idx="16"/>
          </p:nvPr>
        </p:nvSpPr>
        <p:spPr>
          <a:xfrm>
            <a:off x="4091753" y="1144633"/>
            <a:ext cx="4942288" cy="646545"/>
          </a:xfrm>
        </p:spPr>
        <p:txBody>
          <a:bodyPr/>
          <a:lstStyle/>
          <a:p>
            <a:r>
              <a:rPr lang="en-AU" sz="2400" b="1" u="sng" dirty="0">
                <a:solidFill>
                  <a:srgbClr val="F36019"/>
                </a:solidFill>
                <a:hlinkClick r:id="rId2"/>
              </a:rPr>
              <a:t>If Your Coworkers Were Rappers</a:t>
            </a:r>
            <a:endParaRPr lang="en-US" sz="2400" b="1" u="sng" dirty="0">
              <a:solidFill>
                <a:srgbClr val="F36019"/>
              </a:solidFill>
              <a:hlinkClick r:id="rId2"/>
            </a:endParaRPr>
          </a:p>
        </p:txBody>
      </p:sp>
      <p:sp>
        <p:nvSpPr>
          <p:cNvPr id="4" name="Text Placeholder 3"/>
          <p:cNvSpPr>
            <a:spLocks noGrp="1"/>
          </p:cNvSpPr>
          <p:nvPr>
            <p:ph type="body" sz="quarter" idx="13"/>
          </p:nvPr>
        </p:nvSpPr>
        <p:spPr>
          <a:xfrm>
            <a:off x="4386877" y="1766165"/>
            <a:ext cx="4589290" cy="1897221"/>
          </a:xfrm>
        </p:spPr>
        <p:txBody>
          <a:bodyPr>
            <a:normAutofit fontScale="92500" lnSpcReduction="10000"/>
          </a:bodyPr>
          <a:lstStyle/>
          <a:p>
            <a:r>
              <a:rPr lang="en-US" sz="2800" i="1" dirty="0">
                <a:solidFill>
                  <a:schemeClr val="accent2"/>
                </a:solidFill>
              </a:rPr>
              <a:t>“</a:t>
            </a:r>
            <a:r>
              <a:rPr lang="en-AU" sz="2800" i="1" dirty="0"/>
              <a:t>There are many ways to deal with annoying </a:t>
            </a:r>
            <a:r>
              <a:rPr lang="en-AU" sz="2800" i="1" dirty="0" err="1"/>
              <a:t>coworkers</a:t>
            </a:r>
            <a:r>
              <a:rPr lang="en-AU" sz="2800" i="1" dirty="0"/>
              <a:t>, but obviously the most effective way is to picture them as rappers.</a:t>
            </a:r>
            <a:r>
              <a:rPr lang="en-US" sz="2800" i="1" dirty="0">
                <a:solidFill>
                  <a:schemeClr val="accent2"/>
                </a:solidFill>
              </a:rPr>
              <a:t>”</a:t>
            </a:r>
          </a:p>
          <a:p>
            <a:endParaRPr lang="en-US" sz="2800" dirty="0"/>
          </a:p>
        </p:txBody>
      </p:sp>
      <p:sp>
        <p:nvSpPr>
          <p:cNvPr id="5" name="Text Placeholder 4"/>
          <p:cNvSpPr>
            <a:spLocks noGrp="1"/>
          </p:cNvSpPr>
          <p:nvPr>
            <p:ph type="body" sz="quarter" idx="4294967295"/>
          </p:nvPr>
        </p:nvSpPr>
        <p:spPr>
          <a:xfrm>
            <a:off x="5590020" y="3698558"/>
            <a:ext cx="3553980" cy="1221508"/>
          </a:xfrm>
        </p:spPr>
        <p:txBody>
          <a:bodyPr>
            <a:normAutofit/>
          </a:bodyPr>
          <a:lstStyle/>
          <a:p>
            <a:pPr marL="0" indent="0">
              <a:buNone/>
            </a:pPr>
            <a:r>
              <a:rPr lang="en-AU" sz="2000" dirty="0">
                <a:hlinkClick r:id="rId3"/>
              </a:rPr>
              <a:t>-@Sarah Cooper</a:t>
            </a:r>
            <a:endParaRPr lang="en-US" sz="2000" dirty="0">
              <a:solidFill>
                <a:schemeClr val="accent2"/>
              </a:solidFill>
            </a:endParaRPr>
          </a:p>
        </p:txBody>
      </p:sp>
      <p:sp>
        <p:nvSpPr>
          <p:cNvPr id="8" name="TextBox 7"/>
          <p:cNvSpPr txBox="1"/>
          <p:nvPr/>
        </p:nvSpPr>
        <p:spPr>
          <a:xfrm>
            <a:off x="5590020" y="4017282"/>
            <a:ext cx="1961909" cy="369332"/>
          </a:xfrm>
          <a:prstGeom prst="rect">
            <a:avLst/>
          </a:prstGeom>
          <a:noFill/>
        </p:spPr>
        <p:txBody>
          <a:bodyPr wrap="square" rtlCol="0">
            <a:spAutoFit/>
          </a:bodyPr>
          <a:lstStyle/>
          <a:p>
            <a:r>
              <a:rPr lang="en-US" dirty="0"/>
              <a:t>August</a:t>
            </a:r>
          </a:p>
        </p:txBody>
      </p:sp>
      <p:pic>
        <p:nvPicPr>
          <p:cNvPr id="1026" name="Picture 2" descr="https://cdn-images-1.medium.com/max/600/1*AjgNwdxVzabpBHWSyvEIYQ.jpeg"/>
          <p:cNvPicPr>
            <a:picLocks noChangeAspect="1" noChangeArrowheads="1"/>
          </p:cNvPicPr>
          <p:nvPr/>
        </p:nvPicPr>
        <p:blipFill rotWithShape="1">
          <a:blip r:embed="rId4">
            <a:extLst>
              <a:ext uri="{28A0092B-C50C-407E-A947-70E740481C1C}">
                <a14:useLocalDpi xmlns:a14="http://schemas.microsoft.com/office/drawing/2010/main" val="0"/>
              </a:ext>
            </a:extLst>
          </a:blip>
          <a:srcRect l="12822" r="12385"/>
          <a:stretch/>
        </p:blipFill>
        <p:spPr bwMode="auto">
          <a:xfrm>
            <a:off x="0" y="-1"/>
            <a:ext cx="3846959"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986044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297041" y="-1"/>
            <a:ext cx="3846959" cy="5143501"/>
          </a:xfrm>
          <a:prstGeom prst="rect">
            <a:avLst/>
          </a:prstGeom>
          <a:solidFill>
            <a:schemeClr val="tx2">
              <a:lumMod val="90000"/>
              <a:lumOff val="1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dirty="0"/>
          </a:p>
        </p:txBody>
      </p:sp>
      <p:sp>
        <p:nvSpPr>
          <p:cNvPr id="3" name="Text Placeholder 2"/>
          <p:cNvSpPr>
            <a:spLocks noGrp="1"/>
          </p:cNvSpPr>
          <p:nvPr>
            <p:ph type="body" sz="quarter" idx="16"/>
          </p:nvPr>
        </p:nvSpPr>
        <p:spPr>
          <a:xfrm>
            <a:off x="213173" y="861488"/>
            <a:ext cx="4942288" cy="267914"/>
          </a:xfrm>
        </p:spPr>
        <p:txBody>
          <a:bodyPr/>
          <a:lstStyle/>
          <a:p>
            <a:r>
              <a:rPr lang="en-AU" sz="2400" b="1" dirty="0">
                <a:hlinkClick r:id="rId3"/>
              </a:rPr>
              <a:t>I’m Sorry I Didn’t Respond to Your Email, My Husband Coughed to Death Two Years Ago</a:t>
            </a:r>
            <a:endParaRPr lang="en-US" sz="2400" b="1" dirty="0">
              <a:hlinkClick r:id="rId4"/>
            </a:endParaRPr>
          </a:p>
        </p:txBody>
      </p:sp>
      <p:sp>
        <p:nvSpPr>
          <p:cNvPr id="4" name="Text Placeholder 3"/>
          <p:cNvSpPr>
            <a:spLocks noGrp="1"/>
          </p:cNvSpPr>
          <p:nvPr>
            <p:ph type="body" sz="quarter" idx="13"/>
          </p:nvPr>
        </p:nvSpPr>
        <p:spPr>
          <a:xfrm>
            <a:off x="496265" y="2230585"/>
            <a:ext cx="4388556" cy="1279215"/>
          </a:xfrm>
        </p:spPr>
        <p:txBody>
          <a:bodyPr>
            <a:noAutofit/>
          </a:bodyPr>
          <a:lstStyle/>
          <a:p>
            <a:r>
              <a:rPr lang="en-US" sz="2600" i="1" dirty="0">
                <a:solidFill>
                  <a:schemeClr val="accent2"/>
                </a:solidFill>
              </a:rPr>
              <a:t>“</a:t>
            </a:r>
            <a:r>
              <a:rPr lang="en-AU" sz="2600" i="1" dirty="0"/>
              <a:t>Being comfortable being uncomfortable is a very effective way to be a human.</a:t>
            </a:r>
            <a:r>
              <a:rPr lang="en-US" sz="2600" i="1" dirty="0">
                <a:solidFill>
                  <a:schemeClr val="accent2"/>
                </a:solidFill>
              </a:rPr>
              <a:t>”</a:t>
            </a:r>
          </a:p>
          <a:p>
            <a:endParaRPr lang="en-US" sz="2600" dirty="0"/>
          </a:p>
        </p:txBody>
      </p:sp>
      <p:sp>
        <p:nvSpPr>
          <p:cNvPr id="5" name="Text Placeholder 4"/>
          <p:cNvSpPr>
            <a:spLocks noGrp="1"/>
          </p:cNvSpPr>
          <p:nvPr>
            <p:ph type="body" sz="quarter" idx="4294967295"/>
          </p:nvPr>
        </p:nvSpPr>
        <p:spPr>
          <a:xfrm>
            <a:off x="1699408" y="3757161"/>
            <a:ext cx="3553980" cy="1221508"/>
          </a:xfrm>
        </p:spPr>
        <p:txBody>
          <a:bodyPr>
            <a:normAutofit/>
          </a:bodyPr>
          <a:lstStyle/>
          <a:p>
            <a:pPr marL="0" indent="0">
              <a:buNone/>
            </a:pPr>
            <a:r>
              <a:rPr lang="en-AU" sz="2000" dirty="0">
                <a:hlinkClick r:id="rId5"/>
              </a:rPr>
              <a:t>-@Rachel Ward</a:t>
            </a:r>
            <a:endParaRPr lang="en-US" sz="2000" u="sng" dirty="0">
              <a:solidFill>
                <a:schemeClr val="accent2"/>
              </a:solidFill>
            </a:endParaRPr>
          </a:p>
        </p:txBody>
      </p:sp>
      <p:sp>
        <p:nvSpPr>
          <p:cNvPr id="8" name="TextBox 7"/>
          <p:cNvSpPr txBox="1"/>
          <p:nvPr/>
        </p:nvSpPr>
        <p:spPr>
          <a:xfrm>
            <a:off x="1699408" y="4076467"/>
            <a:ext cx="1961909" cy="369332"/>
          </a:xfrm>
          <a:prstGeom prst="rect">
            <a:avLst/>
          </a:prstGeom>
          <a:noFill/>
        </p:spPr>
        <p:txBody>
          <a:bodyPr wrap="square" rtlCol="0">
            <a:spAutoFit/>
          </a:bodyPr>
          <a:lstStyle/>
          <a:p>
            <a:r>
              <a:rPr lang="en-US" dirty="0"/>
              <a:t>August</a:t>
            </a:r>
          </a:p>
        </p:txBody>
      </p:sp>
      <p:pic>
        <p:nvPicPr>
          <p:cNvPr id="2050" name="Picture 2" descr="https://cdn-images-1.medium.com/max/800/1*ZG-BVdAN3q9LfAuesJqN-Q.jpeg"/>
          <p:cNvPicPr>
            <a:picLocks noChangeAspect="1" noChangeArrowheads="1"/>
          </p:cNvPicPr>
          <p:nvPr/>
        </p:nvPicPr>
        <p:blipFill rotWithShape="1">
          <a:blip r:embed="rId6">
            <a:extLst>
              <a:ext uri="{28A0092B-C50C-407E-A947-70E740481C1C}">
                <a14:useLocalDpi xmlns:a14="http://schemas.microsoft.com/office/drawing/2010/main" val="0"/>
              </a:ext>
            </a:extLst>
          </a:blip>
          <a:srcRect l="27653" r="16287"/>
          <a:stretch/>
        </p:blipFill>
        <p:spPr bwMode="auto">
          <a:xfrm>
            <a:off x="5297041" y="0"/>
            <a:ext cx="3846959" cy="51466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893329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1"/>
            <a:ext cx="3846959" cy="5143501"/>
          </a:xfrm>
          <a:prstGeom prst="rect">
            <a:avLst/>
          </a:prstGeom>
          <a:solidFill>
            <a:schemeClr val="tx2">
              <a:lumMod val="90000"/>
              <a:lumOff val="1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dirty="0"/>
          </a:p>
        </p:txBody>
      </p:sp>
      <p:sp>
        <p:nvSpPr>
          <p:cNvPr id="3" name="Text Placeholder 2"/>
          <p:cNvSpPr>
            <a:spLocks noGrp="1"/>
          </p:cNvSpPr>
          <p:nvPr>
            <p:ph type="body" sz="quarter" idx="16"/>
          </p:nvPr>
        </p:nvSpPr>
        <p:spPr>
          <a:xfrm>
            <a:off x="4091753" y="1144633"/>
            <a:ext cx="4942288" cy="646545"/>
          </a:xfrm>
        </p:spPr>
        <p:txBody>
          <a:bodyPr/>
          <a:lstStyle/>
          <a:p>
            <a:r>
              <a:rPr lang="en-AU" sz="2400" b="1" u="sng" dirty="0">
                <a:hlinkClick r:id="rId2"/>
              </a:rPr>
              <a:t>Streaming Music is Ripping You Off</a:t>
            </a:r>
            <a:endParaRPr lang="en-US" sz="2400" b="1" u="sng" dirty="0">
              <a:hlinkClick r:id="rId2"/>
            </a:endParaRPr>
          </a:p>
        </p:txBody>
      </p:sp>
      <p:sp>
        <p:nvSpPr>
          <p:cNvPr id="4" name="Text Placeholder 3"/>
          <p:cNvSpPr>
            <a:spLocks noGrp="1"/>
          </p:cNvSpPr>
          <p:nvPr>
            <p:ph type="body" sz="quarter" idx="13"/>
          </p:nvPr>
        </p:nvSpPr>
        <p:spPr>
          <a:xfrm>
            <a:off x="4386877" y="1766165"/>
            <a:ext cx="4589290" cy="1897221"/>
          </a:xfrm>
        </p:spPr>
        <p:txBody>
          <a:bodyPr>
            <a:normAutofit fontScale="92500" lnSpcReduction="10000"/>
          </a:bodyPr>
          <a:lstStyle/>
          <a:p>
            <a:r>
              <a:rPr lang="en-US" sz="2800" i="1" dirty="0">
                <a:solidFill>
                  <a:schemeClr val="accent2"/>
                </a:solidFill>
              </a:rPr>
              <a:t>“</a:t>
            </a:r>
            <a:r>
              <a:rPr lang="en-AU" sz="2800" i="1" dirty="0"/>
              <a:t>It’s like you bought a CD and the store told you that you had to listen to it 1,000 times, or they will give your money to Nickelback.</a:t>
            </a:r>
            <a:r>
              <a:rPr lang="en-US" sz="2800" i="1" dirty="0">
                <a:solidFill>
                  <a:schemeClr val="accent2"/>
                </a:solidFill>
              </a:rPr>
              <a:t>”</a:t>
            </a:r>
          </a:p>
          <a:p>
            <a:endParaRPr lang="en-US" sz="2800" dirty="0"/>
          </a:p>
        </p:txBody>
      </p:sp>
      <p:sp>
        <p:nvSpPr>
          <p:cNvPr id="5" name="Text Placeholder 4"/>
          <p:cNvSpPr>
            <a:spLocks noGrp="1"/>
          </p:cNvSpPr>
          <p:nvPr>
            <p:ph type="body" sz="quarter" idx="4294967295"/>
          </p:nvPr>
        </p:nvSpPr>
        <p:spPr>
          <a:xfrm>
            <a:off x="5590020" y="3698558"/>
            <a:ext cx="3553980" cy="1221508"/>
          </a:xfrm>
        </p:spPr>
        <p:txBody>
          <a:bodyPr>
            <a:normAutofit/>
          </a:bodyPr>
          <a:lstStyle/>
          <a:p>
            <a:pPr marL="0" indent="0">
              <a:buNone/>
            </a:pPr>
            <a:r>
              <a:rPr lang="en-AU" sz="2000" dirty="0">
                <a:hlinkClick r:id="rId3"/>
              </a:rPr>
              <a:t>-@Sharky </a:t>
            </a:r>
            <a:r>
              <a:rPr lang="en-AU" sz="2000" dirty="0" err="1">
                <a:hlinkClick r:id="rId3"/>
              </a:rPr>
              <a:t>Laguana</a:t>
            </a:r>
            <a:endParaRPr lang="en-US" sz="2000" dirty="0">
              <a:solidFill>
                <a:schemeClr val="accent2"/>
              </a:solidFill>
            </a:endParaRPr>
          </a:p>
        </p:txBody>
      </p:sp>
      <p:sp>
        <p:nvSpPr>
          <p:cNvPr id="8" name="TextBox 7"/>
          <p:cNvSpPr txBox="1"/>
          <p:nvPr/>
        </p:nvSpPr>
        <p:spPr>
          <a:xfrm>
            <a:off x="5590020" y="4017282"/>
            <a:ext cx="1961909" cy="369332"/>
          </a:xfrm>
          <a:prstGeom prst="rect">
            <a:avLst/>
          </a:prstGeom>
          <a:noFill/>
        </p:spPr>
        <p:txBody>
          <a:bodyPr wrap="square" rtlCol="0">
            <a:spAutoFit/>
          </a:bodyPr>
          <a:lstStyle/>
          <a:p>
            <a:r>
              <a:rPr lang="en-US" dirty="0"/>
              <a:t>August</a:t>
            </a:r>
          </a:p>
        </p:txBody>
      </p:sp>
      <p:pic>
        <p:nvPicPr>
          <p:cNvPr id="7" name="Picture 6"/>
          <p:cNvPicPr>
            <a:picLocks noChangeAspect="1"/>
          </p:cNvPicPr>
          <p:nvPr/>
        </p:nvPicPr>
        <p:blipFill rotWithShape="1">
          <a:blip r:embed="rId4"/>
          <a:srcRect b="11855"/>
          <a:stretch/>
        </p:blipFill>
        <p:spPr>
          <a:xfrm>
            <a:off x="0" y="0"/>
            <a:ext cx="3842972" cy="5143500"/>
          </a:xfrm>
          <a:prstGeom prst="rect">
            <a:avLst/>
          </a:prstGeom>
        </p:spPr>
      </p:pic>
    </p:spTree>
    <p:extLst>
      <p:ext uri="{BB962C8B-B14F-4D97-AF65-F5344CB8AC3E}">
        <p14:creationId xmlns:p14="http://schemas.microsoft.com/office/powerpoint/2010/main" val="150928108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297041" y="-1"/>
            <a:ext cx="3846959" cy="5143501"/>
          </a:xfrm>
          <a:prstGeom prst="rect">
            <a:avLst/>
          </a:prstGeom>
          <a:solidFill>
            <a:schemeClr val="tx2">
              <a:lumMod val="90000"/>
              <a:lumOff val="1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dirty="0"/>
          </a:p>
        </p:txBody>
      </p:sp>
      <p:sp>
        <p:nvSpPr>
          <p:cNvPr id="3" name="Text Placeholder 2"/>
          <p:cNvSpPr>
            <a:spLocks noGrp="1"/>
          </p:cNvSpPr>
          <p:nvPr>
            <p:ph type="body" sz="quarter" idx="16"/>
          </p:nvPr>
        </p:nvSpPr>
        <p:spPr>
          <a:xfrm>
            <a:off x="213173" y="883039"/>
            <a:ext cx="4942288" cy="267914"/>
          </a:xfrm>
        </p:spPr>
        <p:txBody>
          <a:bodyPr/>
          <a:lstStyle/>
          <a:p>
            <a:r>
              <a:rPr lang="en-AU" sz="2400" b="1" dirty="0">
                <a:hlinkClick r:id="rId3"/>
              </a:rPr>
              <a:t>Work Hard, Live Well</a:t>
            </a:r>
            <a:endParaRPr lang="en-US" sz="2400" b="1" dirty="0">
              <a:hlinkClick r:id="rId4"/>
            </a:endParaRPr>
          </a:p>
        </p:txBody>
      </p:sp>
      <p:sp>
        <p:nvSpPr>
          <p:cNvPr id="4" name="Text Placeholder 3"/>
          <p:cNvSpPr>
            <a:spLocks noGrp="1"/>
          </p:cNvSpPr>
          <p:nvPr>
            <p:ph type="body" sz="quarter" idx="13"/>
          </p:nvPr>
        </p:nvSpPr>
        <p:spPr>
          <a:xfrm>
            <a:off x="496265" y="1429597"/>
            <a:ext cx="4388556" cy="1279215"/>
          </a:xfrm>
        </p:spPr>
        <p:txBody>
          <a:bodyPr>
            <a:noAutofit/>
          </a:bodyPr>
          <a:lstStyle/>
          <a:p>
            <a:r>
              <a:rPr lang="en-US" i="1" dirty="0">
                <a:solidFill>
                  <a:schemeClr val="accent2"/>
                </a:solidFill>
              </a:rPr>
              <a:t>“</a:t>
            </a:r>
            <a:r>
              <a:rPr lang="en-AU" i="1" dirty="0"/>
              <a:t>The research is clear: beyond ~40–50 hours per week, the marginal returns from additional work decrease rapidly and quickly become negative.</a:t>
            </a:r>
            <a:r>
              <a:rPr lang="en-US" i="1" dirty="0">
                <a:solidFill>
                  <a:schemeClr val="accent2"/>
                </a:solidFill>
              </a:rPr>
              <a:t>”</a:t>
            </a:r>
          </a:p>
          <a:p>
            <a:endParaRPr lang="en-US" dirty="0"/>
          </a:p>
        </p:txBody>
      </p:sp>
      <p:sp>
        <p:nvSpPr>
          <p:cNvPr id="5" name="Text Placeholder 4"/>
          <p:cNvSpPr>
            <a:spLocks noGrp="1"/>
          </p:cNvSpPr>
          <p:nvPr>
            <p:ph type="body" sz="quarter" idx="4294967295"/>
          </p:nvPr>
        </p:nvSpPr>
        <p:spPr>
          <a:xfrm>
            <a:off x="1699408" y="3759682"/>
            <a:ext cx="3553980" cy="1221508"/>
          </a:xfrm>
        </p:spPr>
        <p:txBody>
          <a:bodyPr>
            <a:normAutofit/>
          </a:bodyPr>
          <a:lstStyle/>
          <a:p>
            <a:pPr marL="0" indent="0">
              <a:buNone/>
            </a:pPr>
            <a:r>
              <a:rPr lang="en-AU" sz="2000" dirty="0">
                <a:hlinkClick r:id="rId5"/>
              </a:rPr>
              <a:t>-@Dustin Moskovitz</a:t>
            </a:r>
            <a:endParaRPr lang="en-US" sz="2000" u="sng" dirty="0">
              <a:solidFill>
                <a:schemeClr val="accent2"/>
              </a:solidFill>
            </a:endParaRPr>
          </a:p>
        </p:txBody>
      </p:sp>
      <p:sp>
        <p:nvSpPr>
          <p:cNvPr id="8" name="TextBox 7"/>
          <p:cNvSpPr txBox="1"/>
          <p:nvPr/>
        </p:nvSpPr>
        <p:spPr>
          <a:xfrm>
            <a:off x="1699408" y="4078988"/>
            <a:ext cx="1961909" cy="369332"/>
          </a:xfrm>
          <a:prstGeom prst="rect">
            <a:avLst/>
          </a:prstGeom>
          <a:noFill/>
        </p:spPr>
        <p:txBody>
          <a:bodyPr wrap="square" rtlCol="0">
            <a:spAutoFit/>
          </a:bodyPr>
          <a:lstStyle/>
          <a:p>
            <a:r>
              <a:rPr lang="en-US" dirty="0"/>
              <a:t>August</a:t>
            </a:r>
          </a:p>
        </p:txBody>
      </p:sp>
      <p:pic>
        <p:nvPicPr>
          <p:cNvPr id="7" name="Picture 6"/>
          <p:cNvPicPr>
            <a:picLocks noChangeAspect="1"/>
          </p:cNvPicPr>
          <p:nvPr/>
        </p:nvPicPr>
        <p:blipFill rotWithShape="1">
          <a:blip r:embed="rId6"/>
          <a:srcRect l="23620" r="24391"/>
          <a:stretch/>
        </p:blipFill>
        <p:spPr>
          <a:xfrm>
            <a:off x="5297041" y="-15568"/>
            <a:ext cx="3958408" cy="5194800"/>
          </a:xfrm>
          <a:prstGeom prst="rect">
            <a:avLst/>
          </a:prstGeom>
        </p:spPr>
      </p:pic>
    </p:spTree>
    <p:extLst>
      <p:ext uri="{BB962C8B-B14F-4D97-AF65-F5344CB8AC3E}">
        <p14:creationId xmlns:p14="http://schemas.microsoft.com/office/powerpoint/2010/main" val="1774180053"/>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1"/>
            <a:ext cx="3846959" cy="5143501"/>
          </a:xfrm>
          <a:prstGeom prst="rect">
            <a:avLst/>
          </a:prstGeom>
          <a:solidFill>
            <a:schemeClr val="tx2">
              <a:lumMod val="90000"/>
              <a:lumOff val="1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dirty="0"/>
          </a:p>
        </p:txBody>
      </p:sp>
      <p:pic>
        <p:nvPicPr>
          <p:cNvPr id="2" name="Picture 1"/>
          <p:cNvPicPr>
            <a:picLocks noChangeAspect="1"/>
          </p:cNvPicPr>
          <p:nvPr/>
        </p:nvPicPr>
        <p:blipFill rotWithShape="1">
          <a:blip r:embed="rId2"/>
          <a:srcRect l="5997" r="-2220"/>
          <a:stretch/>
        </p:blipFill>
        <p:spPr>
          <a:xfrm>
            <a:off x="1" y="-19"/>
            <a:ext cx="3935896" cy="5143519"/>
          </a:xfrm>
          <a:prstGeom prst="rect">
            <a:avLst/>
          </a:prstGeom>
        </p:spPr>
      </p:pic>
      <p:sp>
        <p:nvSpPr>
          <p:cNvPr id="3" name="Text Placeholder 2"/>
          <p:cNvSpPr>
            <a:spLocks noGrp="1"/>
          </p:cNvSpPr>
          <p:nvPr>
            <p:ph type="body" sz="quarter" idx="16"/>
          </p:nvPr>
        </p:nvSpPr>
        <p:spPr>
          <a:xfrm>
            <a:off x="4091753" y="1144633"/>
            <a:ext cx="4942288" cy="646545"/>
          </a:xfrm>
        </p:spPr>
        <p:txBody>
          <a:bodyPr/>
          <a:lstStyle/>
          <a:p>
            <a:r>
              <a:rPr lang="en-AU" sz="2400" b="1" u="sng" dirty="0">
                <a:hlinkClick r:id="rId3"/>
              </a:rPr>
              <a:t>I Don’t Own, I Uber</a:t>
            </a:r>
            <a:endParaRPr lang="en-US" sz="2400" b="1" u="sng" dirty="0"/>
          </a:p>
        </p:txBody>
      </p:sp>
      <p:sp>
        <p:nvSpPr>
          <p:cNvPr id="4" name="Text Placeholder 3"/>
          <p:cNvSpPr>
            <a:spLocks noGrp="1"/>
          </p:cNvSpPr>
          <p:nvPr>
            <p:ph type="body" sz="quarter" idx="13"/>
          </p:nvPr>
        </p:nvSpPr>
        <p:spPr>
          <a:xfrm>
            <a:off x="4386877" y="1766165"/>
            <a:ext cx="4589290" cy="1897221"/>
          </a:xfrm>
        </p:spPr>
        <p:txBody>
          <a:bodyPr>
            <a:normAutofit fontScale="92500" lnSpcReduction="10000"/>
          </a:bodyPr>
          <a:lstStyle/>
          <a:p>
            <a:r>
              <a:rPr lang="en-US" sz="2800" i="1" dirty="0">
                <a:solidFill>
                  <a:schemeClr val="accent2"/>
                </a:solidFill>
              </a:rPr>
              <a:t>“</a:t>
            </a:r>
            <a:r>
              <a:rPr lang="en-AU" sz="2800" i="1" dirty="0"/>
              <a:t>What I didn’t expect was that depending on Uber (</a:t>
            </a:r>
            <a:r>
              <a:rPr lang="en-AU" sz="2800" i="1" dirty="0" err="1"/>
              <a:t>UberX</a:t>
            </a:r>
            <a:r>
              <a:rPr lang="en-AU" sz="2800" i="1" dirty="0"/>
              <a:t> specifically) would actually be cheaper than owning and driving a car. Much cheaper.</a:t>
            </a:r>
            <a:r>
              <a:rPr lang="en-US" sz="2800" i="1" dirty="0">
                <a:solidFill>
                  <a:schemeClr val="accent2"/>
                </a:solidFill>
              </a:rPr>
              <a:t>”</a:t>
            </a:r>
          </a:p>
          <a:p>
            <a:endParaRPr lang="en-US" sz="2800" dirty="0"/>
          </a:p>
        </p:txBody>
      </p:sp>
      <p:sp>
        <p:nvSpPr>
          <p:cNvPr id="5" name="Text Placeholder 4"/>
          <p:cNvSpPr>
            <a:spLocks noGrp="1"/>
          </p:cNvSpPr>
          <p:nvPr>
            <p:ph type="body" sz="quarter" idx="4294967295"/>
          </p:nvPr>
        </p:nvSpPr>
        <p:spPr>
          <a:xfrm>
            <a:off x="5590020" y="3698558"/>
            <a:ext cx="3553980" cy="1221508"/>
          </a:xfrm>
        </p:spPr>
        <p:txBody>
          <a:bodyPr>
            <a:normAutofit/>
          </a:bodyPr>
          <a:lstStyle/>
          <a:p>
            <a:pPr marL="0" indent="0">
              <a:buNone/>
            </a:pPr>
            <a:r>
              <a:rPr lang="en-AU" sz="2000" dirty="0">
                <a:hlinkClick r:id="rId4"/>
              </a:rPr>
              <a:t>-@Megan Quinn</a:t>
            </a:r>
            <a:endParaRPr lang="en-US" sz="2000" dirty="0">
              <a:solidFill>
                <a:schemeClr val="accent2"/>
              </a:solidFill>
            </a:endParaRPr>
          </a:p>
        </p:txBody>
      </p:sp>
      <p:sp>
        <p:nvSpPr>
          <p:cNvPr id="8" name="TextBox 7"/>
          <p:cNvSpPr txBox="1"/>
          <p:nvPr/>
        </p:nvSpPr>
        <p:spPr>
          <a:xfrm>
            <a:off x="5590020" y="4017282"/>
            <a:ext cx="1961909" cy="369332"/>
          </a:xfrm>
          <a:prstGeom prst="rect">
            <a:avLst/>
          </a:prstGeom>
          <a:noFill/>
        </p:spPr>
        <p:txBody>
          <a:bodyPr wrap="square" rtlCol="0">
            <a:spAutoFit/>
          </a:bodyPr>
          <a:lstStyle/>
          <a:p>
            <a:r>
              <a:rPr lang="en-US" dirty="0"/>
              <a:t>August</a:t>
            </a:r>
          </a:p>
        </p:txBody>
      </p:sp>
    </p:spTree>
    <p:extLst>
      <p:ext uri="{BB962C8B-B14F-4D97-AF65-F5344CB8AC3E}">
        <p14:creationId xmlns:p14="http://schemas.microsoft.com/office/powerpoint/2010/main" val="284794068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297041" y="-1"/>
            <a:ext cx="3846959" cy="5143501"/>
          </a:xfrm>
          <a:prstGeom prst="rect">
            <a:avLst/>
          </a:prstGeom>
          <a:solidFill>
            <a:schemeClr val="tx2">
              <a:lumMod val="90000"/>
              <a:lumOff val="1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dirty="0"/>
          </a:p>
        </p:txBody>
      </p:sp>
      <p:sp>
        <p:nvSpPr>
          <p:cNvPr id="3" name="Text Placeholder 2"/>
          <p:cNvSpPr>
            <a:spLocks noGrp="1"/>
          </p:cNvSpPr>
          <p:nvPr>
            <p:ph type="body" sz="quarter" idx="16"/>
          </p:nvPr>
        </p:nvSpPr>
        <p:spPr>
          <a:xfrm>
            <a:off x="213173" y="1531966"/>
            <a:ext cx="4942288" cy="267914"/>
          </a:xfrm>
        </p:spPr>
        <p:txBody>
          <a:bodyPr/>
          <a:lstStyle/>
          <a:p>
            <a:r>
              <a:rPr lang="en-AU" sz="2400" b="1" dirty="0">
                <a:hlinkClick r:id="rId3"/>
              </a:rPr>
              <a:t>Emotional Intelligence in Design</a:t>
            </a:r>
            <a:endParaRPr lang="en-US" sz="2400" b="1" dirty="0">
              <a:hlinkClick r:id="rId3"/>
            </a:endParaRPr>
          </a:p>
        </p:txBody>
      </p:sp>
      <p:sp>
        <p:nvSpPr>
          <p:cNvPr id="4" name="Text Placeholder 3"/>
          <p:cNvSpPr>
            <a:spLocks noGrp="1"/>
          </p:cNvSpPr>
          <p:nvPr>
            <p:ph type="body" sz="quarter" idx="13"/>
          </p:nvPr>
        </p:nvSpPr>
        <p:spPr>
          <a:xfrm>
            <a:off x="496265" y="2078524"/>
            <a:ext cx="4388556" cy="1279215"/>
          </a:xfrm>
        </p:spPr>
        <p:txBody>
          <a:bodyPr>
            <a:noAutofit/>
          </a:bodyPr>
          <a:lstStyle/>
          <a:p>
            <a:r>
              <a:rPr lang="en-US" i="1" dirty="0">
                <a:solidFill>
                  <a:schemeClr val="accent2"/>
                </a:solidFill>
              </a:rPr>
              <a:t>“</a:t>
            </a:r>
            <a:r>
              <a:rPr lang="en-AU" i="1" dirty="0"/>
              <a:t>We don’t stop being human when we go online.</a:t>
            </a:r>
            <a:r>
              <a:rPr lang="en-US" i="1" dirty="0">
                <a:solidFill>
                  <a:schemeClr val="accent2"/>
                </a:solidFill>
              </a:rPr>
              <a:t>”</a:t>
            </a:r>
          </a:p>
          <a:p>
            <a:endParaRPr lang="en-US" dirty="0"/>
          </a:p>
        </p:txBody>
      </p:sp>
      <p:sp>
        <p:nvSpPr>
          <p:cNvPr id="5" name="Text Placeholder 4"/>
          <p:cNvSpPr>
            <a:spLocks noGrp="1"/>
          </p:cNvSpPr>
          <p:nvPr>
            <p:ph type="body" sz="quarter" idx="4294967295"/>
          </p:nvPr>
        </p:nvSpPr>
        <p:spPr>
          <a:xfrm>
            <a:off x="1699408" y="2985395"/>
            <a:ext cx="3553980" cy="1221508"/>
          </a:xfrm>
        </p:spPr>
        <p:txBody>
          <a:bodyPr>
            <a:normAutofit/>
          </a:bodyPr>
          <a:lstStyle/>
          <a:p>
            <a:pPr marL="0" indent="0">
              <a:buNone/>
            </a:pPr>
            <a:r>
              <a:rPr lang="en-AU" sz="2000" dirty="0">
                <a:hlinkClick r:id="rId4"/>
              </a:rPr>
              <a:t>-@Beth Dean</a:t>
            </a:r>
            <a:endParaRPr lang="en-US" sz="2000" u="sng" dirty="0">
              <a:solidFill>
                <a:schemeClr val="accent2"/>
              </a:solidFill>
            </a:endParaRPr>
          </a:p>
        </p:txBody>
      </p:sp>
      <p:sp>
        <p:nvSpPr>
          <p:cNvPr id="8" name="TextBox 7"/>
          <p:cNvSpPr txBox="1"/>
          <p:nvPr/>
        </p:nvSpPr>
        <p:spPr>
          <a:xfrm>
            <a:off x="1699408" y="3304701"/>
            <a:ext cx="1961909" cy="369332"/>
          </a:xfrm>
          <a:prstGeom prst="rect">
            <a:avLst/>
          </a:prstGeom>
          <a:noFill/>
        </p:spPr>
        <p:txBody>
          <a:bodyPr wrap="square" rtlCol="0">
            <a:spAutoFit/>
          </a:bodyPr>
          <a:lstStyle/>
          <a:p>
            <a:r>
              <a:rPr lang="en-US" dirty="0"/>
              <a:t>August</a:t>
            </a:r>
          </a:p>
        </p:txBody>
      </p:sp>
      <p:pic>
        <p:nvPicPr>
          <p:cNvPr id="6" name="Picture 5"/>
          <p:cNvPicPr>
            <a:picLocks noChangeAspect="1"/>
          </p:cNvPicPr>
          <p:nvPr/>
        </p:nvPicPr>
        <p:blipFill rotWithShape="1">
          <a:blip r:embed="rId5"/>
          <a:srcRect/>
          <a:stretch/>
        </p:blipFill>
        <p:spPr>
          <a:xfrm>
            <a:off x="5026401" y="14062"/>
            <a:ext cx="4117598" cy="5129438"/>
          </a:xfrm>
          <a:prstGeom prst="rect">
            <a:avLst/>
          </a:prstGeom>
        </p:spPr>
      </p:pic>
    </p:spTree>
    <p:extLst>
      <p:ext uri="{BB962C8B-B14F-4D97-AF65-F5344CB8AC3E}">
        <p14:creationId xmlns:p14="http://schemas.microsoft.com/office/powerpoint/2010/main" val="6254691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5297040" y="-5071"/>
            <a:ext cx="3846959" cy="5143501"/>
          </a:xfrm>
          <a:prstGeom prst="rect">
            <a:avLst/>
          </a:prstGeom>
          <a:solidFill>
            <a:schemeClr val="tx2">
              <a:lumMod val="90000"/>
              <a:lumOff val="1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dirty="0"/>
          </a:p>
        </p:txBody>
      </p:sp>
      <p:pic>
        <p:nvPicPr>
          <p:cNvPr id="1028" name="Picture 4" descr="https://cdn-images-1.medium.com/max/1200/1*-h8b986wCjjPPkAWWFL8Dg.jpeg"/>
          <p:cNvPicPr>
            <a:picLocks noChangeAspect="1" noChangeArrowheads="1"/>
          </p:cNvPicPr>
          <p:nvPr/>
        </p:nvPicPr>
        <p:blipFill rotWithShape="1">
          <a:blip r:embed="rId2">
            <a:extLst>
              <a:ext uri="{28A0092B-C50C-407E-A947-70E740481C1C}">
                <a14:useLocalDpi xmlns:a14="http://schemas.microsoft.com/office/drawing/2010/main" val="0"/>
              </a:ext>
            </a:extLst>
          </a:blip>
          <a:srcRect l="24531" r="28776"/>
          <a:stretch/>
        </p:blipFill>
        <p:spPr bwMode="auto">
          <a:xfrm>
            <a:off x="5302295" y="-5071"/>
            <a:ext cx="3851229" cy="5148571"/>
          </a:xfrm>
          <a:prstGeom prst="rect">
            <a:avLst/>
          </a:prstGeom>
          <a:noFill/>
          <a:extLst>
            <a:ext uri="{909E8E84-426E-40DD-AFC4-6F175D3DCCD1}">
              <a14:hiddenFill xmlns:a14="http://schemas.microsoft.com/office/drawing/2010/main">
                <a:solidFill>
                  <a:srgbClr val="FFFFFF"/>
                </a:solidFill>
              </a14:hiddenFill>
            </a:ext>
          </a:extLst>
        </p:spPr>
      </p:pic>
      <p:sp>
        <p:nvSpPr>
          <p:cNvPr id="3" name="Text Placeholder 2"/>
          <p:cNvSpPr>
            <a:spLocks noGrp="1"/>
          </p:cNvSpPr>
          <p:nvPr>
            <p:ph type="body" sz="quarter" idx="16"/>
          </p:nvPr>
        </p:nvSpPr>
        <p:spPr>
          <a:xfrm>
            <a:off x="240523" y="780752"/>
            <a:ext cx="4942288" cy="267914"/>
          </a:xfrm>
        </p:spPr>
        <p:txBody>
          <a:bodyPr/>
          <a:lstStyle/>
          <a:p>
            <a:r>
              <a:rPr lang="en-AU" sz="2400" b="1" dirty="0">
                <a:hlinkClick r:id="rId3"/>
              </a:rPr>
              <a:t>What China Gets Right About Relationships</a:t>
            </a:r>
            <a:endParaRPr lang="en-US" sz="2400" b="1" dirty="0"/>
          </a:p>
        </p:txBody>
      </p:sp>
      <p:sp>
        <p:nvSpPr>
          <p:cNvPr id="4" name="Text Placeholder 3"/>
          <p:cNvSpPr>
            <a:spLocks noGrp="1"/>
          </p:cNvSpPr>
          <p:nvPr>
            <p:ph type="body" sz="quarter" idx="13"/>
          </p:nvPr>
        </p:nvSpPr>
        <p:spPr>
          <a:xfrm>
            <a:off x="535647" y="1766165"/>
            <a:ext cx="4589290" cy="1897221"/>
          </a:xfrm>
        </p:spPr>
        <p:txBody>
          <a:bodyPr>
            <a:normAutofit fontScale="85000" lnSpcReduction="10000"/>
          </a:bodyPr>
          <a:lstStyle/>
          <a:p>
            <a:r>
              <a:rPr lang="en-US" sz="2800" i="1" dirty="0">
                <a:solidFill>
                  <a:schemeClr val="accent2"/>
                </a:solidFill>
              </a:rPr>
              <a:t>“</a:t>
            </a:r>
            <a:r>
              <a:rPr lang="en-AU" i="1" dirty="0"/>
              <a:t>They tend to say less and do more, showing their care through considerate actions instead of words. The wall between strangers is higher, perhaps, but once you’ve crossed that wall, everything is shared.</a:t>
            </a:r>
            <a:r>
              <a:rPr lang="en-US" sz="2800" i="1" dirty="0">
                <a:solidFill>
                  <a:schemeClr val="accent2"/>
                </a:solidFill>
              </a:rPr>
              <a:t>”</a:t>
            </a:r>
          </a:p>
          <a:p>
            <a:endParaRPr lang="en-US" sz="2800" i="1" dirty="0"/>
          </a:p>
        </p:txBody>
      </p:sp>
      <p:sp>
        <p:nvSpPr>
          <p:cNvPr id="5" name="Text Placeholder 4"/>
          <p:cNvSpPr>
            <a:spLocks noGrp="1"/>
          </p:cNvSpPr>
          <p:nvPr>
            <p:ph type="body" sz="quarter" idx="4294967295"/>
          </p:nvPr>
        </p:nvSpPr>
        <p:spPr>
          <a:xfrm>
            <a:off x="1738790" y="3785362"/>
            <a:ext cx="3553980" cy="1221508"/>
          </a:xfrm>
        </p:spPr>
        <p:txBody>
          <a:bodyPr>
            <a:normAutofit/>
          </a:bodyPr>
          <a:lstStyle/>
          <a:p>
            <a:pPr marL="0" indent="0">
              <a:buNone/>
            </a:pPr>
            <a:r>
              <a:rPr lang="en-AU" sz="2000" dirty="0">
                <a:hlinkClick r:id="rId4"/>
              </a:rPr>
              <a:t>-@Sam Massie</a:t>
            </a:r>
            <a:endParaRPr lang="en-US" sz="2000" dirty="0">
              <a:solidFill>
                <a:schemeClr val="accent2"/>
              </a:solidFill>
            </a:endParaRPr>
          </a:p>
        </p:txBody>
      </p:sp>
      <p:sp>
        <p:nvSpPr>
          <p:cNvPr id="8" name="TextBox 7"/>
          <p:cNvSpPr txBox="1"/>
          <p:nvPr/>
        </p:nvSpPr>
        <p:spPr>
          <a:xfrm>
            <a:off x="1738790" y="4068863"/>
            <a:ext cx="1961909" cy="369332"/>
          </a:xfrm>
          <a:prstGeom prst="rect">
            <a:avLst/>
          </a:prstGeom>
          <a:noFill/>
        </p:spPr>
        <p:txBody>
          <a:bodyPr wrap="square" rtlCol="0">
            <a:spAutoFit/>
          </a:bodyPr>
          <a:lstStyle/>
          <a:p>
            <a:r>
              <a:rPr lang="en-US" dirty="0"/>
              <a:t>February</a:t>
            </a:r>
          </a:p>
        </p:txBody>
      </p:sp>
    </p:spTree>
    <p:extLst>
      <p:ext uri="{BB962C8B-B14F-4D97-AF65-F5344CB8AC3E}">
        <p14:creationId xmlns:p14="http://schemas.microsoft.com/office/powerpoint/2010/main" val="3908158757"/>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1"/>
            <a:ext cx="3846959" cy="5143501"/>
          </a:xfrm>
          <a:prstGeom prst="rect">
            <a:avLst/>
          </a:prstGeom>
          <a:solidFill>
            <a:srgbClr val="96CD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dirty="0"/>
          </a:p>
        </p:txBody>
      </p:sp>
      <p:sp>
        <p:nvSpPr>
          <p:cNvPr id="3" name="Text Placeholder 2"/>
          <p:cNvSpPr>
            <a:spLocks noGrp="1"/>
          </p:cNvSpPr>
          <p:nvPr>
            <p:ph type="body" sz="quarter" idx="16"/>
          </p:nvPr>
        </p:nvSpPr>
        <p:spPr>
          <a:xfrm>
            <a:off x="4091753" y="1188877"/>
            <a:ext cx="4942288" cy="646545"/>
          </a:xfrm>
        </p:spPr>
        <p:txBody>
          <a:bodyPr/>
          <a:lstStyle/>
          <a:p>
            <a:r>
              <a:rPr lang="en-AU" sz="2400" b="1" u="sng" dirty="0">
                <a:hlinkClick r:id="rId2"/>
              </a:rPr>
              <a:t>8 Reasons to Turn Down That </a:t>
            </a:r>
            <a:r>
              <a:rPr lang="en-AU" sz="2400" b="1" u="sng" dirty="0" err="1">
                <a:hlinkClick r:id="rId2"/>
              </a:rPr>
              <a:t>Startup</a:t>
            </a:r>
            <a:r>
              <a:rPr lang="en-AU" sz="2400" b="1" u="sng" dirty="0">
                <a:hlinkClick r:id="rId2"/>
              </a:rPr>
              <a:t> Job</a:t>
            </a:r>
            <a:endParaRPr lang="en-US" sz="2400" b="1" u="sng" dirty="0">
              <a:hlinkClick r:id="rId2"/>
            </a:endParaRPr>
          </a:p>
        </p:txBody>
      </p:sp>
      <p:sp>
        <p:nvSpPr>
          <p:cNvPr id="4" name="Text Placeholder 3"/>
          <p:cNvSpPr>
            <a:spLocks noGrp="1"/>
          </p:cNvSpPr>
          <p:nvPr>
            <p:ph type="body" sz="quarter" idx="13"/>
          </p:nvPr>
        </p:nvSpPr>
        <p:spPr>
          <a:xfrm>
            <a:off x="4386877" y="2109902"/>
            <a:ext cx="4589290" cy="1553484"/>
          </a:xfrm>
        </p:spPr>
        <p:txBody>
          <a:bodyPr>
            <a:normAutofit/>
          </a:bodyPr>
          <a:lstStyle/>
          <a:p>
            <a:r>
              <a:rPr lang="en-US" sz="2800" i="1" dirty="0">
                <a:solidFill>
                  <a:schemeClr val="accent2"/>
                </a:solidFill>
              </a:rPr>
              <a:t>“</a:t>
            </a:r>
            <a:r>
              <a:rPr lang="en-AU" sz="2800" i="1" dirty="0"/>
              <a:t>The world needs fixing, not disrupting.</a:t>
            </a:r>
            <a:r>
              <a:rPr lang="en-US" sz="2800" i="1" dirty="0">
                <a:solidFill>
                  <a:schemeClr val="accent2"/>
                </a:solidFill>
              </a:rPr>
              <a:t>”</a:t>
            </a:r>
          </a:p>
          <a:p>
            <a:endParaRPr lang="en-US" sz="2800" dirty="0"/>
          </a:p>
        </p:txBody>
      </p:sp>
      <p:sp>
        <p:nvSpPr>
          <p:cNvPr id="5" name="Text Placeholder 4"/>
          <p:cNvSpPr>
            <a:spLocks noGrp="1"/>
          </p:cNvSpPr>
          <p:nvPr>
            <p:ph type="body" sz="quarter" idx="4294967295"/>
          </p:nvPr>
        </p:nvSpPr>
        <p:spPr>
          <a:xfrm>
            <a:off x="5590020" y="3219234"/>
            <a:ext cx="3553980" cy="1221508"/>
          </a:xfrm>
        </p:spPr>
        <p:txBody>
          <a:bodyPr>
            <a:normAutofit/>
          </a:bodyPr>
          <a:lstStyle/>
          <a:p>
            <a:pPr marL="0" indent="0">
              <a:buNone/>
            </a:pPr>
            <a:r>
              <a:rPr lang="en-AU" sz="2000" dirty="0">
                <a:hlinkClick r:id="rId3"/>
              </a:rPr>
              <a:t>-@Mike Monteiro</a:t>
            </a:r>
            <a:endParaRPr lang="en-US" sz="2000" dirty="0">
              <a:solidFill>
                <a:schemeClr val="accent2"/>
              </a:solidFill>
            </a:endParaRPr>
          </a:p>
        </p:txBody>
      </p:sp>
      <p:sp>
        <p:nvSpPr>
          <p:cNvPr id="8" name="TextBox 7"/>
          <p:cNvSpPr txBox="1"/>
          <p:nvPr/>
        </p:nvSpPr>
        <p:spPr>
          <a:xfrm>
            <a:off x="5590020" y="3537958"/>
            <a:ext cx="1961909" cy="369332"/>
          </a:xfrm>
          <a:prstGeom prst="rect">
            <a:avLst/>
          </a:prstGeom>
          <a:noFill/>
        </p:spPr>
        <p:txBody>
          <a:bodyPr wrap="square" rtlCol="0">
            <a:spAutoFit/>
          </a:bodyPr>
          <a:lstStyle/>
          <a:p>
            <a:r>
              <a:rPr lang="en-US" dirty="0"/>
              <a:t>August</a:t>
            </a:r>
          </a:p>
        </p:txBody>
      </p:sp>
      <p:pic>
        <p:nvPicPr>
          <p:cNvPr id="6" name="Picture 5"/>
          <p:cNvPicPr>
            <a:picLocks noChangeAspect="1"/>
          </p:cNvPicPr>
          <p:nvPr/>
        </p:nvPicPr>
        <p:blipFill>
          <a:blip r:embed="rId4"/>
          <a:stretch>
            <a:fillRect/>
          </a:stretch>
        </p:blipFill>
        <p:spPr>
          <a:xfrm>
            <a:off x="363554" y="1339680"/>
            <a:ext cx="3063791" cy="2528163"/>
          </a:xfrm>
          <a:prstGeom prst="rect">
            <a:avLst/>
          </a:prstGeom>
        </p:spPr>
      </p:pic>
    </p:spTree>
    <p:extLst>
      <p:ext uri="{BB962C8B-B14F-4D97-AF65-F5344CB8AC3E}">
        <p14:creationId xmlns:p14="http://schemas.microsoft.com/office/powerpoint/2010/main" val="321592216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297041" y="-1"/>
            <a:ext cx="3846959" cy="5143501"/>
          </a:xfrm>
          <a:prstGeom prst="rect">
            <a:avLst/>
          </a:prstGeom>
          <a:solidFill>
            <a:schemeClr val="tx2">
              <a:lumMod val="90000"/>
              <a:lumOff val="1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dirty="0"/>
          </a:p>
        </p:txBody>
      </p:sp>
      <p:sp>
        <p:nvSpPr>
          <p:cNvPr id="3" name="Text Placeholder 2"/>
          <p:cNvSpPr>
            <a:spLocks noGrp="1"/>
          </p:cNvSpPr>
          <p:nvPr>
            <p:ph type="body" sz="quarter" idx="16"/>
          </p:nvPr>
        </p:nvSpPr>
        <p:spPr>
          <a:xfrm>
            <a:off x="213173" y="1104835"/>
            <a:ext cx="4942288" cy="267914"/>
          </a:xfrm>
        </p:spPr>
        <p:txBody>
          <a:bodyPr/>
          <a:lstStyle/>
          <a:p>
            <a:r>
              <a:rPr lang="en-AU" sz="2400" b="1" dirty="0">
                <a:hlinkClick r:id="rId3"/>
              </a:rPr>
              <a:t>No, I Am Not Crowdfunding This Baby (an open letter to a </a:t>
            </a:r>
            <a:br>
              <a:rPr lang="en-AU" sz="2400" b="1" dirty="0">
                <a:hlinkClick r:id="rId3"/>
              </a:rPr>
            </a:br>
            <a:r>
              <a:rPr lang="en-AU" sz="2400" b="1" dirty="0">
                <a:hlinkClick r:id="rId3"/>
              </a:rPr>
              <a:t>worried fan) </a:t>
            </a:r>
            <a:endParaRPr lang="en-US" sz="2400" b="1" dirty="0">
              <a:hlinkClick r:id="rId3"/>
            </a:endParaRPr>
          </a:p>
        </p:txBody>
      </p:sp>
      <p:sp>
        <p:nvSpPr>
          <p:cNvPr id="4" name="Text Placeholder 3"/>
          <p:cNvSpPr>
            <a:spLocks noGrp="1"/>
          </p:cNvSpPr>
          <p:nvPr>
            <p:ph type="body" sz="quarter" idx="13"/>
          </p:nvPr>
        </p:nvSpPr>
        <p:spPr>
          <a:xfrm>
            <a:off x="496265" y="2378069"/>
            <a:ext cx="4388556" cy="1279215"/>
          </a:xfrm>
        </p:spPr>
        <p:txBody>
          <a:bodyPr>
            <a:noAutofit/>
          </a:bodyPr>
          <a:lstStyle/>
          <a:p>
            <a:r>
              <a:rPr lang="en-US" sz="2600" i="1" dirty="0">
                <a:solidFill>
                  <a:schemeClr val="accent2"/>
                </a:solidFill>
              </a:rPr>
              <a:t>“</a:t>
            </a:r>
            <a:r>
              <a:rPr lang="en-AU" sz="2600" i="1" dirty="0"/>
              <a:t>We’re artists, not art factories.</a:t>
            </a:r>
            <a:r>
              <a:rPr lang="en-US" sz="2600" i="1" dirty="0">
                <a:solidFill>
                  <a:schemeClr val="accent2"/>
                </a:solidFill>
              </a:rPr>
              <a:t>”</a:t>
            </a:r>
          </a:p>
          <a:p>
            <a:endParaRPr lang="en-US" sz="2600" dirty="0"/>
          </a:p>
        </p:txBody>
      </p:sp>
      <p:sp>
        <p:nvSpPr>
          <p:cNvPr id="5" name="Text Placeholder 4"/>
          <p:cNvSpPr>
            <a:spLocks noGrp="1"/>
          </p:cNvSpPr>
          <p:nvPr>
            <p:ph type="body" sz="quarter" idx="4294967295"/>
          </p:nvPr>
        </p:nvSpPr>
        <p:spPr>
          <a:xfrm>
            <a:off x="1699408" y="3336836"/>
            <a:ext cx="3553980" cy="1221508"/>
          </a:xfrm>
        </p:spPr>
        <p:txBody>
          <a:bodyPr>
            <a:normAutofit/>
          </a:bodyPr>
          <a:lstStyle/>
          <a:p>
            <a:pPr marL="0" indent="0">
              <a:buNone/>
            </a:pPr>
            <a:r>
              <a:rPr lang="en-AU" sz="2000" dirty="0">
                <a:hlinkClick r:id="rId4"/>
              </a:rPr>
              <a:t>-@Amanda Palmer</a:t>
            </a:r>
            <a:endParaRPr lang="en-US" sz="2000" u="sng" dirty="0">
              <a:solidFill>
                <a:schemeClr val="accent2"/>
              </a:solidFill>
            </a:endParaRPr>
          </a:p>
        </p:txBody>
      </p:sp>
      <p:sp>
        <p:nvSpPr>
          <p:cNvPr id="8" name="TextBox 7"/>
          <p:cNvSpPr txBox="1"/>
          <p:nvPr/>
        </p:nvSpPr>
        <p:spPr>
          <a:xfrm>
            <a:off x="1699408" y="3656142"/>
            <a:ext cx="1961909" cy="369332"/>
          </a:xfrm>
          <a:prstGeom prst="rect">
            <a:avLst/>
          </a:prstGeom>
          <a:noFill/>
        </p:spPr>
        <p:txBody>
          <a:bodyPr wrap="square" rtlCol="0">
            <a:spAutoFit/>
          </a:bodyPr>
          <a:lstStyle/>
          <a:p>
            <a:r>
              <a:rPr lang="en-US" dirty="0"/>
              <a:t>August</a:t>
            </a:r>
          </a:p>
        </p:txBody>
      </p:sp>
      <p:pic>
        <p:nvPicPr>
          <p:cNvPr id="3074" name="Picture 2" descr="https://cdn-images-1.medium.com/max/800/1*BVkegtI6L0FeVAgW6oVVxA.png"/>
          <p:cNvPicPr>
            <a:picLocks noChangeAspect="1" noChangeArrowheads="1"/>
          </p:cNvPicPr>
          <p:nvPr/>
        </p:nvPicPr>
        <p:blipFill rotWithShape="1">
          <a:blip r:embed="rId5">
            <a:extLst>
              <a:ext uri="{28A0092B-C50C-407E-A947-70E740481C1C}">
                <a14:useLocalDpi xmlns:a14="http://schemas.microsoft.com/office/drawing/2010/main" val="0"/>
              </a:ext>
            </a:extLst>
          </a:blip>
          <a:srcRect l="24673" r="2933"/>
          <a:stretch/>
        </p:blipFill>
        <p:spPr bwMode="auto">
          <a:xfrm>
            <a:off x="5297040" y="7212"/>
            <a:ext cx="3822329" cy="51362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876802"/>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6"/>
          </p:nvPr>
        </p:nvSpPr>
        <p:spPr>
          <a:xfrm>
            <a:off x="1978178" y="2731609"/>
            <a:ext cx="4942288" cy="267914"/>
          </a:xfrm>
        </p:spPr>
        <p:txBody>
          <a:bodyPr/>
          <a:lstStyle/>
          <a:p>
            <a:r>
              <a:rPr lang="en-AU" sz="2400" b="1" dirty="0">
                <a:hlinkClick r:id="rId3"/>
              </a:rPr>
              <a:t>How to write a great error message</a:t>
            </a:r>
            <a:endParaRPr lang="en-US" sz="2400" b="1" dirty="0">
              <a:hlinkClick r:id="rId3"/>
            </a:endParaRPr>
          </a:p>
        </p:txBody>
      </p:sp>
      <p:sp>
        <p:nvSpPr>
          <p:cNvPr id="4" name="Text Placeholder 3"/>
          <p:cNvSpPr>
            <a:spLocks noGrp="1"/>
          </p:cNvSpPr>
          <p:nvPr>
            <p:ph type="body" sz="quarter" idx="13"/>
          </p:nvPr>
        </p:nvSpPr>
        <p:spPr>
          <a:xfrm>
            <a:off x="2261270" y="3186146"/>
            <a:ext cx="4388556" cy="1279215"/>
          </a:xfrm>
        </p:spPr>
        <p:txBody>
          <a:bodyPr>
            <a:noAutofit/>
          </a:bodyPr>
          <a:lstStyle/>
          <a:p>
            <a:r>
              <a:rPr lang="en-US" sz="2800" i="1" dirty="0">
                <a:solidFill>
                  <a:schemeClr val="accent2"/>
                </a:solidFill>
              </a:rPr>
              <a:t>“</a:t>
            </a:r>
            <a:r>
              <a:rPr lang="en-AU" sz="2800" i="1" dirty="0"/>
              <a:t>The best error message is the one that never shows up</a:t>
            </a:r>
            <a:r>
              <a:rPr lang="en-US" sz="2800" i="1" dirty="0">
                <a:solidFill>
                  <a:schemeClr val="accent2"/>
                </a:solidFill>
              </a:rPr>
              <a:t>”</a:t>
            </a:r>
          </a:p>
          <a:p>
            <a:endParaRPr lang="en-US" sz="2800" dirty="0"/>
          </a:p>
        </p:txBody>
      </p:sp>
      <p:sp>
        <p:nvSpPr>
          <p:cNvPr id="5" name="Text Placeholder 4"/>
          <p:cNvSpPr>
            <a:spLocks noGrp="1"/>
          </p:cNvSpPr>
          <p:nvPr>
            <p:ph type="body" sz="quarter" idx="4294967295"/>
          </p:nvPr>
        </p:nvSpPr>
        <p:spPr>
          <a:xfrm>
            <a:off x="3464413" y="4304405"/>
            <a:ext cx="3553980" cy="1221508"/>
          </a:xfrm>
        </p:spPr>
        <p:txBody>
          <a:bodyPr>
            <a:normAutofit/>
          </a:bodyPr>
          <a:lstStyle/>
          <a:p>
            <a:pPr marL="0" indent="0">
              <a:buNone/>
            </a:pPr>
            <a:r>
              <a:rPr lang="en-AU" sz="2000" dirty="0">
                <a:hlinkClick r:id="rId4"/>
              </a:rPr>
              <a:t>-@Thomas Fuchs</a:t>
            </a:r>
            <a:endParaRPr lang="en-US" sz="2000" u="sng" dirty="0">
              <a:solidFill>
                <a:schemeClr val="accent2"/>
              </a:solidFill>
            </a:endParaRPr>
          </a:p>
        </p:txBody>
      </p:sp>
      <p:sp>
        <p:nvSpPr>
          <p:cNvPr id="8" name="TextBox 7"/>
          <p:cNvSpPr txBox="1"/>
          <p:nvPr/>
        </p:nvSpPr>
        <p:spPr>
          <a:xfrm>
            <a:off x="3464413" y="4623711"/>
            <a:ext cx="1961909" cy="369332"/>
          </a:xfrm>
          <a:prstGeom prst="rect">
            <a:avLst/>
          </a:prstGeom>
          <a:noFill/>
        </p:spPr>
        <p:txBody>
          <a:bodyPr wrap="square" rtlCol="0">
            <a:spAutoFit/>
          </a:bodyPr>
          <a:lstStyle/>
          <a:p>
            <a:r>
              <a:rPr lang="en-US" dirty="0"/>
              <a:t>August</a:t>
            </a:r>
          </a:p>
        </p:txBody>
      </p:sp>
      <p:pic>
        <p:nvPicPr>
          <p:cNvPr id="6" name="Picture 5"/>
          <p:cNvPicPr>
            <a:picLocks noChangeAspect="1"/>
          </p:cNvPicPr>
          <p:nvPr/>
        </p:nvPicPr>
        <p:blipFill rotWithShape="1">
          <a:blip r:embed="rId5"/>
          <a:srcRect t="9194" b="15766"/>
          <a:stretch/>
        </p:blipFill>
        <p:spPr>
          <a:xfrm>
            <a:off x="1" y="0"/>
            <a:ext cx="9143999" cy="2615597"/>
          </a:xfrm>
          <a:prstGeom prst="rect">
            <a:avLst/>
          </a:prstGeom>
        </p:spPr>
      </p:pic>
    </p:spTree>
    <p:extLst>
      <p:ext uri="{BB962C8B-B14F-4D97-AF65-F5344CB8AC3E}">
        <p14:creationId xmlns:p14="http://schemas.microsoft.com/office/powerpoint/2010/main" val="1901352216"/>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1"/>
            <a:ext cx="3846959" cy="5143501"/>
          </a:xfrm>
          <a:prstGeom prst="rect">
            <a:avLst/>
          </a:prstGeom>
          <a:solidFill>
            <a:srgbClr val="96CD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dirty="0"/>
          </a:p>
        </p:txBody>
      </p:sp>
      <p:sp>
        <p:nvSpPr>
          <p:cNvPr id="3" name="Text Placeholder 2"/>
          <p:cNvSpPr>
            <a:spLocks noGrp="1"/>
          </p:cNvSpPr>
          <p:nvPr>
            <p:ph type="body" sz="quarter" idx="16"/>
          </p:nvPr>
        </p:nvSpPr>
        <p:spPr>
          <a:xfrm>
            <a:off x="4091753" y="1021510"/>
            <a:ext cx="4942288" cy="646545"/>
          </a:xfrm>
        </p:spPr>
        <p:txBody>
          <a:bodyPr/>
          <a:lstStyle/>
          <a:p>
            <a:r>
              <a:rPr lang="en-AU" sz="2400" b="1" u="sng" dirty="0">
                <a:hlinkClick r:id="rId3"/>
              </a:rPr>
              <a:t>Dear Mother</a:t>
            </a:r>
            <a:endParaRPr lang="en-US" sz="2400" b="1" u="sng" dirty="0">
              <a:hlinkClick r:id="rId4"/>
            </a:endParaRPr>
          </a:p>
        </p:txBody>
      </p:sp>
      <p:sp>
        <p:nvSpPr>
          <p:cNvPr id="4" name="Text Placeholder 3"/>
          <p:cNvSpPr>
            <a:spLocks noGrp="1"/>
          </p:cNvSpPr>
          <p:nvPr>
            <p:ph type="body" sz="quarter" idx="13"/>
          </p:nvPr>
        </p:nvSpPr>
        <p:spPr>
          <a:xfrm>
            <a:off x="4386877" y="1547831"/>
            <a:ext cx="4589290" cy="1553484"/>
          </a:xfrm>
        </p:spPr>
        <p:txBody>
          <a:bodyPr>
            <a:noAutofit/>
          </a:bodyPr>
          <a:lstStyle/>
          <a:p>
            <a:r>
              <a:rPr lang="en-US" sz="2000" i="1" dirty="0">
                <a:solidFill>
                  <a:schemeClr val="accent2"/>
                </a:solidFill>
              </a:rPr>
              <a:t>“</a:t>
            </a:r>
            <a:r>
              <a:rPr lang="en-AU" sz="2000" i="1" dirty="0"/>
              <a:t>For those of you reading: it’s okay to let go of your family. Society tells us that family is number one in your life?—?they come first. Civilisations and countries are built on the notion of the strength of the family unit. They would do anything for you, and you would.</a:t>
            </a:r>
            <a:r>
              <a:rPr lang="en-US" sz="2000" i="1" dirty="0">
                <a:solidFill>
                  <a:schemeClr val="accent2"/>
                </a:solidFill>
              </a:rPr>
              <a:t>”</a:t>
            </a:r>
          </a:p>
          <a:p>
            <a:endParaRPr lang="en-US" sz="2000" dirty="0"/>
          </a:p>
        </p:txBody>
      </p:sp>
      <p:sp>
        <p:nvSpPr>
          <p:cNvPr id="5" name="Text Placeholder 4"/>
          <p:cNvSpPr>
            <a:spLocks noGrp="1"/>
          </p:cNvSpPr>
          <p:nvPr>
            <p:ph type="body" sz="quarter" idx="4294967295"/>
          </p:nvPr>
        </p:nvSpPr>
        <p:spPr>
          <a:xfrm>
            <a:off x="5590020" y="3808381"/>
            <a:ext cx="3553980" cy="1221508"/>
          </a:xfrm>
        </p:spPr>
        <p:txBody>
          <a:bodyPr>
            <a:normAutofit/>
          </a:bodyPr>
          <a:lstStyle/>
          <a:p>
            <a:pPr marL="0" indent="0">
              <a:buNone/>
            </a:pPr>
            <a:r>
              <a:rPr lang="en-AU" sz="2000" dirty="0">
                <a:hlinkClick r:id="rId5"/>
              </a:rPr>
              <a:t>-@Katja </a:t>
            </a:r>
            <a:r>
              <a:rPr lang="en-AU" sz="2000" dirty="0" err="1">
                <a:hlinkClick r:id="rId5"/>
              </a:rPr>
              <a:t>Bak</a:t>
            </a:r>
            <a:endParaRPr lang="en-US" sz="2000" dirty="0">
              <a:solidFill>
                <a:schemeClr val="accent2"/>
              </a:solidFill>
            </a:endParaRPr>
          </a:p>
        </p:txBody>
      </p:sp>
      <p:sp>
        <p:nvSpPr>
          <p:cNvPr id="8" name="TextBox 7"/>
          <p:cNvSpPr txBox="1"/>
          <p:nvPr/>
        </p:nvSpPr>
        <p:spPr>
          <a:xfrm>
            <a:off x="5590020" y="4127105"/>
            <a:ext cx="1961909" cy="369332"/>
          </a:xfrm>
          <a:prstGeom prst="rect">
            <a:avLst/>
          </a:prstGeom>
          <a:noFill/>
        </p:spPr>
        <p:txBody>
          <a:bodyPr wrap="square" rtlCol="0">
            <a:spAutoFit/>
          </a:bodyPr>
          <a:lstStyle/>
          <a:p>
            <a:r>
              <a:rPr lang="en-US" dirty="0"/>
              <a:t>September</a:t>
            </a:r>
          </a:p>
        </p:txBody>
      </p:sp>
      <p:pic>
        <p:nvPicPr>
          <p:cNvPr id="2" name="Picture 1"/>
          <p:cNvPicPr>
            <a:picLocks noChangeAspect="1"/>
          </p:cNvPicPr>
          <p:nvPr/>
        </p:nvPicPr>
        <p:blipFill rotWithShape="1">
          <a:blip r:embed="rId6"/>
          <a:srcRect l="9455" r="9429"/>
          <a:stretch/>
        </p:blipFill>
        <p:spPr>
          <a:xfrm>
            <a:off x="-1" y="-1"/>
            <a:ext cx="3846959" cy="5143501"/>
          </a:xfrm>
          <a:prstGeom prst="rect">
            <a:avLst/>
          </a:prstGeom>
        </p:spPr>
      </p:pic>
    </p:spTree>
    <p:extLst>
      <p:ext uri="{BB962C8B-B14F-4D97-AF65-F5344CB8AC3E}">
        <p14:creationId xmlns:p14="http://schemas.microsoft.com/office/powerpoint/2010/main" val="1861826238"/>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297041" y="-1"/>
            <a:ext cx="3846959" cy="5143501"/>
          </a:xfrm>
          <a:prstGeom prst="rect">
            <a:avLst/>
          </a:prstGeom>
          <a:solidFill>
            <a:schemeClr val="tx2">
              <a:lumMod val="90000"/>
              <a:lumOff val="1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dirty="0"/>
          </a:p>
        </p:txBody>
      </p:sp>
      <p:sp>
        <p:nvSpPr>
          <p:cNvPr id="3" name="Text Placeholder 2"/>
          <p:cNvSpPr>
            <a:spLocks noGrp="1"/>
          </p:cNvSpPr>
          <p:nvPr>
            <p:ph type="body" sz="quarter" idx="16"/>
          </p:nvPr>
        </p:nvSpPr>
        <p:spPr>
          <a:xfrm>
            <a:off x="213173" y="861488"/>
            <a:ext cx="4942288" cy="267914"/>
          </a:xfrm>
        </p:spPr>
        <p:txBody>
          <a:bodyPr/>
          <a:lstStyle/>
          <a:p>
            <a:r>
              <a:rPr lang="en-AU" sz="2400" b="1" dirty="0">
                <a:hlinkClick r:id="rId3"/>
              </a:rPr>
              <a:t>28 Ideas for Becoming 5 Times More Productive Every Week</a:t>
            </a:r>
            <a:endParaRPr lang="en-US" sz="2400" b="1" dirty="0">
              <a:hlinkClick r:id="rId4"/>
            </a:endParaRPr>
          </a:p>
        </p:txBody>
      </p:sp>
      <p:sp>
        <p:nvSpPr>
          <p:cNvPr id="4" name="Text Placeholder 3"/>
          <p:cNvSpPr>
            <a:spLocks noGrp="1"/>
          </p:cNvSpPr>
          <p:nvPr>
            <p:ph type="body" sz="quarter" idx="13"/>
          </p:nvPr>
        </p:nvSpPr>
        <p:spPr>
          <a:xfrm>
            <a:off x="496265" y="1794644"/>
            <a:ext cx="4388556" cy="1279215"/>
          </a:xfrm>
        </p:spPr>
        <p:txBody>
          <a:bodyPr>
            <a:noAutofit/>
          </a:bodyPr>
          <a:lstStyle/>
          <a:p>
            <a:r>
              <a:rPr lang="en-US" sz="2600" i="1" dirty="0">
                <a:solidFill>
                  <a:schemeClr val="accent2"/>
                </a:solidFill>
              </a:rPr>
              <a:t>“</a:t>
            </a:r>
            <a:r>
              <a:rPr lang="en-AU" dirty="0"/>
              <a:t>Steve Jobs said that what made Apple </a:t>
            </a:r>
            <a:r>
              <a:rPr lang="en-AU" dirty="0" err="1"/>
              <a:t>Apple</a:t>
            </a:r>
            <a:r>
              <a:rPr lang="en-AU" dirty="0"/>
              <a:t> was not so much what they chose to build but all the projects they chose to ignore.</a:t>
            </a:r>
            <a:r>
              <a:rPr lang="en-US" sz="2600" i="1" dirty="0">
                <a:solidFill>
                  <a:schemeClr val="accent2"/>
                </a:solidFill>
              </a:rPr>
              <a:t>”</a:t>
            </a:r>
          </a:p>
          <a:p>
            <a:endParaRPr lang="en-US" sz="2600" dirty="0"/>
          </a:p>
        </p:txBody>
      </p:sp>
      <p:sp>
        <p:nvSpPr>
          <p:cNvPr id="5" name="Text Placeholder 4"/>
          <p:cNvSpPr>
            <a:spLocks noGrp="1"/>
          </p:cNvSpPr>
          <p:nvPr>
            <p:ph type="body" sz="quarter" idx="4294967295"/>
          </p:nvPr>
        </p:nvSpPr>
        <p:spPr>
          <a:xfrm>
            <a:off x="1699408" y="3895390"/>
            <a:ext cx="3553980" cy="1221508"/>
          </a:xfrm>
        </p:spPr>
        <p:txBody>
          <a:bodyPr>
            <a:normAutofit/>
          </a:bodyPr>
          <a:lstStyle/>
          <a:p>
            <a:pPr marL="0" indent="0">
              <a:buNone/>
            </a:pPr>
            <a:r>
              <a:rPr lang="en-AU" sz="2000" dirty="0">
                <a:hlinkClick r:id="rId5"/>
              </a:rPr>
              <a:t>-@Thomas </a:t>
            </a:r>
            <a:r>
              <a:rPr lang="en-AU" sz="2000" dirty="0" err="1">
                <a:hlinkClick r:id="rId5"/>
              </a:rPr>
              <a:t>Oppong</a:t>
            </a:r>
            <a:endParaRPr lang="en-US" sz="2000" u="sng" dirty="0">
              <a:solidFill>
                <a:schemeClr val="accent2"/>
              </a:solidFill>
            </a:endParaRPr>
          </a:p>
        </p:txBody>
      </p:sp>
      <p:sp>
        <p:nvSpPr>
          <p:cNvPr id="8" name="TextBox 7"/>
          <p:cNvSpPr txBox="1"/>
          <p:nvPr/>
        </p:nvSpPr>
        <p:spPr>
          <a:xfrm>
            <a:off x="1699408" y="4214696"/>
            <a:ext cx="1961909" cy="369332"/>
          </a:xfrm>
          <a:prstGeom prst="rect">
            <a:avLst/>
          </a:prstGeom>
          <a:noFill/>
        </p:spPr>
        <p:txBody>
          <a:bodyPr wrap="square" rtlCol="0">
            <a:spAutoFit/>
          </a:bodyPr>
          <a:lstStyle/>
          <a:p>
            <a:r>
              <a:rPr lang="en-US" dirty="0"/>
              <a:t>September</a:t>
            </a:r>
          </a:p>
        </p:txBody>
      </p:sp>
      <p:pic>
        <p:nvPicPr>
          <p:cNvPr id="7" name="Picture 6"/>
          <p:cNvPicPr>
            <a:picLocks noChangeAspect="1"/>
          </p:cNvPicPr>
          <p:nvPr/>
        </p:nvPicPr>
        <p:blipFill rotWithShape="1">
          <a:blip r:embed="rId6"/>
          <a:srcRect l="22091"/>
          <a:stretch/>
        </p:blipFill>
        <p:spPr>
          <a:xfrm>
            <a:off x="5297041" y="0"/>
            <a:ext cx="3846959" cy="5143500"/>
          </a:xfrm>
          <a:prstGeom prst="rect">
            <a:avLst/>
          </a:prstGeom>
        </p:spPr>
      </p:pic>
    </p:spTree>
    <p:extLst>
      <p:ext uri="{BB962C8B-B14F-4D97-AF65-F5344CB8AC3E}">
        <p14:creationId xmlns:p14="http://schemas.microsoft.com/office/powerpoint/2010/main" val="3817006198"/>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1"/>
            <a:ext cx="3846959" cy="5143501"/>
          </a:xfrm>
          <a:prstGeom prst="rect">
            <a:avLst/>
          </a:prstGeom>
          <a:solidFill>
            <a:srgbClr val="96CD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dirty="0"/>
          </a:p>
        </p:txBody>
      </p:sp>
      <p:sp>
        <p:nvSpPr>
          <p:cNvPr id="3" name="Text Placeholder 2"/>
          <p:cNvSpPr>
            <a:spLocks noGrp="1"/>
          </p:cNvSpPr>
          <p:nvPr>
            <p:ph type="body" sz="quarter" idx="16"/>
          </p:nvPr>
        </p:nvSpPr>
        <p:spPr>
          <a:xfrm>
            <a:off x="4091753" y="1316473"/>
            <a:ext cx="4942288" cy="646545"/>
          </a:xfrm>
        </p:spPr>
        <p:txBody>
          <a:bodyPr/>
          <a:lstStyle/>
          <a:p>
            <a:r>
              <a:rPr lang="en-AU" sz="2400" b="1" u="sng" dirty="0">
                <a:hlinkClick r:id="rId2"/>
              </a:rPr>
              <a:t>Give it five minutes</a:t>
            </a:r>
            <a:endParaRPr lang="en-US" sz="2400" b="1" u="sng" dirty="0">
              <a:hlinkClick r:id="rId3"/>
            </a:endParaRPr>
          </a:p>
        </p:txBody>
      </p:sp>
      <p:sp>
        <p:nvSpPr>
          <p:cNvPr id="4" name="Text Placeholder 3"/>
          <p:cNvSpPr>
            <a:spLocks noGrp="1"/>
          </p:cNvSpPr>
          <p:nvPr>
            <p:ph type="body" sz="quarter" idx="13"/>
          </p:nvPr>
        </p:nvSpPr>
        <p:spPr>
          <a:xfrm>
            <a:off x="4386877" y="1875988"/>
            <a:ext cx="4589290" cy="1553484"/>
          </a:xfrm>
        </p:spPr>
        <p:txBody>
          <a:bodyPr>
            <a:normAutofit fontScale="85000" lnSpcReduction="10000"/>
          </a:bodyPr>
          <a:lstStyle/>
          <a:p>
            <a:r>
              <a:rPr lang="en-US" sz="2800" i="1" dirty="0">
                <a:solidFill>
                  <a:schemeClr val="accent2"/>
                </a:solidFill>
              </a:rPr>
              <a:t>“</a:t>
            </a:r>
            <a:r>
              <a:rPr lang="en-AU" sz="2800" i="1" dirty="0"/>
              <a:t>There are two things in this world that take no skill: 1. Spending other people’s money and 2. Dismissing an idea.</a:t>
            </a:r>
            <a:r>
              <a:rPr lang="en-US" sz="2800" i="1" dirty="0">
                <a:solidFill>
                  <a:schemeClr val="accent2"/>
                </a:solidFill>
              </a:rPr>
              <a:t>”</a:t>
            </a:r>
          </a:p>
          <a:p>
            <a:endParaRPr lang="en-US" sz="2800" dirty="0"/>
          </a:p>
        </p:txBody>
      </p:sp>
      <p:sp>
        <p:nvSpPr>
          <p:cNvPr id="5" name="Text Placeholder 4"/>
          <p:cNvSpPr>
            <a:spLocks noGrp="1"/>
          </p:cNvSpPr>
          <p:nvPr>
            <p:ph type="body" sz="quarter" idx="4294967295"/>
          </p:nvPr>
        </p:nvSpPr>
        <p:spPr>
          <a:xfrm>
            <a:off x="5590020" y="3346830"/>
            <a:ext cx="3553980" cy="1221508"/>
          </a:xfrm>
        </p:spPr>
        <p:txBody>
          <a:bodyPr>
            <a:normAutofit/>
          </a:bodyPr>
          <a:lstStyle/>
          <a:p>
            <a:pPr marL="0" indent="0">
              <a:buNone/>
            </a:pPr>
            <a:r>
              <a:rPr lang="en-AU" sz="2000" dirty="0">
                <a:hlinkClick r:id="rId4"/>
              </a:rPr>
              <a:t>-@Jason Fried</a:t>
            </a:r>
            <a:endParaRPr lang="en-US" sz="2000" dirty="0">
              <a:solidFill>
                <a:schemeClr val="accent2"/>
              </a:solidFill>
            </a:endParaRPr>
          </a:p>
        </p:txBody>
      </p:sp>
      <p:sp>
        <p:nvSpPr>
          <p:cNvPr id="8" name="TextBox 7"/>
          <p:cNvSpPr txBox="1"/>
          <p:nvPr/>
        </p:nvSpPr>
        <p:spPr>
          <a:xfrm>
            <a:off x="5590020" y="3665554"/>
            <a:ext cx="1961909" cy="369332"/>
          </a:xfrm>
          <a:prstGeom prst="rect">
            <a:avLst/>
          </a:prstGeom>
          <a:noFill/>
        </p:spPr>
        <p:txBody>
          <a:bodyPr wrap="square" rtlCol="0">
            <a:spAutoFit/>
          </a:bodyPr>
          <a:lstStyle/>
          <a:p>
            <a:r>
              <a:rPr lang="en-US" dirty="0"/>
              <a:t>September</a:t>
            </a:r>
          </a:p>
        </p:txBody>
      </p:sp>
      <p:pic>
        <p:nvPicPr>
          <p:cNvPr id="7" name="Picture 6"/>
          <p:cNvPicPr>
            <a:picLocks noChangeAspect="1"/>
          </p:cNvPicPr>
          <p:nvPr/>
        </p:nvPicPr>
        <p:blipFill>
          <a:blip r:embed="rId5"/>
          <a:stretch>
            <a:fillRect/>
          </a:stretch>
        </p:blipFill>
        <p:spPr>
          <a:xfrm>
            <a:off x="0" y="0"/>
            <a:ext cx="3846959" cy="5149634"/>
          </a:xfrm>
          <a:prstGeom prst="rect">
            <a:avLst/>
          </a:prstGeom>
        </p:spPr>
      </p:pic>
    </p:spTree>
    <p:extLst>
      <p:ext uri="{BB962C8B-B14F-4D97-AF65-F5344CB8AC3E}">
        <p14:creationId xmlns:p14="http://schemas.microsoft.com/office/powerpoint/2010/main" val="2563791083"/>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297041" y="-1"/>
            <a:ext cx="3846959" cy="5143501"/>
          </a:xfrm>
          <a:prstGeom prst="rect">
            <a:avLst/>
          </a:prstGeom>
          <a:solidFill>
            <a:srgbClr val="96BCE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dirty="0"/>
          </a:p>
        </p:txBody>
      </p:sp>
      <p:sp>
        <p:nvSpPr>
          <p:cNvPr id="3" name="Text Placeholder 2"/>
          <p:cNvSpPr>
            <a:spLocks noGrp="1"/>
          </p:cNvSpPr>
          <p:nvPr>
            <p:ph type="body" sz="quarter" idx="16"/>
          </p:nvPr>
        </p:nvSpPr>
        <p:spPr>
          <a:xfrm>
            <a:off x="213173" y="1104835"/>
            <a:ext cx="4942288" cy="267914"/>
          </a:xfrm>
        </p:spPr>
        <p:txBody>
          <a:bodyPr/>
          <a:lstStyle/>
          <a:p>
            <a:r>
              <a:rPr lang="en-AU" sz="2400" b="1" dirty="0">
                <a:hlinkClick r:id="rId3"/>
              </a:rPr>
              <a:t>The Death of Thought </a:t>
            </a:r>
            <a:endParaRPr lang="en-US" sz="2400" b="1" dirty="0">
              <a:hlinkClick r:id="rId3"/>
            </a:endParaRPr>
          </a:p>
        </p:txBody>
      </p:sp>
      <p:sp>
        <p:nvSpPr>
          <p:cNvPr id="4" name="Text Placeholder 3"/>
          <p:cNvSpPr>
            <a:spLocks noGrp="1"/>
          </p:cNvSpPr>
          <p:nvPr>
            <p:ph type="body" sz="quarter" idx="13"/>
          </p:nvPr>
        </p:nvSpPr>
        <p:spPr>
          <a:xfrm>
            <a:off x="496265" y="1704304"/>
            <a:ext cx="4388556" cy="1279215"/>
          </a:xfrm>
        </p:spPr>
        <p:txBody>
          <a:bodyPr>
            <a:noAutofit/>
          </a:bodyPr>
          <a:lstStyle/>
          <a:p>
            <a:r>
              <a:rPr lang="en-US" sz="2600" i="1" dirty="0">
                <a:solidFill>
                  <a:schemeClr val="accent2"/>
                </a:solidFill>
              </a:rPr>
              <a:t>“</a:t>
            </a:r>
            <a:r>
              <a:rPr lang="en-AU" sz="2600" i="1" dirty="0"/>
              <a:t>I spend so much of my day having information pushed at me, yet I spend almost no time to actually process it.</a:t>
            </a:r>
            <a:r>
              <a:rPr lang="en-US" sz="2600" i="1" dirty="0">
                <a:solidFill>
                  <a:schemeClr val="accent2"/>
                </a:solidFill>
              </a:rPr>
              <a:t>”</a:t>
            </a:r>
          </a:p>
          <a:p>
            <a:endParaRPr lang="en-US" sz="2600" dirty="0"/>
          </a:p>
        </p:txBody>
      </p:sp>
      <p:sp>
        <p:nvSpPr>
          <p:cNvPr id="5" name="Text Placeholder 4"/>
          <p:cNvSpPr>
            <a:spLocks noGrp="1"/>
          </p:cNvSpPr>
          <p:nvPr>
            <p:ph type="body" sz="quarter" idx="4294967295"/>
          </p:nvPr>
        </p:nvSpPr>
        <p:spPr>
          <a:xfrm>
            <a:off x="1699408" y="3457156"/>
            <a:ext cx="3553980" cy="1221508"/>
          </a:xfrm>
        </p:spPr>
        <p:txBody>
          <a:bodyPr>
            <a:normAutofit/>
          </a:bodyPr>
          <a:lstStyle/>
          <a:p>
            <a:pPr marL="0" indent="0">
              <a:buNone/>
            </a:pPr>
            <a:r>
              <a:rPr lang="en-AU" sz="2000" dirty="0">
                <a:hlinkClick r:id="rId4"/>
              </a:rPr>
              <a:t>-@M.G. Siegler</a:t>
            </a:r>
            <a:endParaRPr lang="en-US" sz="2000" u="sng" dirty="0">
              <a:solidFill>
                <a:schemeClr val="accent2"/>
              </a:solidFill>
            </a:endParaRPr>
          </a:p>
        </p:txBody>
      </p:sp>
      <p:sp>
        <p:nvSpPr>
          <p:cNvPr id="8" name="TextBox 7"/>
          <p:cNvSpPr txBox="1"/>
          <p:nvPr/>
        </p:nvSpPr>
        <p:spPr>
          <a:xfrm>
            <a:off x="1699408" y="3776462"/>
            <a:ext cx="1961909" cy="369332"/>
          </a:xfrm>
          <a:prstGeom prst="rect">
            <a:avLst/>
          </a:prstGeom>
          <a:noFill/>
        </p:spPr>
        <p:txBody>
          <a:bodyPr wrap="square" rtlCol="0">
            <a:spAutoFit/>
          </a:bodyPr>
          <a:lstStyle/>
          <a:p>
            <a:r>
              <a:rPr lang="en-US" dirty="0"/>
              <a:t>September</a:t>
            </a:r>
          </a:p>
        </p:txBody>
      </p:sp>
      <p:pic>
        <p:nvPicPr>
          <p:cNvPr id="1026" name="Picture 2" descr="https://cdn-images-1.medium.com/max/600/1*ZjbQhoABJfEXwNCq15I3rQ.jpe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97041" y="2550694"/>
            <a:ext cx="3842732" cy="25928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7979677"/>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1"/>
            <a:ext cx="3846959" cy="5143501"/>
          </a:xfrm>
          <a:prstGeom prst="rect">
            <a:avLst/>
          </a:prstGeom>
          <a:solidFill>
            <a:schemeClr val="tx2">
              <a:lumMod val="90000"/>
              <a:lumOff val="1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dirty="0"/>
          </a:p>
        </p:txBody>
      </p:sp>
      <p:sp>
        <p:nvSpPr>
          <p:cNvPr id="3" name="Text Placeholder 2"/>
          <p:cNvSpPr>
            <a:spLocks noGrp="1"/>
          </p:cNvSpPr>
          <p:nvPr>
            <p:ph type="body" sz="quarter" idx="16"/>
          </p:nvPr>
        </p:nvSpPr>
        <p:spPr>
          <a:xfrm>
            <a:off x="4091753" y="1569139"/>
            <a:ext cx="4942288" cy="646545"/>
          </a:xfrm>
        </p:spPr>
        <p:txBody>
          <a:bodyPr/>
          <a:lstStyle/>
          <a:p>
            <a:r>
              <a:rPr lang="en-AU" sz="2400" b="1" u="sng" dirty="0">
                <a:hlinkClick r:id="rId2"/>
              </a:rPr>
              <a:t>The Art of Making Good Decisions</a:t>
            </a:r>
            <a:endParaRPr lang="en-US" sz="2400" b="1" u="sng" dirty="0">
              <a:hlinkClick r:id="rId3"/>
            </a:endParaRPr>
          </a:p>
        </p:txBody>
      </p:sp>
      <p:sp>
        <p:nvSpPr>
          <p:cNvPr id="4" name="Text Placeholder 3"/>
          <p:cNvSpPr>
            <a:spLocks noGrp="1"/>
          </p:cNvSpPr>
          <p:nvPr>
            <p:ph type="body" sz="quarter" idx="13"/>
          </p:nvPr>
        </p:nvSpPr>
        <p:spPr>
          <a:xfrm>
            <a:off x="4386877" y="2140686"/>
            <a:ext cx="4589290" cy="1553484"/>
          </a:xfrm>
        </p:spPr>
        <p:txBody>
          <a:bodyPr>
            <a:normAutofit/>
          </a:bodyPr>
          <a:lstStyle/>
          <a:p>
            <a:r>
              <a:rPr lang="en-US" sz="2800" i="1" dirty="0">
                <a:solidFill>
                  <a:schemeClr val="accent2"/>
                </a:solidFill>
              </a:rPr>
              <a:t>“</a:t>
            </a:r>
            <a:r>
              <a:rPr lang="en-AU" sz="2800" i="1" dirty="0"/>
              <a:t>The fact is, most decisions aren’t life-changers.</a:t>
            </a:r>
            <a:r>
              <a:rPr lang="en-US" sz="2800" i="1" dirty="0">
                <a:solidFill>
                  <a:schemeClr val="accent2"/>
                </a:solidFill>
              </a:rPr>
              <a:t>”</a:t>
            </a:r>
          </a:p>
          <a:p>
            <a:endParaRPr lang="en-US" sz="2800" dirty="0"/>
          </a:p>
        </p:txBody>
      </p:sp>
      <p:sp>
        <p:nvSpPr>
          <p:cNvPr id="5" name="Text Placeholder 4"/>
          <p:cNvSpPr>
            <a:spLocks noGrp="1"/>
          </p:cNvSpPr>
          <p:nvPr>
            <p:ph type="body" sz="quarter" idx="4294967295"/>
          </p:nvPr>
        </p:nvSpPr>
        <p:spPr>
          <a:xfrm>
            <a:off x="5590020" y="3214488"/>
            <a:ext cx="3553980" cy="1221508"/>
          </a:xfrm>
        </p:spPr>
        <p:txBody>
          <a:bodyPr>
            <a:normAutofit/>
          </a:bodyPr>
          <a:lstStyle/>
          <a:p>
            <a:pPr marL="0" indent="0">
              <a:buNone/>
            </a:pPr>
            <a:r>
              <a:rPr lang="en-AU" sz="2000" dirty="0">
                <a:hlinkClick r:id="rId4"/>
              </a:rPr>
              <a:t>-@Jeff Goins</a:t>
            </a:r>
            <a:endParaRPr lang="en-US" sz="2000" dirty="0">
              <a:solidFill>
                <a:schemeClr val="accent2"/>
              </a:solidFill>
            </a:endParaRPr>
          </a:p>
        </p:txBody>
      </p:sp>
      <p:sp>
        <p:nvSpPr>
          <p:cNvPr id="8" name="TextBox 7"/>
          <p:cNvSpPr txBox="1"/>
          <p:nvPr/>
        </p:nvSpPr>
        <p:spPr>
          <a:xfrm>
            <a:off x="5590020" y="3533212"/>
            <a:ext cx="1961909" cy="369332"/>
          </a:xfrm>
          <a:prstGeom prst="rect">
            <a:avLst/>
          </a:prstGeom>
          <a:noFill/>
        </p:spPr>
        <p:txBody>
          <a:bodyPr wrap="square" rtlCol="0">
            <a:spAutoFit/>
          </a:bodyPr>
          <a:lstStyle/>
          <a:p>
            <a:r>
              <a:rPr lang="en-US" dirty="0"/>
              <a:t>September</a:t>
            </a:r>
          </a:p>
        </p:txBody>
      </p:sp>
      <p:pic>
        <p:nvPicPr>
          <p:cNvPr id="6" name="Picture 5"/>
          <p:cNvPicPr>
            <a:picLocks noChangeAspect="1"/>
          </p:cNvPicPr>
          <p:nvPr/>
        </p:nvPicPr>
        <p:blipFill rotWithShape="1">
          <a:blip r:embed="rId5"/>
          <a:srcRect l="3190" r="3642"/>
          <a:stretch/>
        </p:blipFill>
        <p:spPr>
          <a:xfrm>
            <a:off x="12027" y="0"/>
            <a:ext cx="3834932" cy="5143500"/>
          </a:xfrm>
          <a:prstGeom prst="rect">
            <a:avLst/>
          </a:prstGeom>
        </p:spPr>
      </p:pic>
    </p:spTree>
    <p:extLst>
      <p:ext uri="{BB962C8B-B14F-4D97-AF65-F5344CB8AC3E}">
        <p14:creationId xmlns:p14="http://schemas.microsoft.com/office/powerpoint/2010/main" val="1929494296"/>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297041" y="-1"/>
            <a:ext cx="3846959" cy="5143501"/>
          </a:xfrm>
          <a:prstGeom prst="rect">
            <a:avLst/>
          </a:prstGeom>
          <a:solidFill>
            <a:schemeClr val="tx2">
              <a:lumMod val="90000"/>
              <a:lumOff val="1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dirty="0"/>
          </a:p>
        </p:txBody>
      </p:sp>
      <p:sp>
        <p:nvSpPr>
          <p:cNvPr id="3" name="Text Placeholder 2"/>
          <p:cNvSpPr>
            <a:spLocks noGrp="1"/>
          </p:cNvSpPr>
          <p:nvPr>
            <p:ph type="body" sz="quarter" idx="16"/>
          </p:nvPr>
        </p:nvSpPr>
        <p:spPr>
          <a:xfrm>
            <a:off x="213173" y="1066024"/>
            <a:ext cx="4942288" cy="267914"/>
          </a:xfrm>
        </p:spPr>
        <p:txBody>
          <a:bodyPr/>
          <a:lstStyle/>
          <a:p>
            <a:r>
              <a:rPr lang="en-AU" sz="2400" b="1" dirty="0">
                <a:hlinkClick r:id="rId3"/>
              </a:rPr>
              <a:t>31 Actionable Ideas from Ten Books I Wish I Had Read Ages Ago</a:t>
            </a:r>
            <a:endParaRPr lang="en-US" sz="2400" b="1" dirty="0">
              <a:hlinkClick r:id="rId3"/>
            </a:endParaRPr>
          </a:p>
        </p:txBody>
      </p:sp>
      <p:sp>
        <p:nvSpPr>
          <p:cNvPr id="4" name="Text Placeholder 3"/>
          <p:cNvSpPr>
            <a:spLocks noGrp="1"/>
          </p:cNvSpPr>
          <p:nvPr>
            <p:ph type="body" sz="quarter" idx="13"/>
          </p:nvPr>
        </p:nvSpPr>
        <p:spPr>
          <a:xfrm>
            <a:off x="496265" y="2011212"/>
            <a:ext cx="4388556" cy="1279215"/>
          </a:xfrm>
        </p:spPr>
        <p:txBody>
          <a:bodyPr>
            <a:noAutofit/>
          </a:bodyPr>
          <a:lstStyle/>
          <a:p>
            <a:r>
              <a:rPr lang="en-US" sz="2600" i="1" dirty="0">
                <a:solidFill>
                  <a:schemeClr val="accent2"/>
                </a:solidFill>
              </a:rPr>
              <a:t>“</a:t>
            </a:r>
            <a:r>
              <a:rPr lang="en-AU" dirty="0"/>
              <a:t>Rate the importance of a task by asking yourself, ‘If this is the only thing I do today, would I be happy with today?’</a:t>
            </a:r>
            <a:r>
              <a:rPr lang="en-US" sz="2600" i="1" dirty="0">
                <a:solidFill>
                  <a:schemeClr val="accent2"/>
                </a:solidFill>
              </a:rPr>
              <a:t>”</a:t>
            </a:r>
          </a:p>
          <a:p>
            <a:endParaRPr lang="en-US" sz="2600" dirty="0"/>
          </a:p>
        </p:txBody>
      </p:sp>
      <p:sp>
        <p:nvSpPr>
          <p:cNvPr id="5" name="Text Placeholder 4"/>
          <p:cNvSpPr>
            <a:spLocks noGrp="1"/>
          </p:cNvSpPr>
          <p:nvPr>
            <p:ph type="body" sz="quarter" idx="4294967295"/>
          </p:nvPr>
        </p:nvSpPr>
        <p:spPr>
          <a:xfrm>
            <a:off x="1699408" y="3763040"/>
            <a:ext cx="3553980" cy="1221508"/>
          </a:xfrm>
        </p:spPr>
        <p:txBody>
          <a:bodyPr>
            <a:normAutofit/>
          </a:bodyPr>
          <a:lstStyle/>
          <a:p>
            <a:pPr marL="0" indent="0">
              <a:buNone/>
            </a:pPr>
            <a:r>
              <a:rPr lang="en-AU" sz="2000" dirty="0">
                <a:hlinkClick r:id="rId4"/>
              </a:rPr>
              <a:t>-@Louis Tsai</a:t>
            </a:r>
            <a:endParaRPr lang="en-US" sz="2000" u="sng" dirty="0">
              <a:solidFill>
                <a:schemeClr val="accent2"/>
              </a:solidFill>
            </a:endParaRPr>
          </a:p>
        </p:txBody>
      </p:sp>
      <p:sp>
        <p:nvSpPr>
          <p:cNvPr id="8" name="TextBox 7"/>
          <p:cNvSpPr txBox="1"/>
          <p:nvPr/>
        </p:nvSpPr>
        <p:spPr>
          <a:xfrm>
            <a:off x="1699408" y="4082346"/>
            <a:ext cx="1961909" cy="369332"/>
          </a:xfrm>
          <a:prstGeom prst="rect">
            <a:avLst/>
          </a:prstGeom>
          <a:noFill/>
        </p:spPr>
        <p:txBody>
          <a:bodyPr wrap="square" rtlCol="0">
            <a:spAutoFit/>
          </a:bodyPr>
          <a:lstStyle/>
          <a:p>
            <a:r>
              <a:rPr lang="en-US" dirty="0"/>
              <a:t>September</a:t>
            </a:r>
          </a:p>
        </p:txBody>
      </p:sp>
      <p:pic>
        <p:nvPicPr>
          <p:cNvPr id="2050" name="Picture 2" descr="https://cdn-images-1.medium.com/max/800/1*-kBN5zZQFygW3TjhI0XcpQ.jpeg"/>
          <p:cNvPicPr>
            <a:picLocks noChangeAspect="1" noChangeArrowheads="1"/>
          </p:cNvPicPr>
          <p:nvPr/>
        </p:nvPicPr>
        <p:blipFill rotWithShape="1">
          <a:blip r:embed="rId5">
            <a:extLst>
              <a:ext uri="{28A0092B-C50C-407E-A947-70E740481C1C}">
                <a14:useLocalDpi xmlns:a14="http://schemas.microsoft.com/office/drawing/2010/main" val="0"/>
              </a:ext>
            </a:extLst>
          </a:blip>
          <a:srcRect l="25610" r="24638"/>
          <a:stretch/>
        </p:blipFill>
        <p:spPr bwMode="auto">
          <a:xfrm>
            <a:off x="5297042" y="0"/>
            <a:ext cx="3869898" cy="51435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1393200"/>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1"/>
            <a:ext cx="3846959" cy="5143501"/>
          </a:xfrm>
          <a:prstGeom prst="rect">
            <a:avLst/>
          </a:prstGeom>
          <a:solidFill>
            <a:srgbClr val="9900C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dirty="0"/>
          </a:p>
        </p:txBody>
      </p:sp>
      <p:sp>
        <p:nvSpPr>
          <p:cNvPr id="3" name="Text Placeholder 2"/>
          <p:cNvSpPr>
            <a:spLocks noGrp="1"/>
          </p:cNvSpPr>
          <p:nvPr>
            <p:ph type="body" sz="quarter" idx="16"/>
          </p:nvPr>
        </p:nvSpPr>
        <p:spPr>
          <a:xfrm>
            <a:off x="4091753" y="1569139"/>
            <a:ext cx="4942288" cy="646545"/>
          </a:xfrm>
        </p:spPr>
        <p:txBody>
          <a:bodyPr/>
          <a:lstStyle/>
          <a:p>
            <a:r>
              <a:rPr lang="en-AU" sz="2400" b="1" u="sng" dirty="0">
                <a:hlinkClick r:id="rId2"/>
              </a:rPr>
              <a:t>Some advice from Jeff Bezos</a:t>
            </a:r>
            <a:endParaRPr lang="en-US" sz="2400" b="1" u="sng" dirty="0">
              <a:hlinkClick r:id="rId2"/>
            </a:endParaRPr>
          </a:p>
        </p:txBody>
      </p:sp>
      <p:sp>
        <p:nvSpPr>
          <p:cNvPr id="4" name="Text Placeholder 3"/>
          <p:cNvSpPr>
            <a:spLocks noGrp="1"/>
          </p:cNvSpPr>
          <p:nvPr>
            <p:ph type="body" sz="quarter" idx="13"/>
          </p:nvPr>
        </p:nvSpPr>
        <p:spPr>
          <a:xfrm>
            <a:off x="4386877" y="2140686"/>
            <a:ext cx="4589290" cy="1553484"/>
          </a:xfrm>
        </p:spPr>
        <p:txBody>
          <a:bodyPr>
            <a:normAutofit fontScale="85000" lnSpcReduction="10000"/>
          </a:bodyPr>
          <a:lstStyle/>
          <a:p>
            <a:r>
              <a:rPr lang="en-US" sz="2800" i="1" dirty="0">
                <a:solidFill>
                  <a:schemeClr val="accent2"/>
                </a:solidFill>
              </a:rPr>
              <a:t>“</a:t>
            </a:r>
            <a:r>
              <a:rPr lang="en-AU" sz="2800" i="1" dirty="0"/>
              <a:t>This doesn’t mean you shouldn’t have a well formed point of view, but it means you should consider your point of view as temporary.</a:t>
            </a:r>
            <a:r>
              <a:rPr lang="en-US" sz="2800" i="1" dirty="0">
                <a:solidFill>
                  <a:schemeClr val="accent2"/>
                </a:solidFill>
              </a:rPr>
              <a:t>”</a:t>
            </a:r>
          </a:p>
          <a:p>
            <a:endParaRPr lang="en-US" sz="2800" dirty="0"/>
          </a:p>
        </p:txBody>
      </p:sp>
      <p:sp>
        <p:nvSpPr>
          <p:cNvPr id="5" name="Text Placeholder 4"/>
          <p:cNvSpPr>
            <a:spLocks noGrp="1"/>
          </p:cNvSpPr>
          <p:nvPr>
            <p:ph type="body" sz="quarter" idx="4294967295"/>
          </p:nvPr>
        </p:nvSpPr>
        <p:spPr>
          <a:xfrm>
            <a:off x="5590020" y="3611536"/>
            <a:ext cx="3553980" cy="1221508"/>
          </a:xfrm>
        </p:spPr>
        <p:txBody>
          <a:bodyPr>
            <a:normAutofit/>
          </a:bodyPr>
          <a:lstStyle/>
          <a:p>
            <a:pPr marL="0" indent="0">
              <a:buNone/>
            </a:pPr>
            <a:r>
              <a:rPr lang="en-AU" sz="2000" dirty="0">
                <a:hlinkClick r:id="rId3"/>
              </a:rPr>
              <a:t>-@Jason Fried</a:t>
            </a:r>
            <a:endParaRPr lang="en-US" sz="2000" dirty="0">
              <a:solidFill>
                <a:schemeClr val="accent2"/>
              </a:solidFill>
            </a:endParaRPr>
          </a:p>
        </p:txBody>
      </p:sp>
      <p:sp>
        <p:nvSpPr>
          <p:cNvPr id="8" name="TextBox 7"/>
          <p:cNvSpPr txBox="1"/>
          <p:nvPr/>
        </p:nvSpPr>
        <p:spPr>
          <a:xfrm>
            <a:off x="5590020" y="3930260"/>
            <a:ext cx="1961909" cy="369332"/>
          </a:xfrm>
          <a:prstGeom prst="rect">
            <a:avLst/>
          </a:prstGeom>
          <a:noFill/>
        </p:spPr>
        <p:txBody>
          <a:bodyPr wrap="square" rtlCol="0">
            <a:spAutoFit/>
          </a:bodyPr>
          <a:lstStyle/>
          <a:p>
            <a:r>
              <a:rPr lang="en-US" dirty="0"/>
              <a:t>September</a:t>
            </a:r>
          </a:p>
        </p:txBody>
      </p:sp>
      <p:pic>
        <p:nvPicPr>
          <p:cNvPr id="14338" name="Picture 2" descr="Jason Frie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0479" y="1531039"/>
            <a:ext cx="2286000" cy="2286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9978326"/>
      </p:ext>
    </p:extLst>
  </p:cSld>
  <p:clrMapOvr>
    <a:masterClrMapping/>
  </p:clrMapOvr>
</p:sld>
</file>

<file path=ppt/theme/theme1.xml><?xml version="1.0" encoding="utf-8"?>
<a:theme xmlns:a="http://schemas.openxmlformats.org/drawingml/2006/main" name="Theme3">
  <a:themeElements>
    <a:clrScheme name="Template 2">
      <a:dk1>
        <a:srgbClr val="414141"/>
      </a:dk1>
      <a:lt1>
        <a:sysClr val="window" lastClr="FFFFFF"/>
      </a:lt1>
      <a:dk2>
        <a:srgbClr val="202020"/>
      </a:dk2>
      <a:lt2>
        <a:srgbClr val="FFFFFF"/>
      </a:lt2>
      <a:accent1>
        <a:srgbClr val="FF0259"/>
      </a:accent1>
      <a:accent2>
        <a:srgbClr val="3D8CA0"/>
      </a:accent2>
      <a:accent3>
        <a:srgbClr val="E6292F"/>
      </a:accent3>
      <a:accent4>
        <a:srgbClr val="2EA962"/>
      </a:accent4>
      <a:accent5>
        <a:srgbClr val="F3EB39"/>
      </a:accent5>
      <a:accent6>
        <a:srgbClr val="6E54A6"/>
      </a:accent6>
      <a:hlink>
        <a:srgbClr val="F36019"/>
      </a:hlink>
      <a:folHlink>
        <a:srgbClr val="F36019"/>
      </a:folHlink>
    </a:clrScheme>
    <a:fontScheme name="Angles">
      <a:majorFont>
        <a:latin typeface="Franklin Gothic Medium"/>
        <a:ea typeface=""/>
        <a:cs typeface=""/>
        <a:font script="Jpan" typeface="HG創英角ｺﾞｼｯｸUB"/>
        <a:font script="Hang" typeface="돋움"/>
        <a:font script="Hans" typeface="微软雅黑"/>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ＭＳ Ｐゴシック"/>
        <a:font script="Hang" typeface="맑은 고딕"/>
        <a:font script="Hans" typeface="华文隶书"/>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38780</TotalTime>
  <Words>3822</Words>
  <Application>Microsoft Office PowerPoint</Application>
  <PresentationFormat>On-screen Show (16:9)</PresentationFormat>
  <Paragraphs>486</Paragraphs>
  <Slides>102</Slides>
  <Notes>77</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102</vt:i4>
      </vt:variant>
    </vt:vector>
  </HeadingPairs>
  <TitlesOfParts>
    <vt:vector size="113" baseType="lpstr">
      <vt:lpstr>Arial</vt:lpstr>
      <vt:lpstr>Baskerville</vt:lpstr>
      <vt:lpstr>Calibri</vt:lpstr>
      <vt:lpstr>Franklin Gothic Book</vt:lpstr>
      <vt:lpstr>Franklin Gothic Medium</vt:lpstr>
      <vt:lpstr>Franklin Gothic Medium (Body)</vt:lpstr>
      <vt:lpstr>Garamond</vt:lpstr>
      <vt:lpstr>Georgia</vt:lpstr>
      <vt:lpstr>Impact</vt:lpstr>
      <vt:lpstr>Verdana</vt:lpstr>
      <vt:lpstr>Theme3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HubSpot</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Brad McGinniss</dc:creator>
  <cp:keywords/>
  <dc:description/>
  <cp:lastModifiedBy>Brad Someone or other</cp:lastModifiedBy>
  <cp:revision>548</cp:revision>
  <dcterms:created xsi:type="dcterms:W3CDTF">2013-04-17T22:01:51Z</dcterms:created>
  <dcterms:modified xsi:type="dcterms:W3CDTF">2016-03-25T05:13:38Z</dcterms:modified>
  <cp:category/>
</cp:coreProperties>
</file>