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6022" r:id="rId1"/>
  </p:sldMasterIdLst>
  <p:notesMasterIdLst>
    <p:notesMasterId r:id="rId94"/>
  </p:notesMasterIdLst>
  <p:handoutMasterIdLst>
    <p:handoutMasterId r:id="rId95"/>
  </p:handoutMasterIdLst>
  <p:sldIdLst>
    <p:sldId id="256" r:id="rId2"/>
    <p:sldId id="257" r:id="rId3"/>
    <p:sldId id="354" r:id="rId4"/>
    <p:sldId id="363" r:id="rId5"/>
    <p:sldId id="347" r:id="rId6"/>
    <p:sldId id="258" r:id="rId7"/>
    <p:sldId id="350" r:id="rId8"/>
    <p:sldId id="259" r:id="rId9"/>
    <p:sldId id="332" r:id="rId10"/>
    <p:sldId id="261" r:id="rId11"/>
    <p:sldId id="352" r:id="rId12"/>
    <p:sldId id="364" r:id="rId13"/>
    <p:sldId id="365" r:id="rId14"/>
    <p:sldId id="358" r:id="rId15"/>
    <p:sldId id="271" r:id="rId16"/>
    <p:sldId id="359" r:id="rId17"/>
    <p:sldId id="272" r:id="rId18"/>
    <p:sldId id="273" r:id="rId19"/>
    <p:sldId id="274" r:id="rId20"/>
    <p:sldId id="295" r:id="rId21"/>
    <p:sldId id="275" r:id="rId22"/>
    <p:sldId id="360" r:id="rId23"/>
    <p:sldId id="276" r:id="rId24"/>
    <p:sldId id="279" r:id="rId25"/>
    <p:sldId id="333" r:id="rId26"/>
    <p:sldId id="277" r:id="rId27"/>
    <p:sldId id="278" r:id="rId28"/>
    <p:sldId id="280" r:id="rId29"/>
    <p:sldId id="334" r:id="rId30"/>
    <p:sldId id="337" r:id="rId31"/>
    <p:sldId id="281" r:id="rId32"/>
    <p:sldId id="362" r:id="rId33"/>
    <p:sldId id="335" r:id="rId34"/>
    <p:sldId id="336" r:id="rId35"/>
    <p:sldId id="283" r:id="rId36"/>
    <p:sldId id="361" r:id="rId37"/>
    <p:sldId id="287" r:id="rId38"/>
    <p:sldId id="284" r:id="rId39"/>
    <p:sldId id="285" r:id="rId40"/>
    <p:sldId id="338" r:id="rId41"/>
    <p:sldId id="340" r:id="rId42"/>
    <p:sldId id="342" r:id="rId43"/>
    <p:sldId id="341" r:id="rId44"/>
    <p:sldId id="286" r:id="rId45"/>
    <p:sldId id="290" r:id="rId46"/>
    <p:sldId id="289" r:id="rId47"/>
    <p:sldId id="348" r:id="rId48"/>
    <p:sldId id="291" r:id="rId49"/>
    <p:sldId id="296" r:id="rId50"/>
    <p:sldId id="366" r:id="rId51"/>
    <p:sldId id="367" r:id="rId52"/>
    <p:sldId id="368" r:id="rId53"/>
    <p:sldId id="369" r:id="rId54"/>
    <p:sldId id="370" r:id="rId55"/>
    <p:sldId id="371" r:id="rId56"/>
    <p:sldId id="373" r:id="rId57"/>
    <p:sldId id="374" r:id="rId58"/>
    <p:sldId id="375" r:id="rId59"/>
    <p:sldId id="376" r:id="rId60"/>
    <p:sldId id="377" r:id="rId61"/>
    <p:sldId id="378" r:id="rId62"/>
    <p:sldId id="379" r:id="rId63"/>
    <p:sldId id="380" r:id="rId64"/>
    <p:sldId id="381" r:id="rId65"/>
    <p:sldId id="382" r:id="rId66"/>
    <p:sldId id="383" r:id="rId67"/>
    <p:sldId id="384" r:id="rId68"/>
    <p:sldId id="385" r:id="rId69"/>
    <p:sldId id="386" r:id="rId70"/>
    <p:sldId id="387" r:id="rId71"/>
    <p:sldId id="388" r:id="rId72"/>
    <p:sldId id="389" r:id="rId73"/>
    <p:sldId id="390" r:id="rId74"/>
    <p:sldId id="391" r:id="rId75"/>
    <p:sldId id="392" r:id="rId76"/>
    <p:sldId id="393" r:id="rId77"/>
    <p:sldId id="394" r:id="rId78"/>
    <p:sldId id="395" r:id="rId79"/>
    <p:sldId id="396" r:id="rId80"/>
    <p:sldId id="397" r:id="rId81"/>
    <p:sldId id="398" r:id="rId82"/>
    <p:sldId id="399" r:id="rId83"/>
    <p:sldId id="400" r:id="rId84"/>
    <p:sldId id="401" r:id="rId85"/>
    <p:sldId id="402" r:id="rId86"/>
    <p:sldId id="403" r:id="rId87"/>
    <p:sldId id="404" r:id="rId88"/>
    <p:sldId id="405" r:id="rId89"/>
    <p:sldId id="406" r:id="rId90"/>
    <p:sldId id="407" r:id="rId91"/>
    <p:sldId id="408" r:id="rId92"/>
    <p:sldId id="409" r:id="rId93"/>
  </p:sldIdLst>
  <p:sldSz cx="9144000" cy="6858000" type="screen4x3"/>
  <p:notesSz cx="6858000" cy="9144000"/>
  <p:embeddedFontLst>
    <p:embeddedFont>
      <p:font typeface="Calibri" panose="020F0502020204030204" pitchFamily="34" charset="0"/>
      <p:regular r:id="rId96"/>
      <p:bold r:id="rId97"/>
      <p:italic r:id="rId98"/>
      <p:boldItalic r:id="rId99"/>
    </p:embeddedFont>
    <p:embeddedFont>
      <p:font typeface="Source Sans Pro" panose="020B0604020202020204" charset="0"/>
      <p:regular r:id="rId100"/>
      <p:bold r:id="rId101"/>
      <p:italic r:id="rId102"/>
      <p:boldItalic r:id="rId103"/>
    </p:embeddedFont>
    <p:embeddedFont>
      <p:font typeface="PT Serif" panose="020B0604020202020204" charset="0"/>
      <p:regular r:id="rId104"/>
      <p:bold r:id="rId105"/>
      <p:italic r:id="rId106"/>
      <p:boldItalic r:id="rId10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01AB55-C019-3648-AD9A-BE22D502AD93}">
          <p14:sldIdLst>
            <p14:sldId id="256"/>
          </p14:sldIdLst>
        </p14:section>
        <p14:section name="Untitled Section" id="{C19E9C49-A0FF-004A-94DD-BF48372AF212}">
          <p14:sldIdLst>
            <p14:sldId id="257"/>
            <p14:sldId id="354"/>
            <p14:sldId id="363"/>
            <p14:sldId id="347"/>
            <p14:sldId id="258"/>
            <p14:sldId id="350"/>
            <p14:sldId id="259"/>
            <p14:sldId id="332"/>
            <p14:sldId id="261"/>
            <p14:sldId id="352"/>
            <p14:sldId id="364"/>
            <p14:sldId id="365"/>
            <p14:sldId id="358"/>
            <p14:sldId id="271"/>
            <p14:sldId id="359"/>
            <p14:sldId id="272"/>
            <p14:sldId id="273"/>
            <p14:sldId id="274"/>
            <p14:sldId id="295"/>
            <p14:sldId id="275"/>
            <p14:sldId id="360"/>
            <p14:sldId id="276"/>
            <p14:sldId id="279"/>
            <p14:sldId id="333"/>
            <p14:sldId id="277"/>
            <p14:sldId id="278"/>
            <p14:sldId id="280"/>
            <p14:sldId id="334"/>
            <p14:sldId id="337"/>
            <p14:sldId id="281"/>
            <p14:sldId id="362"/>
            <p14:sldId id="335"/>
            <p14:sldId id="336"/>
            <p14:sldId id="283"/>
            <p14:sldId id="361"/>
            <p14:sldId id="287"/>
            <p14:sldId id="284"/>
            <p14:sldId id="285"/>
            <p14:sldId id="338"/>
            <p14:sldId id="340"/>
            <p14:sldId id="342"/>
            <p14:sldId id="341"/>
            <p14:sldId id="286"/>
            <p14:sldId id="290"/>
            <p14:sldId id="289"/>
            <p14:sldId id="348"/>
            <p14:sldId id="291"/>
            <p14:sldId id="296"/>
            <p14:sldId id="366"/>
            <p14:sldId id="367"/>
            <p14:sldId id="368"/>
            <p14:sldId id="369"/>
            <p14:sldId id="370"/>
            <p14:sldId id="371"/>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9B3B"/>
    <a:srgbClr val="00619F"/>
    <a:srgbClr val="FBBA79"/>
    <a:srgbClr val="09A5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24"/>
    <p:restoredTop sz="94581"/>
  </p:normalViewPr>
  <p:slideViewPr>
    <p:cSldViewPr snapToGrid="0" snapToObjects="1">
      <p:cViewPr varScale="1">
        <p:scale>
          <a:sx n="104" d="100"/>
          <a:sy n="104" d="100"/>
        </p:scale>
        <p:origin x="1860" y="108"/>
      </p:cViewPr>
      <p:guideLst/>
    </p:cSldViewPr>
  </p:slideViewPr>
  <p:outlineViewPr>
    <p:cViewPr>
      <p:scale>
        <a:sx n="33" d="100"/>
        <a:sy n="33" d="100"/>
      </p:scale>
      <p:origin x="0" y="-66992"/>
    </p:cViewPr>
  </p:outlineViewPr>
  <p:notesTextViewPr>
    <p:cViewPr>
      <p:scale>
        <a:sx n="1" d="1"/>
        <a:sy n="1" d="1"/>
      </p:scale>
      <p:origin x="0" y="0"/>
    </p:cViewPr>
  </p:notesTextViewPr>
  <p:sorterViewPr>
    <p:cViewPr>
      <p:scale>
        <a:sx n="130" d="100"/>
        <a:sy n="130" d="100"/>
      </p:scale>
      <p:origin x="0" y="0"/>
    </p:cViewPr>
  </p:sorterViewPr>
  <p:notesViewPr>
    <p:cSldViewPr snapToGrid="0" snapToObjects="1">
      <p:cViewPr varScale="1">
        <p:scale>
          <a:sx n="101" d="100"/>
          <a:sy n="101" d="100"/>
        </p:scale>
        <p:origin x="1472"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1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7.fntdata"/><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5.fntdata"/><Relationship Id="rId105"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8.fntdata"/><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1.fntdata"/><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fntdata"/><Relationship Id="rId104"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007929-8D53-BD41-ABEA-0467751FC217}" type="datetimeFigureOut">
              <a:rPr lang="en-US" smtClean="0"/>
              <a:t>2/23/2018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B2217-3602-F544-BF05-E6F82DD1C068}"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426FF-3DD2-D94E-BD54-39234A942E0E}" type="datetimeFigureOut">
              <a:rPr lang="en-US" smtClean="0"/>
              <a:t>2/23/2018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8688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origin, development and experience of creating my book, Hope Never Dies, has been a Life Changing, and Enlightening Experience for me: I have learned many</a:t>
            </a:r>
            <a:r>
              <a:rPr lang="en-US" baseline="0" dirty="0"/>
              <a:t> lessons from the people I interviewed, not only about the Integrative and Alternative Protocols they implemented, but about what’s truly important in life. The many patients and cancer specialists have helped me understand much about: how to live life with intention, about priorities, about what’s important, how to face fear, how to take control, and, in the cancer world, to not allow ‘nonsense and false rhetoric”, sometimes disguised as a flawed therapeutic approach, to be your guidepost. I have learned that personal transformation of any kind is possible, and sometimes transformation is more likely when we are faced with real adversity. I could talk to you for many hours about the “lessons learned” from the cancer patients and cancer specialists, I interviewed. My intent during this presentation is to inform you about things I have learned, collectively, from the remarkable patients and cancer specialists. (PAUSE) … Specifically: If you are dealing with a Cancer diagnosis, always remember: YOU ARE NOT A STATISTIC, YOU ARE AN INDIVIDUAL, AND THERE ARE MANY-MANY PEOPLE WHO HAVE BEATEN THE ODDS. PEOPLE WHO HAVE BEEN TOLD THEY ARE TERMINAL, AND WHO ARE THRIVING MANY-MANY YEARS LATER.  I HAVE PERSONALLY MET HUNDREDS OF THESE PEOPLE, ACROSS THE COUNTRY. AND, I AM HERE TO TELL YOU: THERE IS REAL HOPE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E192221-5E94-A341-806E-DF5E8A6DBE68}" type="slidenum">
              <a:rPr lang="en-US" smtClean="0"/>
              <a:t>1</a:t>
            </a:fld>
            <a:endParaRPr lang="en-US"/>
          </a:p>
        </p:txBody>
      </p:sp>
    </p:spTree>
    <p:extLst>
      <p:ext uri="{BB962C8B-B14F-4D97-AF65-F5344CB8AC3E}">
        <p14:creationId xmlns:p14="http://schemas.microsoft.com/office/powerpoint/2010/main" val="77320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b="1" dirty="0"/>
              <a:t>IS</a:t>
            </a:r>
            <a:r>
              <a:rPr lang="en-US" sz="1400" b="1" baseline="0" dirty="0"/>
              <a:t> THERE A BETTER WAY, BESIDES “STANDARD OF CARE?”  IS THERE EVIDENCE THAT NON-STANDARD OF CARE CAN WORK, AND BE SAFE? NEED TO RECONSIDER THE BEST THERAPEUTIC APPROACHES </a:t>
            </a:r>
            <a:r>
              <a:rPr lang="is-IS" sz="1400" b="1" baseline="0" dirty="0"/>
              <a:t>…</a:t>
            </a:r>
            <a:endParaRPr lang="en-US" sz="1400"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E192221-5E94-A341-806E-DF5E8A6DBE68}" type="slidenum">
              <a:rPr lang="en-US" smtClean="0"/>
              <a:t>8</a:t>
            </a:fld>
            <a:endParaRPr lang="en-US"/>
          </a:p>
        </p:txBody>
      </p:sp>
    </p:spTree>
    <p:extLst>
      <p:ext uri="{BB962C8B-B14F-4D97-AF65-F5344CB8AC3E}">
        <p14:creationId xmlns:p14="http://schemas.microsoft.com/office/powerpoint/2010/main" val="102225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1839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99807-4228-45E5-BB1D-B3BE2160180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D7103DB5-9E6E-4CAB-98A2-3E31B0CE7A9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1FD7B33-926C-49B0-BCF2-96F6D9570F6D}"/>
              </a:ext>
            </a:extLst>
          </p:cNvPr>
          <p:cNvSpPr>
            <a:spLocks noGrp="1"/>
          </p:cNvSpPr>
          <p:nvPr>
            <p:ph type="dt" sz="half" idx="10"/>
          </p:nvPr>
        </p:nvSpPr>
        <p:spPr/>
        <p:txBody>
          <a:bodyPr/>
          <a:lstStyle/>
          <a:p>
            <a:fld id="{B58B5D9B-4305-BE43-AB3E-5CF1E16C8DCD}" type="datetimeFigureOut">
              <a:rPr lang="en-US" smtClean="0"/>
              <a:t>2/23/2018</a:t>
            </a:fld>
            <a:endParaRPr lang="en-US"/>
          </a:p>
        </p:txBody>
      </p:sp>
      <p:sp>
        <p:nvSpPr>
          <p:cNvPr id="5" name="Footer Placeholder 4">
            <a:extLst>
              <a:ext uri="{FF2B5EF4-FFF2-40B4-BE49-F238E27FC236}">
                <a16:creationId xmlns:a16="http://schemas.microsoft.com/office/drawing/2014/main" id="{EC8ABFE0-C876-4D23-80BA-8AF6ADD37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A920C-6B8A-4B28-94AE-288E983D5DBE}"/>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06911525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936A-7CF7-4E30-80C7-1557651B8D7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86467AB-A012-41E7-A84A-CD7EBDE2C3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CD9C6FB-C598-45ED-9AB3-C291FC00CA1C}"/>
              </a:ext>
            </a:extLst>
          </p:cNvPr>
          <p:cNvSpPr>
            <a:spLocks noGrp="1"/>
          </p:cNvSpPr>
          <p:nvPr>
            <p:ph type="dt" sz="half" idx="10"/>
          </p:nvPr>
        </p:nvSpPr>
        <p:spPr/>
        <p:txBody>
          <a:bodyPr/>
          <a:lstStyle/>
          <a:p>
            <a:fld id="{B58B5D9B-4305-BE43-AB3E-5CF1E16C8DCD}" type="datetimeFigureOut">
              <a:rPr lang="en-US" smtClean="0"/>
              <a:t>2/23/2018</a:t>
            </a:fld>
            <a:endParaRPr lang="en-US"/>
          </a:p>
        </p:txBody>
      </p:sp>
      <p:sp>
        <p:nvSpPr>
          <p:cNvPr id="5" name="Footer Placeholder 4">
            <a:extLst>
              <a:ext uri="{FF2B5EF4-FFF2-40B4-BE49-F238E27FC236}">
                <a16:creationId xmlns:a16="http://schemas.microsoft.com/office/drawing/2014/main" id="{A2C8C917-D40E-4B2F-964C-01B1BC48E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83D81-C688-4DCB-8B57-34736413DD7F}"/>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2566020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7091E1-B341-4B40-8023-3EAE450ADE31}"/>
              </a:ext>
            </a:extLst>
          </p:cNvPr>
          <p:cNvSpPr>
            <a:spLocks noGrp="1"/>
          </p:cNvSpPr>
          <p:nvPr>
            <p:ph type="title" orient="vert"/>
          </p:nvPr>
        </p:nvSpPr>
        <p:spPr>
          <a:xfrm>
            <a:off x="6543675" y="1676399"/>
            <a:ext cx="1971675" cy="4633914"/>
          </a:xfrm>
        </p:spPr>
        <p:txBody>
          <a:bodyPr vert="eaVert"/>
          <a:lstStyle>
            <a:lvl1pPr>
              <a:defRPr>
                <a:solidFill>
                  <a:srgbClr val="F99B3B"/>
                </a:solidFill>
              </a:defRPr>
            </a:lvl1pPr>
          </a:lstStyle>
          <a:p>
            <a:r>
              <a:rPr lang="en-US" dirty="0"/>
              <a:t>Click to edit Master title style</a:t>
            </a:r>
            <a:endParaRPr lang="en-AU" dirty="0"/>
          </a:p>
        </p:txBody>
      </p:sp>
      <p:sp>
        <p:nvSpPr>
          <p:cNvPr id="3" name="Vertical Text Placeholder 2">
            <a:extLst>
              <a:ext uri="{FF2B5EF4-FFF2-40B4-BE49-F238E27FC236}">
                <a16:creationId xmlns:a16="http://schemas.microsoft.com/office/drawing/2014/main" id="{503D1207-527A-473A-B367-F98F225A989A}"/>
              </a:ext>
            </a:extLst>
          </p:cNvPr>
          <p:cNvSpPr>
            <a:spLocks noGrp="1"/>
          </p:cNvSpPr>
          <p:nvPr>
            <p:ph type="body" orient="vert" idx="1"/>
          </p:nvPr>
        </p:nvSpPr>
        <p:spPr>
          <a:xfrm>
            <a:off x="628650" y="1676399"/>
            <a:ext cx="5800725" cy="4633913"/>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579864111"/>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DF36-FE75-41FB-B662-80FE8AE64DA6}"/>
              </a:ext>
            </a:extLst>
          </p:cNvPr>
          <p:cNvSpPr>
            <a:spLocks noGrp="1"/>
          </p:cNvSpPr>
          <p:nvPr>
            <p:ph type="title" hasCustomPrompt="1"/>
          </p:nvPr>
        </p:nvSpPr>
        <p:spPr>
          <a:xfrm>
            <a:off x="628650" y="432262"/>
            <a:ext cx="7886700" cy="698269"/>
          </a:xfrm>
        </p:spPr>
        <p:txBody>
          <a:bodyPr/>
          <a:lstStyle>
            <a:lvl1pPr>
              <a:defRPr>
                <a:solidFill>
                  <a:schemeClr val="bg1"/>
                </a:solidFill>
                <a:latin typeface="PT Serif" panose="020A0603040505020204" pitchFamily="18" charset="0"/>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37BAE151-F021-4643-934F-003112B6A94B}"/>
              </a:ext>
            </a:extLst>
          </p:cNvPr>
          <p:cNvSpPr>
            <a:spLocks noGrp="1"/>
          </p:cNvSpPr>
          <p:nvPr>
            <p:ph idx="1"/>
          </p:nvPr>
        </p:nvSpPr>
        <p:spPr/>
        <p:txBody>
          <a:bodyPr>
            <a:noAutofit/>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179569FC-6EBE-48B9-8D86-60B67BF1B73C}"/>
              </a:ext>
            </a:extLst>
          </p:cNvPr>
          <p:cNvSpPr>
            <a:spLocks noGrp="1"/>
          </p:cNvSpPr>
          <p:nvPr>
            <p:ph type="dt" sz="half" idx="10"/>
          </p:nvPr>
        </p:nvSpPr>
        <p:spPr/>
        <p:txBody>
          <a:bodyPr/>
          <a:lstStyle/>
          <a:p>
            <a:fld id="{B58B5D9B-4305-BE43-AB3E-5CF1E16C8DCD}" type="datetimeFigureOut">
              <a:rPr lang="en-US" smtClean="0"/>
              <a:t>2/23/2018</a:t>
            </a:fld>
            <a:endParaRPr lang="en-US"/>
          </a:p>
        </p:txBody>
      </p:sp>
      <p:sp>
        <p:nvSpPr>
          <p:cNvPr id="5" name="Footer Placeholder 4">
            <a:extLst>
              <a:ext uri="{FF2B5EF4-FFF2-40B4-BE49-F238E27FC236}">
                <a16:creationId xmlns:a16="http://schemas.microsoft.com/office/drawing/2014/main" id="{A463CA71-C2C2-4D8F-9338-FB31348B48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D3C57-9D76-470E-9804-8867B1453F67}"/>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1510970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89943-B29B-427A-8119-FB71999603A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398D7B6-540E-4FE3-A3C9-14884AA6490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DAD6B9F-DA12-4E2D-831C-C5B8C6668A12}"/>
              </a:ext>
            </a:extLst>
          </p:cNvPr>
          <p:cNvSpPr>
            <a:spLocks noGrp="1"/>
          </p:cNvSpPr>
          <p:nvPr>
            <p:ph type="dt" sz="half" idx="10"/>
          </p:nvPr>
        </p:nvSpPr>
        <p:spPr/>
        <p:txBody>
          <a:bodyPr/>
          <a:lstStyle/>
          <a:p>
            <a:fld id="{B58B5D9B-4305-BE43-AB3E-5CF1E16C8DCD}" type="datetimeFigureOut">
              <a:rPr lang="en-US" smtClean="0"/>
              <a:t>2/23/2018</a:t>
            </a:fld>
            <a:endParaRPr lang="en-US"/>
          </a:p>
        </p:txBody>
      </p:sp>
      <p:sp>
        <p:nvSpPr>
          <p:cNvPr id="5" name="Footer Placeholder 4">
            <a:extLst>
              <a:ext uri="{FF2B5EF4-FFF2-40B4-BE49-F238E27FC236}">
                <a16:creationId xmlns:a16="http://schemas.microsoft.com/office/drawing/2014/main" id="{8B64D242-B2FC-4A37-93E9-14AAB727F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8E5BE-EB40-4DB3-BB77-A636D0446951}"/>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02668224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304D4-0232-4370-9551-9C8AF36EBC9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6114464-F85E-4B1A-B396-6984EE68C910}"/>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890E823-EED4-4065-8CE0-68DA24EF63AE}"/>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EB4A86A-238C-4931-8EA3-B895AB9FEF75}"/>
              </a:ext>
            </a:extLst>
          </p:cNvPr>
          <p:cNvSpPr>
            <a:spLocks noGrp="1"/>
          </p:cNvSpPr>
          <p:nvPr>
            <p:ph type="dt" sz="half" idx="10"/>
          </p:nvPr>
        </p:nvSpPr>
        <p:spPr/>
        <p:txBody>
          <a:bodyPr/>
          <a:lstStyle/>
          <a:p>
            <a:fld id="{B58B5D9B-4305-BE43-AB3E-5CF1E16C8DCD}" type="datetimeFigureOut">
              <a:rPr lang="en-US" smtClean="0"/>
              <a:t>2/23/2018</a:t>
            </a:fld>
            <a:endParaRPr lang="en-US"/>
          </a:p>
        </p:txBody>
      </p:sp>
      <p:sp>
        <p:nvSpPr>
          <p:cNvPr id="6" name="Footer Placeholder 5">
            <a:extLst>
              <a:ext uri="{FF2B5EF4-FFF2-40B4-BE49-F238E27FC236}">
                <a16:creationId xmlns:a16="http://schemas.microsoft.com/office/drawing/2014/main" id="{E22DEB89-24B3-4A10-B2AC-AC2766C24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83C803-DC17-4894-94AA-8746FEAC89A4}"/>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14279862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BAFB-BFEB-439E-BE4A-4F6859292D4C}"/>
              </a:ext>
            </a:extLst>
          </p:cNvPr>
          <p:cNvSpPr>
            <a:spLocks noGrp="1"/>
          </p:cNvSpPr>
          <p:nvPr>
            <p:ph type="title"/>
          </p:nvPr>
        </p:nvSpPr>
        <p:spPr>
          <a:xfrm>
            <a:off x="629841" y="365126"/>
            <a:ext cx="78867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37F6F34-B1E1-4EF6-981E-DDA0D2E815A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040FE73-6DE9-43F6-AF81-A1CDC7206CBC}"/>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B76777F-A51D-4C34-BBB4-32C34B28AA4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93D616E-91B5-46DC-8856-8FDB7B660D9B}"/>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42658F7-D898-48BD-9B89-91E690C9025F}"/>
              </a:ext>
            </a:extLst>
          </p:cNvPr>
          <p:cNvSpPr>
            <a:spLocks noGrp="1"/>
          </p:cNvSpPr>
          <p:nvPr>
            <p:ph type="dt" sz="half" idx="10"/>
          </p:nvPr>
        </p:nvSpPr>
        <p:spPr/>
        <p:txBody>
          <a:bodyPr/>
          <a:lstStyle/>
          <a:p>
            <a:fld id="{B58B5D9B-4305-BE43-AB3E-5CF1E16C8DCD}" type="datetimeFigureOut">
              <a:rPr lang="en-US" smtClean="0"/>
              <a:t>2/23/2018</a:t>
            </a:fld>
            <a:endParaRPr lang="en-US"/>
          </a:p>
        </p:txBody>
      </p:sp>
      <p:sp>
        <p:nvSpPr>
          <p:cNvPr id="8" name="Footer Placeholder 7">
            <a:extLst>
              <a:ext uri="{FF2B5EF4-FFF2-40B4-BE49-F238E27FC236}">
                <a16:creationId xmlns:a16="http://schemas.microsoft.com/office/drawing/2014/main" id="{EC2B738F-E1DB-430F-A8D0-AC7CB3923B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78FC75-0186-44FC-B82A-9DA4967256CC}"/>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25477164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AA0C-ADEC-453A-A792-3B2AF8176E1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30CBB6E-B0B3-4A86-B57C-E2372DC16FA5}"/>
              </a:ext>
            </a:extLst>
          </p:cNvPr>
          <p:cNvSpPr>
            <a:spLocks noGrp="1"/>
          </p:cNvSpPr>
          <p:nvPr>
            <p:ph type="dt" sz="half" idx="10"/>
          </p:nvPr>
        </p:nvSpPr>
        <p:spPr/>
        <p:txBody>
          <a:bodyPr/>
          <a:lstStyle/>
          <a:p>
            <a:fld id="{B58B5D9B-4305-BE43-AB3E-5CF1E16C8DCD}" type="datetimeFigureOut">
              <a:rPr lang="en-US" smtClean="0"/>
              <a:t>2/23/2018</a:t>
            </a:fld>
            <a:endParaRPr lang="en-US"/>
          </a:p>
        </p:txBody>
      </p:sp>
      <p:sp>
        <p:nvSpPr>
          <p:cNvPr id="4" name="Footer Placeholder 3">
            <a:extLst>
              <a:ext uri="{FF2B5EF4-FFF2-40B4-BE49-F238E27FC236}">
                <a16:creationId xmlns:a16="http://schemas.microsoft.com/office/drawing/2014/main" id="{5520B7D4-8775-413F-854F-350DACC358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94DF2E-1ED1-489D-80F5-172C253B59E5}"/>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02311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7BDB3A-6B40-43C1-B1DF-1A1B0BABC195}"/>
              </a:ext>
            </a:extLst>
          </p:cNvPr>
          <p:cNvSpPr>
            <a:spLocks noGrp="1"/>
          </p:cNvSpPr>
          <p:nvPr>
            <p:ph type="dt" sz="half" idx="10"/>
          </p:nvPr>
        </p:nvSpPr>
        <p:spPr/>
        <p:txBody>
          <a:bodyPr/>
          <a:lstStyle/>
          <a:p>
            <a:fld id="{B58B5D9B-4305-BE43-AB3E-5CF1E16C8DCD}" type="datetimeFigureOut">
              <a:rPr lang="en-US" smtClean="0"/>
              <a:t>2/23/2018</a:t>
            </a:fld>
            <a:endParaRPr lang="en-US"/>
          </a:p>
        </p:txBody>
      </p:sp>
      <p:sp>
        <p:nvSpPr>
          <p:cNvPr id="3" name="Footer Placeholder 2">
            <a:extLst>
              <a:ext uri="{FF2B5EF4-FFF2-40B4-BE49-F238E27FC236}">
                <a16:creationId xmlns:a16="http://schemas.microsoft.com/office/drawing/2014/main" id="{220705A7-FBBD-496F-BBFE-EBC3007EA2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C47C74-9526-4548-BBF2-828E39192501}"/>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256506655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A03CF-4EC8-4452-A22D-E8D93B641625}"/>
              </a:ext>
            </a:extLst>
          </p:cNvPr>
          <p:cNvSpPr>
            <a:spLocks noGrp="1"/>
          </p:cNvSpPr>
          <p:nvPr>
            <p:ph type="title"/>
          </p:nvPr>
        </p:nvSpPr>
        <p:spPr>
          <a:xfrm>
            <a:off x="629841" y="1790700"/>
            <a:ext cx="2949178" cy="828673"/>
          </a:xfrm>
        </p:spPr>
        <p:txBody>
          <a:bodyPr anchor="b"/>
          <a:lstStyle>
            <a:lvl1pPr>
              <a:defRPr sz="2400">
                <a:solidFill>
                  <a:srgbClr val="F99B3B"/>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7AFD6424-D23F-448C-9C81-5B22AFB8D2C3}"/>
              </a:ext>
            </a:extLst>
          </p:cNvPr>
          <p:cNvSpPr>
            <a:spLocks noGrp="1"/>
          </p:cNvSpPr>
          <p:nvPr>
            <p:ph idx="1"/>
          </p:nvPr>
        </p:nvSpPr>
        <p:spPr>
          <a:xfrm>
            <a:off x="3887391" y="1790700"/>
            <a:ext cx="4629150" cy="407035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F241596-83AE-4BAC-8D73-6837ACD089ED}"/>
              </a:ext>
            </a:extLst>
          </p:cNvPr>
          <p:cNvSpPr>
            <a:spLocks noGrp="1"/>
          </p:cNvSpPr>
          <p:nvPr>
            <p:ph type="body" sz="half" idx="2"/>
          </p:nvPr>
        </p:nvSpPr>
        <p:spPr>
          <a:xfrm>
            <a:off x="629841" y="2619374"/>
            <a:ext cx="2949178" cy="324961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64C5D9A-467C-4564-AF36-6D2A96BB85DF}"/>
              </a:ext>
            </a:extLst>
          </p:cNvPr>
          <p:cNvSpPr>
            <a:spLocks noGrp="1"/>
          </p:cNvSpPr>
          <p:nvPr>
            <p:ph type="dt" sz="half" idx="10"/>
          </p:nvPr>
        </p:nvSpPr>
        <p:spPr/>
        <p:txBody>
          <a:bodyPr/>
          <a:lstStyle/>
          <a:p>
            <a:fld id="{B58B5D9B-4305-BE43-AB3E-5CF1E16C8DCD}" type="datetimeFigureOut">
              <a:rPr lang="en-US" smtClean="0"/>
              <a:t>2/23/2018</a:t>
            </a:fld>
            <a:endParaRPr lang="en-US"/>
          </a:p>
        </p:txBody>
      </p:sp>
      <p:sp>
        <p:nvSpPr>
          <p:cNvPr id="6" name="Footer Placeholder 5">
            <a:extLst>
              <a:ext uri="{FF2B5EF4-FFF2-40B4-BE49-F238E27FC236}">
                <a16:creationId xmlns:a16="http://schemas.microsoft.com/office/drawing/2014/main" id="{C1A61E85-B363-4D2E-8222-12AFE32BF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D0BA6-E789-4F7E-8BF5-5F2185E65E9B}"/>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648673445"/>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0992-6195-428E-AF13-F0150DC1590C}"/>
              </a:ext>
            </a:extLst>
          </p:cNvPr>
          <p:cNvSpPr>
            <a:spLocks noGrp="1"/>
          </p:cNvSpPr>
          <p:nvPr>
            <p:ph type="title"/>
          </p:nvPr>
        </p:nvSpPr>
        <p:spPr>
          <a:xfrm>
            <a:off x="629841" y="2057400"/>
            <a:ext cx="2949178" cy="904874"/>
          </a:xfrm>
        </p:spPr>
        <p:txBody>
          <a:bodyPr anchor="b"/>
          <a:lstStyle>
            <a:lvl1pPr>
              <a:defRPr sz="2400">
                <a:solidFill>
                  <a:srgbClr val="F99B3B"/>
                </a:solidFill>
              </a:defRPr>
            </a:lvl1pPr>
          </a:lstStyle>
          <a:p>
            <a:r>
              <a:rPr lang="en-US" dirty="0"/>
              <a:t>Click to edit Master title style</a:t>
            </a:r>
            <a:endParaRPr lang="en-AU" dirty="0"/>
          </a:p>
        </p:txBody>
      </p:sp>
      <p:sp>
        <p:nvSpPr>
          <p:cNvPr id="3" name="Picture Placeholder 2">
            <a:extLst>
              <a:ext uri="{FF2B5EF4-FFF2-40B4-BE49-F238E27FC236}">
                <a16:creationId xmlns:a16="http://schemas.microsoft.com/office/drawing/2014/main" id="{F93D6A4E-39FA-4E1F-B70C-5A509353873B}"/>
              </a:ext>
            </a:extLst>
          </p:cNvPr>
          <p:cNvSpPr>
            <a:spLocks noGrp="1"/>
          </p:cNvSpPr>
          <p:nvPr>
            <p:ph type="pic" idx="1"/>
          </p:nvPr>
        </p:nvSpPr>
        <p:spPr>
          <a:xfrm>
            <a:off x="3887391" y="2057400"/>
            <a:ext cx="4629150" cy="380365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dirty="0"/>
          </a:p>
        </p:txBody>
      </p:sp>
      <p:sp>
        <p:nvSpPr>
          <p:cNvPr id="4" name="Text Placeholder 3">
            <a:extLst>
              <a:ext uri="{FF2B5EF4-FFF2-40B4-BE49-F238E27FC236}">
                <a16:creationId xmlns:a16="http://schemas.microsoft.com/office/drawing/2014/main" id="{4C226463-F724-42E7-AFAC-B733AA649F98}"/>
              </a:ext>
            </a:extLst>
          </p:cNvPr>
          <p:cNvSpPr>
            <a:spLocks noGrp="1"/>
          </p:cNvSpPr>
          <p:nvPr>
            <p:ph type="body" sz="half" idx="2"/>
          </p:nvPr>
        </p:nvSpPr>
        <p:spPr>
          <a:xfrm>
            <a:off x="629841" y="2962274"/>
            <a:ext cx="2949178" cy="290671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a:extLst>
              <a:ext uri="{FF2B5EF4-FFF2-40B4-BE49-F238E27FC236}">
                <a16:creationId xmlns:a16="http://schemas.microsoft.com/office/drawing/2014/main" id="{A33BBEA7-86C2-486A-8AAA-A78506BF9078}"/>
              </a:ext>
            </a:extLst>
          </p:cNvPr>
          <p:cNvSpPr>
            <a:spLocks noGrp="1"/>
          </p:cNvSpPr>
          <p:nvPr>
            <p:ph type="dt" sz="half" idx="10"/>
          </p:nvPr>
        </p:nvSpPr>
        <p:spPr/>
        <p:txBody>
          <a:bodyPr/>
          <a:lstStyle/>
          <a:p>
            <a:fld id="{B58B5D9B-4305-BE43-AB3E-5CF1E16C8DCD}" type="datetimeFigureOut">
              <a:rPr lang="en-US" smtClean="0"/>
              <a:t>2/23/2018</a:t>
            </a:fld>
            <a:endParaRPr lang="en-US"/>
          </a:p>
        </p:txBody>
      </p:sp>
      <p:sp>
        <p:nvSpPr>
          <p:cNvPr id="6" name="Footer Placeholder 5">
            <a:extLst>
              <a:ext uri="{FF2B5EF4-FFF2-40B4-BE49-F238E27FC236}">
                <a16:creationId xmlns:a16="http://schemas.microsoft.com/office/drawing/2014/main" id="{F7052BEA-377D-4047-B8A8-53D05314E6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E6CCF-09B2-4FE3-915B-62AD8CB8D028}"/>
              </a:ext>
            </a:extLst>
          </p:cNvPr>
          <p:cNvSpPr>
            <a:spLocks noGrp="1"/>
          </p:cNvSpPr>
          <p:nvPr>
            <p:ph type="sldNum" sz="quarter" idx="12"/>
          </p:nvPr>
        </p:nvSpPr>
        <p:spPr/>
        <p:txBody>
          <a:bodyPr/>
          <a:lstStyle/>
          <a:p>
            <a:fld id="{C6018407-3641-814C-89B2-4F7A71201798}" type="slidenum">
              <a:rPr lang="en-US" smtClean="0"/>
              <a:t>‹#›</a:t>
            </a:fld>
            <a:endParaRPr lang="en-US"/>
          </a:p>
        </p:txBody>
      </p:sp>
    </p:spTree>
    <p:extLst>
      <p:ext uri="{BB962C8B-B14F-4D97-AF65-F5344CB8AC3E}">
        <p14:creationId xmlns:p14="http://schemas.microsoft.com/office/powerpoint/2010/main" val="3603573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E466E2-942D-4858-973A-A8EF09871270}"/>
              </a:ext>
            </a:extLst>
          </p:cNvPr>
          <p:cNvSpPr/>
          <p:nvPr userDrawn="1"/>
        </p:nvSpPr>
        <p:spPr>
          <a:xfrm>
            <a:off x="0" y="0"/>
            <a:ext cx="9144000" cy="1277115"/>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9341F1E9-31FD-4F44-9931-A760FD18FBE0}"/>
              </a:ext>
            </a:extLst>
          </p:cNvPr>
          <p:cNvSpPr/>
          <p:nvPr userDrawn="1"/>
        </p:nvSpPr>
        <p:spPr>
          <a:xfrm>
            <a:off x="0" y="1277115"/>
            <a:ext cx="9144000" cy="152674"/>
          </a:xfrm>
          <a:prstGeom prst="rect">
            <a:avLst/>
          </a:prstGeom>
          <a:solidFill>
            <a:srgbClr val="00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1D3E1E97-A5B0-4996-9334-E02BE4141AAD}"/>
              </a:ext>
            </a:extLst>
          </p:cNvPr>
          <p:cNvSpPr/>
          <p:nvPr userDrawn="1"/>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Placeholder 1">
            <a:extLst>
              <a:ext uri="{FF2B5EF4-FFF2-40B4-BE49-F238E27FC236}">
                <a16:creationId xmlns:a16="http://schemas.microsoft.com/office/drawing/2014/main" id="{CB9C779B-3918-40FC-9B2F-846692FC94DB}"/>
              </a:ext>
            </a:extLst>
          </p:cNvPr>
          <p:cNvSpPr>
            <a:spLocks noGrp="1"/>
          </p:cNvSpPr>
          <p:nvPr>
            <p:ph type="title"/>
          </p:nvPr>
        </p:nvSpPr>
        <p:spPr>
          <a:xfrm>
            <a:off x="628650" y="132362"/>
            <a:ext cx="78867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9F7B81D9-04AA-4463-B9A2-B9797FC77219}"/>
              </a:ext>
            </a:extLst>
          </p:cNvPr>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113A1ED5-B749-46BD-8D7E-DBA47108397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8B5D9B-4305-BE43-AB3E-5CF1E16C8DCD}" type="datetimeFigureOut">
              <a:rPr lang="en-US" smtClean="0"/>
              <a:t>2/23/2018</a:t>
            </a:fld>
            <a:endParaRPr lang="en-US"/>
          </a:p>
        </p:txBody>
      </p:sp>
      <p:sp>
        <p:nvSpPr>
          <p:cNvPr id="5" name="Footer Placeholder 4">
            <a:extLst>
              <a:ext uri="{FF2B5EF4-FFF2-40B4-BE49-F238E27FC236}">
                <a16:creationId xmlns:a16="http://schemas.microsoft.com/office/drawing/2014/main" id="{E5E5F925-1AFA-459A-8332-9E627A7E4A6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471AA0-269F-43F6-9A9D-F89200CC16F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018407-3641-814C-89B2-4F7A71201798}" type="slidenum">
              <a:rPr lang="en-US" smtClean="0"/>
              <a:t>‹#›</a:t>
            </a:fld>
            <a:endParaRPr lang="en-US"/>
          </a:p>
        </p:txBody>
      </p:sp>
      <p:sp>
        <p:nvSpPr>
          <p:cNvPr id="10" name="Rectangle 9">
            <a:extLst>
              <a:ext uri="{FF2B5EF4-FFF2-40B4-BE49-F238E27FC236}">
                <a16:creationId xmlns:a16="http://schemas.microsoft.com/office/drawing/2014/main" id="{C077D0D8-1DDD-4C5E-AFFC-03B9107DA140}"/>
              </a:ext>
            </a:extLst>
          </p:cNvPr>
          <p:cNvSpPr/>
          <p:nvPr userDrawn="1"/>
        </p:nvSpPr>
        <p:spPr>
          <a:xfrm>
            <a:off x="0" y="6523720"/>
            <a:ext cx="9144000" cy="88733"/>
          </a:xfrm>
          <a:prstGeom prst="rect">
            <a:avLst/>
          </a:prstGeom>
          <a:solidFill>
            <a:srgbClr val="00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C81B2E69-56AF-4CB6-B67E-C2E21CAB1932}"/>
              </a:ext>
            </a:extLst>
          </p:cNvPr>
          <p:cNvSpPr/>
          <p:nvPr userDrawn="1"/>
        </p:nvSpPr>
        <p:spPr>
          <a:xfrm>
            <a:off x="0" y="6596936"/>
            <a:ext cx="9144000" cy="261064"/>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AD7B29ED-832D-4883-94B4-C83F96AE67DD}"/>
              </a:ext>
            </a:extLst>
          </p:cNvPr>
          <p:cNvSpPr/>
          <p:nvPr userDrawn="1"/>
        </p:nvSpPr>
        <p:spPr>
          <a:xfrm>
            <a:off x="4572000" y="6822341"/>
            <a:ext cx="4572000" cy="46800"/>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170184158"/>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 id="2147486027" r:id="rId5"/>
    <p:sldLayoutId id="2147486028" r:id="rId6"/>
    <p:sldLayoutId id="2147486029" r:id="rId7"/>
    <p:sldLayoutId id="2147486030" r:id="rId8"/>
    <p:sldLayoutId id="2147486031" r:id="rId9"/>
    <p:sldLayoutId id="2147486032" r:id="rId10"/>
    <p:sldLayoutId id="2147486033" r:id="rId11"/>
  </p:sldLayoutIdLst>
  <p:txStyles>
    <p:title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60402020202020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60402020202020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60402020202020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60402020202020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60402020202020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tYpNdP7tcLs"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mailto:rick@thewheatleygroup.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BE8FAE-EB13-4703-940D-F06BD51D2564}"/>
              </a:ext>
            </a:extLst>
          </p:cNvPr>
          <p:cNvSpPr/>
          <p:nvPr/>
        </p:nvSpPr>
        <p:spPr>
          <a:xfrm>
            <a:off x="0" y="6267635"/>
            <a:ext cx="9144000" cy="599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251209" y="502419"/>
            <a:ext cx="8591340" cy="2497958"/>
          </a:xfrm>
        </p:spPr>
        <p:txBody>
          <a:bodyPr>
            <a:normAutofit/>
          </a:bodyPr>
          <a:lstStyle/>
          <a:p>
            <a:r>
              <a:rPr lang="en-US" sz="3300" i="1" dirty="0"/>
              <a:t>COMPELLING LESSONS LEARNED, FROM:</a:t>
            </a:r>
            <a:br>
              <a:rPr lang="en-US" sz="3000" i="1" dirty="0"/>
            </a:br>
            <a:r>
              <a:rPr lang="en-US" sz="3000" i="1" dirty="0"/>
              <a:t> </a:t>
            </a:r>
            <a:br>
              <a:rPr lang="en-US" b="1" i="1" dirty="0"/>
            </a:br>
            <a:r>
              <a:rPr lang="en-US" b="1" i="1" dirty="0"/>
              <a:t>“</a:t>
            </a:r>
            <a:r>
              <a:rPr lang="en-US" b="1" i="1" u="sng" dirty="0"/>
              <a:t>Hope Never Dies</a:t>
            </a:r>
            <a:r>
              <a:rPr lang="en-US" b="1" i="1" dirty="0"/>
              <a:t>”</a:t>
            </a:r>
          </a:p>
        </p:txBody>
      </p:sp>
      <p:sp>
        <p:nvSpPr>
          <p:cNvPr id="3" name="Subtitle 2"/>
          <p:cNvSpPr>
            <a:spLocks noGrp="1"/>
          </p:cNvSpPr>
          <p:nvPr>
            <p:ph type="subTitle" idx="1"/>
          </p:nvPr>
        </p:nvSpPr>
        <p:spPr>
          <a:xfrm>
            <a:off x="276331" y="4742349"/>
            <a:ext cx="8591339" cy="1412543"/>
          </a:xfrm>
        </p:spPr>
        <p:txBody>
          <a:bodyPr>
            <a:normAutofit lnSpcReduction="10000"/>
          </a:bodyPr>
          <a:lstStyle/>
          <a:p>
            <a:r>
              <a:rPr lang="en-US" sz="2800" b="1" dirty="0">
                <a:latin typeface="Source Sans Pro" panose="020B0503030403020204" pitchFamily="34" charset="0"/>
                <a:ea typeface="Source Sans Pro" panose="020B0503030403020204" pitchFamily="34" charset="0"/>
              </a:rPr>
              <a:t>By Rick Shapiro, B.A., J.D., </a:t>
            </a:r>
            <a:br>
              <a:rPr lang="en-US" sz="2600" b="1" dirty="0">
                <a:latin typeface="Source Sans Pro" panose="020B0503030403020204" pitchFamily="34" charset="0"/>
                <a:ea typeface="Source Sans Pro" panose="020B0503030403020204" pitchFamily="34" charset="0"/>
              </a:rPr>
            </a:br>
            <a:r>
              <a:rPr lang="en-US" sz="2400" b="1" dirty="0">
                <a:latin typeface="Source Sans Pro" panose="020B0503030403020204" pitchFamily="34" charset="0"/>
                <a:ea typeface="Source Sans Pro" panose="020B0503030403020204" pitchFamily="34" charset="0"/>
              </a:rPr>
              <a:t>Author and Cancer Coach</a:t>
            </a:r>
            <a:br>
              <a:rPr lang="en-US" sz="2000" b="1" dirty="0">
                <a:latin typeface="Source Sans Pro" panose="020B0503030403020204" pitchFamily="34" charset="0"/>
                <a:ea typeface="Source Sans Pro" panose="020B0503030403020204" pitchFamily="34" charset="0"/>
              </a:rPr>
            </a:br>
            <a:endParaRPr lang="en-US" sz="2000" b="1" dirty="0">
              <a:latin typeface="Source Sans Pro" panose="020B0503030403020204" pitchFamily="34" charset="0"/>
              <a:ea typeface="Source Sans Pro" panose="020B0503030403020204" pitchFamily="34" charset="0"/>
            </a:endParaRPr>
          </a:p>
          <a:p>
            <a:r>
              <a:rPr lang="en-US" sz="2000" b="1" dirty="0">
                <a:solidFill>
                  <a:srgbClr val="F99B3B"/>
                </a:solidFill>
                <a:latin typeface="Source Sans Pro" panose="020B0503030403020204" pitchFamily="34" charset="0"/>
                <a:ea typeface="Source Sans Pro" panose="020B0503030403020204" pitchFamily="34" charset="0"/>
              </a:rPr>
              <a:t>RickShapiro16@gmail.com</a:t>
            </a:r>
          </a:p>
        </p:txBody>
      </p:sp>
      <p:sp>
        <p:nvSpPr>
          <p:cNvPr id="6" name="Rectangle 5">
            <a:extLst>
              <a:ext uri="{FF2B5EF4-FFF2-40B4-BE49-F238E27FC236}">
                <a16:creationId xmlns:a16="http://schemas.microsoft.com/office/drawing/2014/main" id="{0C067B40-79AA-422C-A73D-C89E2EB4B09A}"/>
              </a:ext>
            </a:extLst>
          </p:cNvPr>
          <p:cNvSpPr/>
          <p:nvPr/>
        </p:nvSpPr>
        <p:spPr>
          <a:xfrm>
            <a:off x="4572000" y="6790740"/>
            <a:ext cx="4572000" cy="72000"/>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AA41C977-FBCC-456F-AD35-EBBB16912B9B}"/>
              </a:ext>
            </a:extLst>
          </p:cNvPr>
          <p:cNvSpPr/>
          <p:nvPr/>
        </p:nvSpPr>
        <p:spPr>
          <a:xfrm>
            <a:off x="115410" y="6378035"/>
            <a:ext cx="8966446" cy="276999"/>
          </a:xfrm>
          <a:prstGeom prst="rect">
            <a:avLst/>
          </a:prstGeom>
        </p:spPr>
        <p:txBody>
          <a:bodyPr wrap="square">
            <a:spAutoFit/>
          </a:bodyPr>
          <a:lstStyle/>
          <a:p>
            <a:pPr algn="ctr"/>
            <a:r>
              <a:rPr lang="en-US" sz="1200" dirty="0">
                <a:solidFill>
                  <a:srgbClr val="00619F"/>
                </a:solidFill>
                <a:latin typeface="Source Sans Pro" panose="020B0503030403020204" pitchFamily="34" charset="0"/>
                <a:ea typeface="Source Sans Pro" panose="020B0503030403020204" pitchFamily="34" charset="0"/>
              </a:rPr>
              <a:t>Copyright © 2018, Rick Shapiro, Innovative Healing Press, LLC, All Rights Reserved</a:t>
            </a:r>
          </a:p>
        </p:txBody>
      </p:sp>
      <p:sp>
        <p:nvSpPr>
          <p:cNvPr id="8" name="Rectangle 7">
            <a:extLst>
              <a:ext uri="{FF2B5EF4-FFF2-40B4-BE49-F238E27FC236}">
                <a16:creationId xmlns:a16="http://schemas.microsoft.com/office/drawing/2014/main" id="{2D329626-2499-4175-9844-EC5B6D2CF011}"/>
              </a:ext>
            </a:extLst>
          </p:cNvPr>
          <p:cNvSpPr/>
          <p:nvPr/>
        </p:nvSpPr>
        <p:spPr>
          <a:xfrm>
            <a:off x="0" y="9235"/>
            <a:ext cx="9144000" cy="4006024"/>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68FC5A4F-4A94-4A80-B77C-B53B18A60FDF}"/>
              </a:ext>
            </a:extLst>
          </p:cNvPr>
          <p:cNvSpPr/>
          <p:nvPr/>
        </p:nvSpPr>
        <p:spPr>
          <a:xfrm>
            <a:off x="0" y="4006023"/>
            <a:ext cx="9144000" cy="152674"/>
          </a:xfrm>
          <a:prstGeom prst="rect">
            <a:avLst/>
          </a:prstGeom>
          <a:solidFill>
            <a:srgbClr val="0061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F70CF3FD-7051-4920-9753-CB2672235FEF}"/>
              </a:ext>
            </a:extLst>
          </p:cNvPr>
          <p:cNvSpPr/>
          <p:nvPr/>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Subtitle 2">
            <a:extLst>
              <a:ext uri="{FF2B5EF4-FFF2-40B4-BE49-F238E27FC236}">
                <a16:creationId xmlns:a16="http://schemas.microsoft.com/office/drawing/2014/main" id="{EEDF2289-CDB3-4CD0-AA0D-C58621B57FD4}"/>
              </a:ext>
            </a:extLst>
          </p:cNvPr>
          <p:cNvSpPr txBox="1">
            <a:spLocks/>
          </p:cNvSpPr>
          <p:nvPr/>
        </p:nvSpPr>
        <p:spPr>
          <a:xfrm>
            <a:off x="251209" y="1343956"/>
            <a:ext cx="8591339" cy="2630243"/>
          </a:xfrm>
          <a:prstGeom prst="rect">
            <a:avLst/>
          </a:prstGeom>
          <a:effectLst>
            <a:outerShdw blurRad="38100" dist="25400" dir="2700000" algn="tl" rotWithShape="0">
              <a:prstClr val="black">
                <a:alpha val="40000"/>
              </a:prstClr>
            </a:outerShdw>
          </a:effectLst>
        </p:spPr>
        <p:txBody>
          <a:bodyPr vert="horz" lIns="91440" tIns="45720" rIns="91440" bIns="45720" rtlCol="0" anchor="ctr" anchorCtr="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4000" b="1" dirty="0">
                <a:solidFill>
                  <a:schemeClr val="bg1"/>
                </a:solidFill>
                <a:latin typeface="PT Serif" panose="020A0603040505020204" pitchFamily="18" charset="0"/>
              </a:rPr>
              <a:t>HOW 20</a:t>
            </a:r>
          </a:p>
          <a:p>
            <a:r>
              <a:rPr lang="en-US" sz="2800" b="1" dirty="0">
                <a:solidFill>
                  <a:schemeClr val="bg1"/>
                </a:solidFill>
                <a:latin typeface="PT Serif" panose="020A0603040505020204" pitchFamily="18" charset="0"/>
              </a:rPr>
              <a:t>LATE-STAGE AND TERMINAL </a:t>
            </a:r>
          </a:p>
          <a:p>
            <a:r>
              <a:rPr lang="en-US" sz="2800" b="1" dirty="0">
                <a:solidFill>
                  <a:schemeClr val="bg1"/>
                </a:solidFill>
                <a:latin typeface="PT Serif" panose="020A0603040505020204" pitchFamily="18" charset="0"/>
              </a:rPr>
              <a:t>CANCER PATIENTS </a:t>
            </a:r>
          </a:p>
          <a:p>
            <a:r>
              <a:rPr lang="en-US" sz="4000" b="1" dirty="0">
                <a:solidFill>
                  <a:srgbClr val="F99B3B"/>
                </a:solidFill>
                <a:effectLst>
                  <a:outerShdw blurRad="12700" dist="12700" dir="5400000" sx="1000" sy="1000" algn="ctr" rotWithShape="0">
                    <a:srgbClr val="000000">
                      <a:alpha val="43137"/>
                    </a:srgbClr>
                  </a:outerShdw>
                </a:effectLst>
                <a:latin typeface="PT Serif" panose="020A0603040505020204" pitchFamily="18" charset="0"/>
              </a:rPr>
              <a:t>“BEAT THE ODDS”</a:t>
            </a:r>
          </a:p>
        </p:txBody>
      </p:sp>
      <p:sp>
        <p:nvSpPr>
          <p:cNvPr id="13" name="Rectangle 12">
            <a:extLst>
              <a:ext uri="{FF2B5EF4-FFF2-40B4-BE49-F238E27FC236}">
                <a16:creationId xmlns:a16="http://schemas.microsoft.com/office/drawing/2014/main" id="{AAC56F9F-C0BA-49B4-8210-8E7B3B57BF2A}"/>
              </a:ext>
            </a:extLst>
          </p:cNvPr>
          <p:cNvSpPr/>
          <p:nvPr/>
        </p:nvSpPr>
        <p:spPr>
          <a:xfrm>
            <a:off x="609600" y="481435"/>
            <a:ext cx="8127999" cy="923330"/>
          </a:xfrm>
          <a:prstGeom prst="rect">
            <a:avLst/>
          </a:prstGeom>
        </p:spPr>
        <p:txBody>
          <a:bodyPr wrap="square">
            <a:spAutoFit/>
          </a:bodyPr>
          <a:lstStyle/>
          <a:p>
            <a:pPr algn="ctr"/>
            <a:r>
              <a:rPr lang="en-US" sz="5400" b="1" dirty="0">
                <a:solidFill>
                  <a:schemeClr val="bg1"/>
                </a:solidFill>
                <a:effectLst>
                  <a:outerShdw blurRad="50800" dist="38100" dir="2700000" algn="tl" rotWithShape="0">
                    <a:prstClr val="black">
                      <a:alpha val="40000"/>
                    </a:prstClr>
                  </a:outerShdw>
                </a:effectLst>
                <a:latin typeface="PT Serif" panose="020A0603040505020204" pitchFamily="18" charset="0"/>
              </a:rPr>
              <a:t>HOPE NEVER DIES</a:t>
            </a:r>
          </a:p>
        </p:txBody>
      </p:sp>
    </p:spTree>
    <p:extLst>
      <p:ext uri="{BB962C8B-B14F-4D97-AF65-F5344CB8AC3E}">
        <p14:creationId xmlns:p14="http://schemas.microsoft.com/office/powerpoint/2010/main" val="12445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t>
            </a:r>
            <a:r>
              <a:rPr lang="en-US" b="1" i="1" dirty="0"/>
              <a:t>Hope Never Dies</a:t>
            </a:r>
            <a:r>
              <a:rPr lang="en-US" b="1" dirty="0"/>
              <a:t>”: </a:t>
            </a:r>
            <a:r>
              <a:rPr lang="en-US" sz="3600" dirty="0"/>
              <a:t>Three Parts</a:t>
            </a:r>
          </a:p>
        </p:txBody>
      </p:sp>
      <p:sp>
        <p:nvSpPr>
          <p:cNvPr id="3" name="Content Placeholder 2"/>
          <p:cNvSpPr>
            <a:spLocks noGrp="1"/>
          </p:cNvSpPr>
          <p:nvPr>
            <p:ph idx="1"/>
          </p:nvPr>
        </p:nvSpPr>
        <p:spPr>
          <a:xfrm>
            <a:off x="628650" y="1816040"/>
            <a:ext cx="7962900" cy="4636225"/>
          </a:xfrm>
        </p:spPr>
        <p:txBody>
          <a:bodyPr>
            <a:noAutofit/>
          </a:bodyPr>
          <a:lstStyle/>
          <a:p>
            <a:pPr marL="0" indent="0">
              <a:buNone/>
            </a:pPr>
            <a:r>
              <a:rPr lang="en-AU" sz="2000" b="1" dirty="0">
                <a:solidFill>
                  <a:srgbClr val="F99B3B"/>
                </a:solidFill>
                <a:latin typeface="PT Serif" panose="020A0603040505020204" pitchFamily="18" charset="0"/>
              </a:rPr>
              <a:t>Part One 20 Stores</a:t>
            </a:r>
          </a:p>
          <a:p>
            <a:pPr marL="0" indent="0">
              <a:lnSpc>
                <a:spcPct val="120000"/>
              </a:lnSpc>
              <a:spcBef>
                <a:spcPts val="0"/>
              </a:spcBef>
              <a:buNone/>
            </a:pPr>
            <a:r>
              <a:rPr lang="en-US" sz="2000" dirty="0"/>
              <a:t>13 Women; 7 Men</a:t>
            </a:r>
            <a:r>
              <a:rPr lang="is-IS" sz="2000" dirty="0"/>
              <a:t>...  Breast, Colon, Lung, Prostate, Brain, Pancreatic, Ovarian, Kidney, Uterine, Melanoma, Bladder, Ureters, Others; Patients Tell Their Raw—Compelling, Inspirational Stories... Opinions, Recommendations; Providing Pearls of Wisdom...</a:t>
            </a:r>
          </a:p>
          <a:p>
            <a:pPr marL="0" indent="0">
              <a:lnSpc>
                <a:spcPct val="100000"/>
              </a:lnSpc>
              <a:spcBef>
                <a:spcPts val="1200"/>
              </a:spcBef>
              <a:buNone/>
            </a:pPr>
            <a:r>
              <a:rPr lang="en-AU" sz="2000" b="1" dirty="0">
                <a:solidFill>
                  <a:srgbClr val="F99B3B"/>
                </a:solidFill>
                <a:latin typeface="PT Serif" panose="020A0603040505020204" pitchFamily="18" charset="0"/>
              </a:rPr>
              <a:t>Part Two  </a:t>
            </a:r>
          </a:p>
          <a:p>
            <a:pPr marL="0" indent="0">
              <a:lnSpc>
                <a:spcPct val="120000"/>
              </a:lnSpc>
              <a:spcBef>
                <a:spcPts val="0"/>
              </a:spcBef>
              <a:buNone/>
            </a:pPr>
            <a:r>
              <a:rPr lang="is-IS" sz="2000" dirty="0"/>
              <a:t>Deeply Instructive Interviews with 5 Renowned Cancer Specialists: How They are Saving Lives Now;  K. Block, M.D., J. Wallace, Ph.D., R. Nagourney, M.D., Donnie Yance, D. McKee, M.D.</a:t>
            </a:r>
          </a:p>
          <a:p>
            <a:pPr marL="0" indent="0">
              <a:lnSpc>
                <a:spcPct val="120000"/>
              </a:lnSpc>
              <a:spcBef>
                <a:spcPts val="1200"/>
              </a:spcBef>
              <a:buNone/>
            </a:pPr>
            <a:r>
              <a:rPr lang="en-AU" sz="2000" b="1" dirty="0">
                <a:solidFill>
                  <a:srgbClr val="F99B3B"/>
                </a:solidFill>
                <a:latin typeface="PT Serif" panose="020A0603040505020204" pitchFamily="18" charset="0"/>
              </a:rPr>
              <a:t>Part Three </a:t>
            </a:r>
          </a:p>
          <a:p>
            <a:pPr marL="0" indent="0">
              <a:lnSpc>
                <a:spcPct val="120000"/>
              </a:lnSpc>
              <a:spcBef>
                <a:spcPts val="0"/>
              </a:spcBef>
              <a:buNone/>
            </a:pPr>
            <a:r>
              <a:rPr lang="en-US" sz="2000" dirty="0"/>
              <a:t>83 Critical Questions to Ask Before Hiring Your Cancer Doctor </a:t>
            </a:r>
          </a:p>
        </p:txBody>
      </p:sp>
    </p:spTree>
    <p:extLst>
      <p:ext uri="{BB962C8B-B14F-4D97-AF65-F5344CB8AC3E}">
        <p14:creationId xmlns:p14="http://schemas.microsoft.com/office/powerpoint/2010/main" val="1455229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D720-4F3B-8E44-BC12-BFD9A65674E4}"/>
              </a:ext>
            </a:extLst>
          </p:cNvPr>
          <p:cNvSpPr>
            <a:spLocks noGrp="1"/>
          </p:cNvSpPr>
          <p:nvPr>
            <p:ph type="title"/>
          </p:nvPr>
        </p:nvSpPr>
        <p:spPr>
          <a:xfrm>
            <a:off x="85726" y="4809469"/>
            <a:ext cx="2862717" cy="1649539"/>
          </a:xfrm>
        </p:spPr>
        <p:txBody>
          <a:bodyPr anchor="t" anchorCtr="0">
            <a:noAutofit/>
          </a:bodyPr>
          <a:lstStyle/>
          <a:p>
            <a:pPr>
              <a:lnSpc>
                <a:spcPct val="120000"/>
              </a:lnSpc>
            </a:pPr>
            <a:r>
              <a:rPr lang="en-US" sz="2400" dirty="0">
                <a:solidFill>
                  <a:srgbClr val="00619F"/>
                </a:solidFill>
              </a:rPr>
              <a:t>Julia </a:t>
            </a:r>
            <a:r>
              <a:rPr lang="en-US" sz="2400" dirty="0" err="1">
                <a:solidFill>
                  <a:srgbClr val="00619F"/>
                </a:solidFill>
              </a:rPr>
              <a:t>Zahniser</a:t>
            </a:r>
            <a:br>
              <a:rPr lang="en-US" sz="2800" dirty="0">
                <a:solidFill>
                  <a:srgbClr val="00619F"/>
                </a:solidFill>
              </a:rPr>
            </a:br>
            <a:r>
              <a:rPr lang="en-US" sz="1600" dirty="0">
                <a:solidFill>
                  <a:schemeClr val="tx1"/>
                </a:solidFill>
                <a:latin typeface="Source Sans Pro" panose="020B0604020202020204" charset="0"/>
              </a:rPr>
              <a:t>Original Diagnosis: 2008</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NNN Breast Cancer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3-4 months to live</a:t>
            </a:r>
            <a:endParaRPr lang="en-US" sz="1400" dirty="0">
              <a:solidFill>
                <a:srgbClr val="00619F"/>
              </a:solidFill>
              <a:latin typeface="Source Sans Pro" panose="020B0604020202020204" charset="0"/>
            </a:endParaRPr>
          </a:p>
        </p:txBody>
      </p:sp>
      <p:sp>
        <p:nvSpPr>
          <p:cNvPr id="3" name="Rectangle 2">
            <a:extLst>
              <a:ext uri="{FF2B5EF4-FFF2-40B4-BE49-F238E27FC236}">
                <a16:creationId xmlns:a16="http://schemas.microsoft.com/office/drawing/2014/main" id="{043837EE-8570-4640-9AD9-913D67FB9E3A}"/>
              </a:ext>
            </a:extLst>
          </p:cNvPr>
          <p:cNvSpPr/>
          <p:nvPr/>
        </p:nvSpPr>
        <p:spPr>
          <a:xfrm>
            <a:off x="0" y="-1"/>
            <a:ext cx="9144000" cy="14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F5BB0DB9-386B-F143-8CCB-951371259ABE}"/>
              </a:ext>
            </a:extLst>
          </p:cNvPr>
          <p:cNvPicPr>
            <a:picLocks noChangeAspect="1"/>
          </p:cNvPicPr>
          <p:nvPr/>
        </p:nvPicPr>
        <p:blipFill>
          <a:blip r:embed="rId2"/>
          <a:stretch>
            <a:fillRect/>
          </a:stretch>
        </p:blipFill>
        <p:spPr>
          <a:xfrm>
            <a:off x="3016470" y="897541"/>
            <a:ext cx="3121571" cy="3836384"/>
          </a:xfrm>
          <a:prstGeom prst="rect">
            <a:avLst/>
          </a:prstGeom>
        </p:spPr>
      </p:pic>
      <p:pic>
        <p:nvPicPr>
          <p:cNvPr id="5" name="Content Placeholder 4">
            <a:extLst>
              <a:ext uri="{FF2B5EF4-FFF2-40B4-BE49-F238E27FC236}">
                <a16:creationId xmlns:a16="http://schemas.microsoft.com/office/drawing/2014/main" id="{806644A6-2505-5540-878D-5795004ABC74}"/>
              </a:ext>
            </a:extLst>
          </p:cNvPr>
          <p:cNvPicPr>
            <a:picLocks noGrp="1" noChangeAspect="1"/>
          </p:cNvPicPr>
          <p:nvPr>
            <p:ph idx="1"/>
          </p:nvPr>
        </p:nvPicPr>
        <p:blipFill>
          <a:blip r:embed="rId3"/>
          <a:stretch>
            <a:fillRect/>
          </a:stretch>
        </p:blipFill>
        <p:spPr>
          <a:xfrm>
            <a:off x="85725" y="897540"/>
            <a:ext cx="2862720" cy="3836385"/>
          </a:xfrm>
        </p:spPr>
      </p:pic>
      <p:pic>
        <p:nvPicPr>
          <p:cNvPr id="8" name="Picture 7">
            <a:extLst>
              <a:ext uri="{FF2B5EF4-FFF2-40B4-BE49-F238E27FC236}">
                <a16:creationId xmlns:a16="http://schemas.microsoft.com/office/drawing/2014/main" id="{C8621C45-61F9-1D4F-B906-83DBBE3C963F}"/>
              </a:ext>
            </a:extLst>
          </p:cNvPr>
          <p:cNvPicPr>
            <a:picLocks noChangeAspect="1"/>
          </p:cNvPicPr>
          <p:nvPr/>
        </p:nvPicPr>
        <p:blipFill>
          <a:blip r:embed="rId4"/>
          <a:stretch>
            <a:fillRect/>
          </a:stretch>
        </p:blipFill>
        <p:spPr>
          <a:xfrm>
            <a:off x="6206068" y="897541"/>
            <a:ext cx="2852208" cy="3836384"/>
          </a:xfrm>
          <a:prstGeom prst="rect">
            <a:avLst/>
          </a:prstGeom>
        </p:spPr>
      </p:pic>
      <p:sp>
        <p:nvSpPr>
          <p:cNvPr id="10" name="Title 1">
            <a:extLst>
              <a:ext uri="{FF2B5EF4-FFF2-40B4-BE49-F238E27FC236}">
                <a16:creationId xmlns:a16="http://schemas.microsoft.com/office/drawing/2014/main" id="{94E50B69-9A28-4152-A120-55BA871B1353}"/>
              </a:ext>
            </a:extLst>
          </p:cNvPr>
          <p:cNvSpPr txBox="1">
            <a:spLocks/>
          </p:cNvSpPr>
          <p:nvPr/>
        </p:nvSpPr>
        <p:spPr>
          <a:xfrm>
            <a:off x="3016470" y="4809469"/>
            <a:ext cx="3121571"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Mark Olsztyn </a:t>
            </a:r>
            <a:br>
              <a:rPr lang="en-US" sz="2800" dirty="0">
                <a:solidFill>
                  <a:srgbClr val="00619F"/>
                </a:solidFill>
              </a:rPr>
            </a:br>
            <a:r>
              <a:rPr lang="en-US" sz="1600" dirty="0">
                <a:solidFill>
                  <a:schemeClr val="tx1"/>
                </a:solidFill>
                <a:latin typeface="Source Sans Pro" panose="020B0604020202020204" charset="0"/>
              </a:rPr>
              <a:t>Original Diagnosis: 1991 </a:t>
            </a:r>
            <a:br>
              <a:rPr lang="en-US" sz="1600" dirty="0">
                <a:solidFill>
                  <a:schemeClr val="tx1"/>
                </a:solidFill>
                <a:latin typeface="Source Sans Pro" panose="020B0604020202020204" charset="0"/>
              </a:rPr>
            </a:br>
            <a:r>
              <a:rPr lang="en-US" sz="1600" dirty="0" err="1">
                <a:solidFill>
                  <a:schemeClr val="tx1"/>
                </a:solidFill>
                <a:latin typeface="Source Sans Pro" panose="020B0604020202020204" charset="0"/>
              </a:rPr>
              <a:t>Glio</a:t>
            </a:r>
            <a:r>
              <a:rPr lang="en-US" sz="1600" dirty="0">
                <a:solidFill>
                  <a:schemeClr val="tx1"/>
                </a:solidFill>
                <a:latin typeface="Source Sans Pro" panose="020B0604020202020204" charset="0"/>
              </a:rPr>
              <a:t> - Brain Cancer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Dire Prognosis</a:t>
            </a:r>
            <a:endParaRPr lang="en-US" sz="1400" dirty="0">
              <a:solidFill>
                <a:srgbClr val="00619F"/>
              </a:solidFill>
              <a:latin typeface="Source Sans Pro" panose="020B0604020202020204" charset="0"/>
            </a:endParaRPr>
          </a:p>
        </p:txBody>
      </p:sp>
      <p:sp>
        <p:nvSpPr>
          <p:cNvPr id="11" name="Title 1">
            <a:extLst>
              <a:ext uri="{FF2B5EF4-FFF2-40B4-BE49-F238E27FC236}">
                <a16:creationId xmlns:a16="http://schemas.microsoft.com/office/drawing/2014/main" id="{988C0EB6-5C34-4D34-8D1D-74072E8C6276}"/>
              </a:ext>
            </a:extLst>
          </p:cNvPr>
          <p:cNvSpPr txBox="1">
            <a:spLocks/>
          </p:cNvSpPr>
          <p:nvPr/>
        </p:nvSpPr>
        <p:spPr>
          <a:xfrm>
            <a:off x="6206068" y="4809469"/>
            <a:ext cx="2852205"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Janet Sommer</a:t>
            </a:r>
            <a:br>
              <a:rPr lang="en-US" sz="2800" dirty="0">
                <a:solidFill>
                  <a:srgbClr val="00619F"/>
                </a:solidFill>
              </a:rPr>
            </a:br>
            <a:r>
              <a:rPr lang="en-US" sz="1600" dirty="0">
                <a:solidFill>
                  <a:schemeClr val="tx1"/>
                </a:solidFill>
                <a:latin typeface="Source Sans Pro" panose="020B0604020202020204" charset="0"/>
              </a:rPr>
              <a:t>Original Diagnosis: 1995</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Lung, pancreas, liver, stomach</a:t>
            </a:r>
          </a:p>
          <a:p>
            <a:pPr>
              <a:lnSpc>
                <a:spcPct val="120000"/>
              </a:lnSpc>
            </a:pPr>
            <a:r>
              <a:rPr lang="en-US" sz="1600" dirty="0">
                <a:solidFill>
                  <a:schemeClr val="tx1"/>
                </a:solidFill>
                <a:latin typeface="Source Sans Pro" panose="020B0604020202020204" charset="0"/>
              </a:rPr>
              <a:t>3-6 weeks to live; Hospice </a:t>
            </a:r>
            <a:endParaRPr lang="en-US" sz="1400" dirty="0">
              <a:solidFill>
                <a:srgbClr val="00619F"/>
              </a:solidFill>
              <a:latin typeface="Source Sans Pro" panose="020B0604020202020204" charset="0"/>
            </a:endParaRPr>
          </a:p>
        </p:txBody>
      </p:sp>
      <p:sp>
        <p:nvSpPr>
          <p:cNvPr id="12" name="Rectangle 11">
            <a:extLst>
              <a:ext uri="{FF2B5EF4-FFF2-40B4-BE49-F238E27FC236}">
                <a16:creationId xmlns:a16="http://schemas.microsoft.com/office/drawing/2014/main" id="{1FCE4DC0-3B91-42C9-922D-460F936E7F6F}"/>
              </a:ext>
            </a:extLst>
          </p:cNvPr>
          <p:cNvSpPr/>
          <p:nvPr/>
        </p:nvSpPr>
        <p:spPr>
          <a:xfrm>
            <a:off x="0" y="1"/>
            <a:ext cx="9144000" cy="516098"/>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FC2FC8E5-F6F0-4772-90C7-83A5BDCBADBA}"/>
              </a:ext>
            </a:extLst>
          </p:cNvPr>
          <p:cNvSpPr/>
          <p:nvPr/>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439573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D720-4F3B-8E44-BC12-BFD9A65674E4}"/>
              </a:ext>
            </a:extLst>
          </p:cNvPr>
          <p:cNvSpPr>
            <a:spLocks noGrp="1"/>
          </p:cNvSpPr>
          <p:nvPr>
            <p:ph type="title"/>
          </p:nvPr>
        </p:nvSpPr>
        <p:spPr>
          <a:xfrm>
            <a:off x="85726" y="4809469"/>
            <a:ext cx="2862717" cy="1649539"/>
          </a:xfrm>
        </p:spPr>
        <p:txBody>
          <a:bodyPr anchor="t" anchorCtr="0">
            <a:noAutofit/>
          </a:bodyPr>
          <a:lstStyle/>
          <a:p>
            <a:pPr>
              <a:lnSpc>
                <a:spcPct val="120000"/>
              </a:lnSpc>
            </a:pPr>
            <a:r>
              <a:rPr lang="en-US" sz="2400" dirty="0">
                <a:solidFill>
                  <a:srgbClr val="00619F"/>
                </a:solidFill>
              </a:rPr>
              <a:t>Barb </a:t>
            </a:r>
            <a:r>
              <a:rPr lang="en-US" sz="2400" dirty="0" err="1">
                <a:solidFill>
                  <a:srgbClr val="00619F"/>
                </a:solidFill>
              </a:rPr>
              <a:t>Pytlewski</a:t>
            </a:r>
            <a:r>
              <a:rPr lang="en-US" sz="2400" dirty="0">
                <a:solidFill>
                  <a:srgbClr val="00619F"/>
                </a:solidFill>
              </a:rPr>
              <a:t> </a:t>
            </a:r>
            <a:br>
              <a:rPr lang="en-US" sz="2800" dirty="0">
                <a:solidFill>
                  <a:srgbClr val="00619F"/>
                </a:solidFill>
              </a:rPr>
            </a:br>
            <a:r>
              <a:rPr lang="en-US" sz="1600" dirty="0">
                <a:solidFill>
                  <a:schemeClr val="tx1"/>
                </a:solidFill>
                <a:latin typeface="Source Sans Pro" panose="020B0604020202020204" charset="0"/>
              </a:rPr>
              <a:t>Original Diagnosis: 1988</a:t>
            </a:r>
            <a:br>
              <a:rPr lang="en-US" sz="1600" dirty="0">
                <a:solidFill>
                  <a:schemeClr val="tx1"/>
                </a:solidFill>
                <a:latin typeface="Source Sans Pro" panose="020B0604020202020204" charset="0"/>
              </a:rPr>
            </a:br>
            <a:r>
              <a:rPr lang="en-US" sz="1600" dirty="0" err="1">
                <a:solidFill>
                  <a:schemeClr val="tx1"/>
                </a:solidFill>
                <a:latin typeface="Source Sans Pro" panose="020B0604020202020204" charset="0"/>
              </a:rPr>
              <a:t>Utne</a:t>
            </a:r>
            <a:r>
              <a:rPr lang="en-US" sz="1600" dirty="0">
                <a:solidFill>
                  <a:schemeClr val="tx1"/>
                </a:solidFill>
                <a:latin typeface="Source Sans Pro" panose="020B0604020202020204" charset="0"/>
              </a:rPr>
              <a:t>, Col, Ureters, </a:t>
            </a:r>
            <a:r>
              <a:rPr lang="en-US" sz="1600" dirty="0" err="1">
                <a:solidFill>
                  <a:schemeClr val="tx1"/>
                </a:solidFill>
                <a:latin typeface="Source Sans Pro" panose="020B0604020202020204" charset="0"/>
              </a:rPr>
              <a:t>mets</a:t>
            </a:r>
            <a:r>
              <a:rPr lang="en-US" sz="1600" dirty="0">
                <a:solidFill>
                  <a:schemeClr val="tx1"/>
                </a:solidFill>
                <a:latin typeface="Source Sans Pro" panose="020B0604020202020204" charset="0"/>
              </a:rPr>
              <a:t>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2 years to live</a:t>
            </a:r>
            <a:endParaRPr lang="en-US" sz="1400" dirty="0">
              <a:solidFill>
                <a:srgbClr val="00619F"/>
              </a:solidFill>
              <a:latin typeface="Source Sans Pro" panose="020B0604020202020204" charset="0"/>
            </a:endParaRPr>
          </a:p>
        </p:txBody>
      </p:sp>
      <p:sp>
        <p:nvSpPr>
          <p:cNvPr id="3" name="Rectangle 2">
            <a:extLst>
              <a:ext uri="{FF2B5EF4-FFF2-40B4-BE49-F238E27FC236}">
                <a16:creationId xmlns:a16="http://schemas.microsoft.com/office/drawing/2014/main" id="{043837EE-8570-4640-9AD9-913D67FB9E3A}"/>
              </a:ext>
            </a:extLst>
          </p:cNvPr>
          <p:cNvSpPr/>
          <p:nvPr/>
        </p:nvSpPr>
        <p:spPr>
          <a:xfrm>
            <a:off x="0" y="-1"/>
            <a:ext cx="9144000" cy="14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F5BB0DB9-386B-F143-8CCB-951371259ABE}"/>
              </a:ext>
            </a:extLst>
          </p:cNvPr>
          <p:cNvPicPr>
            <a:picLocks noChangeAspect="1"/>
          </p:cNvPicPr>
          <p:nvPr/>
        </p:nvPicPr>
        <p:blipFill>
          <a:blip r:embed="rId2"/>
          <a:stretch>
            <a:fillRect/>
          </a:stretch>
        </p:blipFill>
        <p:spPr>
          <a:xfrm>
            <a:off x="3016470" y="897541"/>
            <a:ext cx="3121571" cy="3836384"/>
          </a:xfrm>
          <a:prstGeom prst="rect">
            <a:avLst/>
          </a:prstGeom>
        </p:spPr>
      </p:pic>
      <p:pic>
        <p:nvPicPr>
          <p:cNvPr id="5" name="Content Placeholder 4">
            <a:extLst>
              <a:ext uri="{FF2B5EF4-FFF2-40B4-BE49-F238E27FC236}">
                <a16:creationId xmlns:a16="http://schemas.microsoft.com/office/drawing/2014/main" id="{806644A6-2505-5540-878D-5795004ABC74}"/>
              </a:ext>
            </a:extLst>
          </p:cNvPr>
          <p:cNvPicPr>
            <a:picLocks noGrp="1" noChangeAspect="1"/>
          </p:cNvPicPr>
          <p:nvPr>
            <p:ph idx="1"/>
          </p:nvPr>
        </p:nvPicPr>
        <p:blipFill>
          <a:blip r:embed="rId3"/>
          <a:stretch>
            <a:fillRect/>
          </a:stretch>
        </p:blipFill>
        <p:spPr>
          <a:xfrm>
            <a:off x="85725" y="897540"/>
            <a:ext cx="2862720" cy="3836385"/>
          </a:xfrm>
        </p:spPr>
      </p:pic>
      <p:sp>
        <p:nvSpPr>
          <p:cNvPr id="10" name="Title 1">
            <a:extLst>
              <a:ext uri="{FF2B5EF4-FFF2-40B4-BE49-F238E27FC236}">
                <a16:creationId xmlns:a16="http://schemas.microsoft.com/office/drawing/2014/main" id="{94E50B69-9A28-4152-A120-55BA871B1353}"/>
              </a:ext>
            </a:extLst>
          </p:cNvPr>
          <p:cNvSpPr txBox="1">
            <a:spLocks/>
          </p:cNvSpPr>
          <p:nvPr/>
        </p:nvSpPr>
        <p:spPr>
          <a:xfrm>
            <a:off x="3016470" y="4809469"/>
            <a:ext cx="3121571"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John Strauss </a:t>
            </a:r>
            <a:br>
              <a:rPr lang="en-US" sz="2800" dirty="0">
                <a:solidFill>
                  <a:srgbClr val="00619F"/>
                </a:solidFill>
              </a:rPr>
            </a:br>
            <a:r>
              <a:rPr lang="en-US" sz="1600" dirty="0">
                <a:solidFill>
                  <a:schemeClr val="tx1"/>
                </a:solidFill>
                <a:latin typeface="Source Sans Pro" panose="020B0604020202020204" charset="0"/>
              </a:rPr>
              <a:t>Original Diagnosis: 1991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Melanoma, lymph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Dire Prognosis</a:t>
            </a:r>
            <a:endParaRPr lang="en-US" sz="1400" dirty="0">
              <a:solidFill>
                <a:srgbClr val="00619F"/>
              </a:solidFill>
              <a:latin typeface="Source Sans Pro" panose="020B0604020202020204" charset="0"/>
            </a:endParaRPr>
          </a:p>
        </p:txBody>
      </p:sp>
      <p:sp>
        <p:nvSpPr>
          <p:cNvPr id="11" name="Title 1">
            <a:extLst>
              <a:ext uri="{FF2B5EF4-FFF2-40B4-BE49-F238E27FC236}">
                <a16:creationId xmlns:a16="http://schemas.microsoft.com/office/drawing/2014/main" id="{988C0EB6-5C34-4D34-8D1D-74072E8C6276}"/>
              </a:ext>
            </a:extLst>
          </p:cNvPr>
          <p:cNvSpPr txBox="1">
            <a:spLocks/>
          </p:cNvSpPr>
          <p:nvPr/>
        </p:nvSpPr>
        <p:spPr>
          <a:xfrm>
            <a:off x="6206068" y="4809469"/>
            <a:ext cx="2852205"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Annie Brandt</a:t>
            </a:r>
            <a:br>
              <a:rPr lang="en-US" sz="2800" dirty="0">
                <a:solidFill>
                  <a:srgbClr val="00619F"/>
                </a:solidFill>
              </a:rPr>
            </a:br>
            <a:r>
              <a:rPr lang="en-US" sz="1600" dirty="0">
                <a:solidFill>
                  <a:schemeClr val="tx1"/>
                </a:solidFill>
                <a:latin typeface="Source Sans Pro" panose="020B0604020202020204" charset="0"/>
              </a:rPr>
              <a:t>Original Diagnosis: 2001</a:t>
            </a:r>
            <a:br>
              <a:rPr lang="en-US" sz="1600" dirty="0">
                <a:solidFill>
                  <a:schemeClr val="tx1"/>
                </a:solidFill>
                <a:latin typeface="Source Sans Pro" panose="020B0604020202020204" charset="0"/>
              </a:rPr>
            </a:br>
            <a:r>
              <a:rPr lang="en-AU" sz="1600" dirty="0">
                <a:solidFill>
                  <a:schemeClr val="tx1"/>
                </a:solidFill>
                <a:latin typeface="Source Sans Pro" panose="020B0604020202020204" charset="0"/>
              </a:rPr>
              <a:t>Breast Cancer, lesions to lungs and brain.</a:t>
            </a:r>
            <a:br>
              <a:rPr lang="en-AU" sz="1600" dirty="0">
                <a:solidFill>
                  <a:schemeClr val="tx1"/>
                </a:solidFill>
                <a:latin typeface="Source Sans Pro" panose="020B0604020202020204" charset="0"/>
              </a:rPr>
            </a:br>
            <a:r>
              <a:rPr lang="en-US" sz="1600" dirty="0">
                <a:solidFill>
                  <a:schemeClr val="tx1"/>
                </a:solidFill>
                <a:latin typeface="Source Sans Pro" panose="020B0604020202020204" charset="0"/>
              </a:rPr>
              <a:t>3-6 months to live</a:t>
            </a:r>
            <a:endParaRPr lang="en-US" sz="1400" dirty="0">
              <a:solidFill>
                <a:srgbClr val="00619F"/>
              </a:solidFill>
              <a:latin typeface="Source Sans Pro" panose="020B0604020202020204" charset="0"/>
            </a:endParaRPr>
          </a:p>
        </p:txBody>
      </p:sp>
      <p:sp>
        <p:nvSpPr>
          <p:cNvPr id="12" name="Rectangle 11">
            <a:extLst>
              <a:ext uri="{FF2B5EF4-FFF2-40B4-BE49-F238E27FC236}">
                <a16:creationId xmlns:a16="http://schemas.microsoft.com/office/drawing/2014/main" id="{1FCE4DC0-3B91-42C9-922D-460F936E7F6F}"/>
              </a:ext>
            </a:extLst>
          </p:cNvPr>
          <p:cNvSpPr/>
          <p:nvPr/>
        </p:nvSpPr>
        <p:spPr>
          <a:xfrm>
            <a:off x="0" y="1"/>
            <a:ext cx="9144000" cy="516098"/>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FC2FC8E5-F6F0-4772-90C7-83A5BDCBADBA}"/>
              </a:ext>
            </a:extLst>
          </p:cNvPr>
          <p:cNvSpPr/>
          <p:nvPr/>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3" name="Content Placeholder 3">
            <a:extLst>
              <a:ext uri="{FF2B5EF4-FFF2-40B4-BE49-F238E27FC236}">
                <a16:creationId xmlns:a16="http://schemas.microsoft.com/office/drawing/2014/main" id="{E2787D64-8194-4ED1-9460-0808BA96BBAD}"/>
              </a:ext>
            </a:extLst>
          </p:cNvPr>
          <p:cNvPicPr>
            <a:picLocks noChangeAspect="1"/>
          </p:cNvPicPr>
          <p:nvPr/>
        </p:nvPicPr>
        <p:blipFill rotWithShape="1">
          <a:blip r:embed="rId4"/>
          <a:srcRect l="5593" r="11308"/>
          <a:stretch/>
        </p:blipFill>
        <p:spPr>
          <a:xfrm>
            <a:off x="85725" y="902102"/>
            <a:ext cx="2862719" cy="3831823"/>
          </a:xfrm>
          <a:prstGeom prst="rect">
            <a:avLst/>
          </a:prstGeom>
        </p:spPr>
      </p:pic>
      <p:pic>
        <p:nvPicPr>
          <p:cNvPr id="16" name="Picture 15">
            <a:extLst>
              <a:ext uri="{FF2B5EF4-FFF2-40B4-BE49-F238E27FC236}">
                <a16:creationId xmlns:a16="http://schemas.microsoft.com/office/drawing/2014/main" id="{6E84E494-C19C-49C0-976D-FDFD1B83F6EA}"/>
              </a:ext>
            </a:extLst>
          </p:cNvPr>
          <p:cNvPicPr>
            <a:picLocks noChangeAspect="1"/>
          </p:cNvPicPr>
          <p:nvPr/>
        </p:nvPicPr>
        <p:blipFill rotWithShape="1">
          <a:blip r:embed="rId5"/>
          <a:srcRect b="16387"/>
          <a:stretch/>
        </p:blipFill>
        <p:spPr>
          <a:xfrm>
            <a:off x="3017823" y="906515"/>
            <a:ext cx="3121571" cy="3817885"/>
          </a:xfrm>
          <a:prstGeom prst="rect">
            <a:avLst/>
          </a:prstGeom>
        </p:spPr>
      </p:pic>
      <p:pic>
        <p:nvPicPr>
          <p:cNvPr id="15" name="Picture 14">
            <a:extLst>
              <a:ext uri="{FF2B5EF4-FFF2-40B4-BE49-F238E27FC236}">
                <a16:creationId xmlns:a16="http://schemas.microsoft.com/office/drawing/2014/main" id="{A986A58F-19DE-4D41-8189-39A62DCE3B77}"/>
              </a:ext>
            </a:extLst>
          </p:cNvPr>
          <p:cNvPicPr>
            <a:picLocks noChangeAspect="1"/>
          </p:cNvPicPr>
          <p:nvPr/>
        </p:nvPicPr>
        <p:blipFill rotWithShape="1">
          <a:blip r:embed="rId6"/>
          <a:srcRect l="4952" r="3196"/>
          <a:stretch/>
        </p:blipFill>
        <p:spPr>
          <a:xfrm>
            <a:off x="6215643" y="897541"/>
            <a:ext cx="2852208" cy="3836384"/>
          </a:xfrm>
          <a:prstGeom prst="rect">
            <a:avLst/>
          </a:prstGeom>
        </p:spPr>
      </p:pic>
    </p:spTree>
    <p:extLst>
      <p:ext uri="{BB962C8B-B14F-4D97-AF65-F5344CB8AC3E}">
        <p14:creationId xmlns:p14="http://schemas.microsoft.com/office/powerpoint/2010/main" val="3430270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D720-4F3B-8E44-BC12-BFD9A65674E4}"/>
              </a:ext>
            </a:extLst>
          </p:cNvPr>
          <p:cNvSpPr>
            <a:spLocks noGrp="1"/>
          </p:cNvSpPr>
          <p:nvPr>
            <p:ph type="title"/>
          </p:nvPr>
        </p:nvSpPr>
        <p:spPr>
          <a:xfrm>
            <a:off x="85726" y="4809469"/>
            <a:ext cx="2862717" cy="1649539"/>
          </a:xfrm>
        </p:spPr>
        <p:txBody>
          <a:bodyPr anchor="t" anchorCtr="0">
            <a:noAutofit/>
          </a:bodyPr>
          <a:lstStyle/>
          <a:p>
            <a:pPr>
              <a:lnSpc>
                <a:spcPct val="120000"/>
              </a:lnSpc>
            </a:pPr>
            <a:r>
              <a:rPr lang="en-US" sz="2400" dirty="0">
                <a:solidFill>
                  <a:srgbClr val="00619F"/>
                </a:solidFill>
              </a:rPr>
              <a:t>Diane </a:t>
            </a:r>
            <a:r>
              <a:rPr lang="en-US" sz="2400" dirty="0" err="1">
                <a:solidFill>
                  <a:srgbClr val="00619F"/>
                </a:solidFill>
              </a:rPr>
              <a:t>Klenke</a:t>
            </a:r>
            <a:r>
              <a:rPr lang="en-US" sz="2400" dirty="0">
                <a:solidFill>
                  <a:srgbClr val="00619F"/>
                </a:solidFill>
              </a:rPr>
              <a:t> </a:t>
            </a:r>
            <a:br>
              <a:rPr lang="en-US" sz="2800" dirty="0">
                <a:solidFill>
                  <a:srgbClr val="00619F"/>
                </a:solidFill>
              </a:rPr>
            </a:br>
            <a:r>
              <a:rPr lang="en-US" sz="1600" dirty="0">
                <a:solidFill>
                  <a:schemeClr val="tx1"/>
                </a:solidFill>
                <a:latin typeface="Source Sans Pro" panose="020B0604020202020204" charset="0"/>
              </a:rPr>
              <a:t>Original Diagnosis: 2004</a:t>
            </a:r>
            <a:br>
              <a:rPr lang="en-US" sz="1600" dirty="0">
                <a:solidFill>
                  <a:schemeClr val="tx1"/>
                </a:solidFill>
                <a:latin typeface="Source Sans Pro" panose="020B0604020202020204" charset="0"/>
              </a:rPr>
            </a:br>
            <a:r>
              <a:rPr lang="en-US" sz="1600" dirty="0" err="1">
                <a:solidFill>
                  <a:schemeClr val="tx1"/>
                </a:solidFill>
                <a:latin typeface="Source Sans Pro" panose="020B0604020202020204" charset="0"/>
              </a:rPr>
              <a:t>PancCa</a:t>
            </a:r>
            <a:r>
              <a:rPr lang="en-US" sz="1600" dirty="0">
                <a:solidFill>
                  <a:schemeClr val="tx1"/>
                </a:solidFill>
                <a:latin typeface="Source Sans Pro" panose="020B0604020202020204" charset="0"/>
              </a:rPr>
              <a:t>, liver</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3 months to live</a:t>
            </a:r>
            <a:endParaRPr lang="en-US" sz="1400" dirty="0">
              <a:solidFill>
                <a:srgbClr val="00619F"/>
              </a:solidFill>
              <a:latin typeface="Source Sans Pro" panose="020B0604020202020204" charset="0"/>
            </a:endParaRPr>
          </a:p>
        </p:txBody>
      </p:sp>
      <p:sp>
        <p:nvSpPr>
          <p:cNvPr id="3" name="Rectangle 2">
            <a:extLst>
              <a:ext uri="{FF2B5EF4-FFF2-40B4-BE49-F238E27FC236}">
                <a16:creationId xmlns:a16="http://schemas.microsoft.com/office/drawing/2014/main" id="{043837EE-8570-4640-9AD9-913D67FB9E3A}"/>
              </a:ext>
            </a:extLst>
          </p:cNvPr>
          <p:cNvSpPr/>
          <p:nvPr/>
        </p:nvSpPr>
        <p:spPr>
          <a:xfrm>
            <a:off x="0" y="-1"/>
            <a:ext cx="9144000" cy="147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1">
            <a:extLst>
              <a:ext uri="{FF2B5EF4-FFF2-40B4-BE49-F238E27FC236}">
                <a16:creationId xmlns:a16="http://schemas.microsoft.com/office/drawing/2014/main" id="{94E50B69-9A28-4152-A120-55BA871B1353}"/>
              </a:ext>
            </a:extLst>
          </p:cNvPr>
          <p:cNvSpPr txBox="1">
            <a:spLocks/>
          </p:cNvSpPr>
          <p:nvPr/>
        </p:nvSpPr>
        <p:spPr>
          <a:xfrm>
            <a:off x="3016470" y="4809469"/>
            <a:ext cx="3121571"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Joshua Pock </a:t>
            </a:r>
            <a:br>
              <a:rPr lang="en-US" sz="2800" dirty="0">
                <a:solidFill>
                  <a:srgbClr val="00619F"/>
                </a:solidFill>
              </a:rPr>
            </a:br>
            <a:r>
              <a:rPr lang="en-US" sz="1600" dirty="0">
                <a:solidFill>
                  <a:schemeClr val="tx1"/>
                </a:solidFill>
                <a:latin typeface="Source Sans Pro" panose="020B0604020202020204" charset="0"/>
              </a:rPr>
              <a:t>Original Diagnosis: 2005 </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Brain cancer</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18 months to live</a:t>
            </a:r>
            <a:endParaRPr lang="en-US" sz="1400" dirty="0">
              <a:solidFill>
                <a:srgbClr val="00619F"/>
              </a:solidFill>
              <a:latin typeface="Source Sans Pro" panose="020B0604020202020204" charset="0"/>
            </a:endParaRPr>
          </a:p>
        </p:txBody>
      </p:sp>
      <p:sp>
        <p:nvSpPr>
          <p:cNvPr id="11" name="Title 1">
            <a:extLst>
              <a:ext uri="{FF2B5EF4-FFF2-40B4-BE49-F238E27FC236}">
                <a16:creationId xmlns:a16="http://schemas.microsoft.com/office/drawing/2014/main" id="{988C0EB6-5C34-4D34-8D1D-74072E8C6276}"/>
              </a:ext>
            </a:extLst>
          </p:cNvPr>
          <p:cNvSpPr txBox="1">
            <a:spLocks/>
          </p:cNvSpPr>
          <p:nvPr/>
        </p:nvSpPr>
        <p:spPr>
          <a:xfrm>
            <a:off x="6206068" y="4809469"/>
            <a:ext cx="2852205" cy="1649539"/>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120000"/>
              </a:lnSpc>
            </a:pPr>
            <a:r>
              <a:rPr lang="en-US" sz="2400" dirty="0">
                <a:solidFill>
                  <a:srgbClr val="00619F"/>
                </a:solidFill>
              </a:rPr>
              <a:t>Elizabeth </a:t>
            </a:r>
            <a:r>
              <a:rPr lang="en-US" sz="2400" dirty="0" err="1">
                <a:solidFill>
                  <a:srgbClr val="00619F"/>
                </a:solidFill>
              </a:rPr>
              <a:t>Panke</a:t>
            </a:r>
            <a:br>
              <a:rPr lang="en-US" sz="2800" dirty="0">
                <a:solidFill>
                  <a:srgbClr val="00619F"/>
                </a:solidFill>
              </a:rPr>
            </a:br>
            <a:r>
              <a:rPr lang="en-US" sz="1600" dirty="0">
                <a:solidFill>
                  <a:schemeClr val="tx1"/>
                </a:solidFill>
                <a:latin typeface="Source Sans Pro" panose="020B0604020202020204" charset="0"/>
              </a:rPr>
              <a:t>Original Diagnosis: 1999</a:t>
            </a:r>
            <a:br>
              <a:rPr lang="en-US" sz="1600" dirty="0">
                <a:solidFill>
                  <a:schemeClr val="tx1"/>
                </a:solidFill>
                <a:latin typeface="Source Sans Pro" panose="020B0604020202020204" charset="0"/>
              </a:rPr>
            </a:br>
            <a:r>
              <a:rPr lang="en-US" sz="1600" dirty="0">
                <a:solidFill>
                  <a:schemeClr val="tx1"/>
                </a:solidFill>
                <a:latin typeface="Source Sans Pro" panose="020B0604020202020204" charset="0"/>
              </a:rPr>
              <a:t>Ovarian, uterine, stomach</a:t>
            </a:r>
          </a:p>
          <a:p>
            <a:pPr>
              <a:lnSpc>
                <a:spcPct val="120000"/>
              </a:lnSpc>
            </a:pPr>
            <a:r>
              <a:rPr lang="en-US" sz="1600" dirty="0">
                <a:solidFill>
                  <a:schemeClr val="tx1"/>
                </a:solidFill>
                <a:latin typeface="Source Sans Pro" panose="020B0604020202020204" charset="0"/>
              </a:rPr>
              <a:t>2 months to live</a:t>
            </a:r>
            <a:endParaRPr lang="en-US" sz="1400" dirty="0">
              <a:solidFill>
                <a:srgbClr val="00619F"/>
              </a:solidFill>
              <a:latin typeface="Source Sans Pro" panose="020B0604020202020204" charset="0"/>
            </a:endParaRPr>
          </a:p>
        </p:txBody>
      </p:sp>
      <p:sp>
        <p:nvSpPr>
          <p:cNvPr id="12" name="Rectangle 11">
            <a:extLst>
              <a:ext uri="{FF2B5EF4-FFF2-40B4-BE49-F238E27FC236}">
                <a16:creationId xmlns:a16="http://schemas.microsoft.com/office/drawing/2014/main" id="{1FCE4DC0-3B91-42C9-922D-460F936E7F6F}"/>
              </a:ext>
            </a:extLst>
          </p:cNvPr>
          <p:cNvSpPr/>
          <p:nvPr/>
        </p:nvSpPr>
        <p:spPr>
          <a:xfrm>
            <a:off x="0" y="1"/>
            <a:ext cx="9144000" cy="516098"/>
          </a:xfrm>
          <a:prstGeom prst="rect">
            <a:avLst/>
          </a:prstGeom>
          <a:solidFill>
            <a:srgbClr val="09A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FC2FC8E5-F6F0-4772-90C7-83A5BDCBADBA}"/>
              </a:ext>
            </a:extLst>
          </p:cNvPr>
          <p:cNvSpPr/>
          <p:nvPr/>
        </p:nvSpPr>
        <p:spPr>
          <a:xfrm>
            <a:off x="0" y="-12177"/>
            <a:ext cx="4572000" cy="148701"/>
          </a:xfrm>
          <a:prstGeom prst="rect">
            <a:avLst/>
          </a:prstGeom>
          <a:solidFill>
            <a:srgbClr val="F99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7" name="Content Placeholder 3">
            <a:extLst>
              <a:ext uri="{FF2B5EF4-FFF2-40B4-BE49-F238E27FC236}">
                <a16:creationId xmlns:a16="http://schemas.microsoft.com/office/drawing/2014/main" id="{058376E3-F3F2-46A4-B955-22DC0B92D040}"/>
              </a:ext>
            </a:extLst>
          </p:cNvPr>
          <p:cNvPicPr>
            <a:picLocks noChangeAspect="1"/>
          </p:cNvPicPr>
          <p:nvPr/>
        </p:nvPicPr>
        <p:blipFill rotWithShape="1">
          <a:blip r:embed="rId2"/>
          <a:srcRect b="2174"/>
          <a:stretch/>
        </p:blipFill>
        <p:spPr>
          <a:xfrm>
            <a:off x="85726" y="897541"/>
            <a:ext cx="2864294" cy="3826860"/>
          </a:xfrm>
          <a:prstGeom prst="rect">
            <a:avLst/>
          </a:prstGeom>
        </p:spPr>
      </p:pic>
      <p:pic>
        <p:nvPicPr>
          <p:cNvPr id="18" name="Picture 17">
            <a:extLst>
              <a:ext uri="{FF2B5EF4-FFF2-40B4-BE49-F238E27FC236}">
                <a16:creationId xmlns:a16="http://schemas.microsoft.com/office/drawing/2014/main" id="{9977FAEB-D44F-405F-AF65-4C69A11D2D87}"/>
              </a:ext>
            </a:extLst>
          </p:cNvPr>
          <p:cNvPicPr>
            <a:picLocks noChangeAspect="1"/>
          </p:cNvPicPr>
          <p:nvPr/>
        </p:nvPicPr>
        <p:blipFill>
          <a:blip r:embed="rId3"/>
          <a:stretch>
            <a:fillRect/>
          </a:stretch>
        </p:blipFill>
        <p:spPr>
          <a:xfrm>
            <a:off x="3017823" y="906515"/>
            <a:ext cx="3128439" cy="3836384"/>
          </a:xfrm>
          <a:prstGeom prst="rect">
            <a:avLst/>
          </a:prstGeom>
        </p:spPr>
      </p:pic>
      <p:pic>
        <p:nvPicPr>
          <p:cNvPr id="19" name="Picture 18">
            <a:extLst>
              <a:ext uri="{FF2B5EF4-FFF2-40B4-BE49-F238E27FC236}">
                <a16:creationId xmlns:a16="http://schemas.microsoft.com/office/drawing/2014/main" id="{A94559F6-416A-4A63-A55B-334CA92C95F1}"/>
              </a:ext>
            </a:extLst>
          </p:cNvPr>
          <p:cNvPicPr>
            <a:picLocks noChangeAspect="1"/>
          </p:cNvPicPr>
          <p:nvPr/>
        </p:nvPicPr>
        <p:blipFill>
          <a:blip r:embed="rId4"/>
          <a:stretch>
            <a:fillRect/>
          </a:stretch>
        </p:blipFill>
        <p:spPr>
          <a:xfrm>
            <a:off x="6215643" y="897541"/>
            <a:ext cx="2852207" cy="3845358"/>
          </a:xfrm>
          <a:prstGeom prst="rect">
            <a:avLst/>
          </a:prstGeom>
        </p:spPr>
      </p:pic>
    </p:spTree>
    <p:extLst>
      <p:ext uri="{BB962C8B-B14F-4D97-AF65-F5344CB8AC3E}">
        <p14:creationId xmlns:p14="http://schemas.microsoft.com/office/powerpoint/2010/main" val="860744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867E0-526D-0649-AF29-05A9A9766CE2}"/>
              </a:ext>
            </a:extLst>
          </p:cNvPr>
          <p:cNvSpPr>
            <a:spLocks noGrp="1"/>
          </p:cNvSpPr>
          <p:nvPr>
            <p:ph type="title"/>
          </p:nvPr>
        </p:nvSpPr>
        <p:spPr>
          <a:xfrm>
            <a:off x="630000" y="136476"/>
            <a:ext cx="7524003" cy="1266195"/>
          </a:xfrm>
        </p:spPr>
        <p:txBody>
          <a:bodyPr>
            <a:noAutofit/>
          </a:bodyPr>
          <a:lstStyle/>
          <a:p>
            <a:pPr>
              <a:lnSpc>
                <a:spcPct val="80000"/>
              </a:lnSpc>
            </a:pPr>
            <a:r>
              <a:rPr lang="en-US" b="1" dirty="0"/>
              <a:t>LESSONS LEARNED </a:t>
            </a:r>
            <a:br>
              <a:rPr lang="en-US" dirty="0"/>
            </a:br>
            <a:r>
              <a:rPr lang="en-US" dirty="0"/>
              <a:t>      “You are not a Statistic”</a:t>
            </a:r>
          </a:p>
        </p:txBody>
      </p:sp>
      <p:pic>
        <p:nvPicPr>
          <p:cNvPr id="4" name="Content Placeholder 3">
            <a:extLst>
              <a:ext uri="{FF2B5EF4-FFF2-40B4-BE49-F238E27FC236}">
                <a16:creationId xmlns:a16="http://schemas.microsoft.com/office/drawing/2014/main" id="{A0B099B1-B775-1843-8CF8-5ECC5F0F5A8C}"/>
              </a:ext>
            </a:extLst>
          </p:cNvPr>
          <p:cNvPicPr>
            <a:picLocks noGrp="1" noChangeAspect="1"/>
          </p:cNvPicPr>
          <p:nvPr>
            <p:ph idx="1"/>
          </p:nvPr>
        </p:nvPicPr>
        <p:blipFill>
          <a:blip r:embed="rId2"/>
          <a:stretch>
            <a:fillRect/>
          </a:stretch>
        </p:blipFill>
        <p:spPr>
          <a:xfrm>
            <a:off x="630000" y="2432482"/>
            <a:ext cx="3844093" cy="3062796"/>
          </a:xfrm>
        </p:spPr>
      </p:pic>
      <p:pic>
        <p:nvPicPr>
          <p:cNvPr id="5" name="Picture 4">
            <a:extLst>
              <a:ext uri="{FF2B5EF4-FFF2-40B4-BE49-F238E27FC236}">
                <a16:creationId xmlns:a16="http://schemas.microsoft.com/office/drawing/2014/main" id="{48B6375F-2694-8D44-90BE-412ADE628106}"/>
              </a:ext>
            </a:extLst>
          </p:cNvPr>
          <p:cNvPicPr>
            <a:picLocks noChangeAspect="1"/>
          </p:cNvPicPr>
          <p:nvPr/>
        </p:nvPicPr>
        <p:blipFill>
          <a:blip r:embed="rId3"/>
          <a:stretch>
            <a:fillRect/>
          </a:stretch>
        </p:blipFill>
        <p:spPr>
          <a:xfrm>
            <a:off x="4851427" y="2432482"/>
            <a:ext cx="3680280" cy="3062796"/>
          </a:xfrm>
          <a:prstGeom prst="rect">
            <a:avLst/>
          </a:prstGeom>
        </p:spPr>
      </p:pic>
    </p:spTree>
    <p:extLst>
      <p:ext uri="{BB962C8B-B14F-4D97-AF65-F5344CB8AC3E}">
        <p14:creationId xmlns:p14="http://schemas.microsoft.com/office/powerpoint/2010/main" val="1662827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7868" y="1926458"/>
            <a:ext cx="7803472" cy="3968050"/>
          </a:xfrm>
        </p:spPr>
        <p:txBody>
          <a:bodyPr>
            <a:noAutofit/>
          </a:bodyPr>
          <a:lstStyle/>
          <a:p>
            <a:pPr marL="0" indent="0">
              <a:buNone/>
            </a:pPr>
            <a:r>
              <a:rPr lang="en-AU" sz="2200" b="1" dirty="0">
                <a:solidFill>
                  <a:srgbClr val="F99B3B"/>
                </a:solidFill>
                <a:latin typeface="PT Serif" panose="020A0603040505020204" pitchFamily="18" charset="0"/>
              </a:rPr>
              <a:t>“There are lies, damned lies and statistics” </a:t>
            </a:r>
            <a:endParaRPr lang="en-US" sz="2200" b="1" dirty="0"/>
          </a:p>
          <a:p>
            <a:pPr marL="0" indent="0">
              <a:spcBef>
                <a:spcPts val="600"/>
              </a:spcBef>
              <a:buNone/>
            </a:pPr>
            <a:r>
              <a:rPr lang="en-US" sz="2000" dirty="0"/>
              <a:t>Attributed to Benjamin Disraeli, British Prime Minister</a:t>
            </a:r>
          </a:p>
          <a:p>
            <a:pPr marL="0" indent="0">
              <a:spcBef>
                <a:spcPts val="1800"/>
              </a:spcBef>
              <a:buNone/>
            </a:pPr>
            <a:r>
              <a:rPr lang="en-AU" sz="2200" b="1" dirty="0">
                <a:solidFill>
                  <a:srgbClr val="F99B3B"/>
                </a:solidFill>
                <a:latin typeface="PT Serif" panose="020A0603040505020204" pitchFamily="18" charset="0"/>
              </a:rPr>
              <a:t>Everyone is Different</a:t>
            </a:r>
            <a:endParaRPr lang="en-US" sz="2200" dirty="0"/>
          </a:p>
          <a:p>
            <a:pPr marL="0" indent="0">
              <a:lnSpc>
                <a:spcPct val="120000"/>
              </a:lnSpc>
              <a:spcBef>
                <a:spcPts val="0"/>
              </a:spcBef>
              <a:buNone/>
            </a:pPr>
            <a:r>
              <a:rPr lang="en-US" sz="2000" dirty="0"/>
              <a:t>Bio-chemistry, habits, health history</a:t>
            </a:r>
            <a:r>
              <a:rPr lang="is-IS" sz="2000" dirty="0"/>
              <a:t>… </a:t>
            </a:r>
            <a:br>
              <a:rPr lang="is-IS" sz="2000" dirty="0"/>
            </a:br>
            <a:r>
              <a:rPr lang="is-IS" sz="2000" dirty="0"/>
              <a:t>“You are an Individual.”  Again - You are not a Statistic.</a:t>
            </a:r>
          </a:p>
          <a:p>
            <a:pPr marL="0" indent="0">
              <a:lnSpc>
                <a:spcPct val="120000"/>
              </a:lnSpc>
              <a:spcBef>
                <a:spcPts val="1800"/>
              </a:spcBef>
              <a:buNone/>
            </a:pPr>
            <a:r>
              <a:rPr lang="en-AU" sz="2200" b="1" dirty="0">
                <a:solidFill>
                  <a:srgbClr val="F99B3B"/>
                </a:solidFill>
                <a:latin typeface="PT Serif" panose="020A0603040505020204" pitchFamily="18" charset="0"/>
              </a:rPr>
              <a:t>Everyone responds to “dire pronouncements” differently</a:t>
            </a:r>
            <a:br>
              <a:rPr lang="en-AU" sz="2200" b="1" dirty="0">
                <a:solidFill>
                  <a:srgbClr val="F99B3B"/>
                </a:solidFill>
                <a:latin typeface="PT Serif" panose="020A0603040505020204" pitchFamily="18" charset="0"/>
              </a:rPr>
            </a:br>
            <a:r>
              <a:rPr lang="is-IS" sz="2000" dirty="0"/>
              <a:t>Many recede into depression and accept purported “expiration dates”; others seek out other non-standard of care medical options. Most people are not proactive about finding “out-of-the-box” therapies, beyond the standard-of-care.</a:t>
            </a:r>
            <a:endParaRPr lang="en-US" sz="2000" dirty="0"/>
          </a:p>
        </p:txBody>
      </p:sp>
      <p:sp>
        <p:nvSpPr>
          <p:cNvPr id="6" name="Title 1">
            <a:extLst>
              <a:ext uri="{FF2B5EF4-FFF2-40B4-BE49-F238E27FC236}">
                <a16:creationId xmlns:a16="http://schemas.microsoft.com/office/drawing/2014/main" id="{718E5783-143F-4517-BE88-84FD5DE1A3E3}"/>
              </a:ext>
            </a:extLst>
          </p:cNvPr>
          <p:cNvSpPr>
            <a:spLocks noGrp="1"/>
          </p:cNvSpPr>
          <p:nvPr>
            <p:ph type="title"/>
          </p:nvPr>
        </p:nvSpPr>
        <p:spPr>
          <a:xfrm>
            <a:off x="630000" y="136476"/>
            <a:ext cx="7524003" cy="1266195"/>
          </a:xfrm>
        </p:spPr>
        <p:txBody>
          <a:bodyPr>
            <a:noAutofit/>
          </a:bodyPr>
          <a:lstStyle/>
          <a:p>
            <a:pPr>
              <a:lnSpc>
                <a:spcPct val="80000"/>
              </a:lnSpc>
            </a:pPr>
            <a:r>
              <a:rPr lang="en-US" b="1" dirty="0"/>
              <a:t>LESSONS LEARNED </a:t>
            </a:r>
            <a:br>
              <a:rPr lang="en-US" dirty="0"/>
            </a:br>
            <a:r>
              <a:rPr lang="en-US" dirty="0"/>
              <a:t>      “You are not a Statistic”</a:t>
            </a:r>
          </a:p>
        </p:txBody>
      </p:sp>
    </p:spTree>
    <p:extLst>
      <p:ext uri="{BB962C8B-B14F-4D97-AF65-F5344CB8AC3E}">
        <p14:creationId xmlns:p14="http://schemas.microsoft.com/office/powerpoint/2010/main" val="1687438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508F5DC-7B99-C144-8713-A8BF6F379603}"/>
              </a:ext>
            </a:extLst>
          </p:cNvPr>
          <p:cNvPicPr>
            <a:picLocks noGrp="1" noChangeAspect="1"/>
          </p:cNvPicPr>
          <p:nvPr>
            <p:ph idx="1"/>
          </p:nvPr>
        </p:nvPicPr>
        <p:blipFill>
          <a:blip r:embed="rId2"/>
          <a:stretch>
            <a:fillRect/>
          </a:stretch>
        </p:blipFill>
        <p:spPr>
          <a:xfrm>
            <a:off x="571502" y="2325951"/>
            <a:ext cx="4007384" cy="3284737"/>
          </a:xfrm>
        </p:spPr>
      </p:pic>
      <p:pic>
        <p:nvPicPr>
          <p:cNvPr id="5" name="Picture 4">
            <a:extLst>
              <a:ext uri="{FF2B5EF4-FFF2-40B4-BE49-F238E27FC236}">
                <a16:creationId xmlns:a16="http://schemas.microsoft.com/office/drawing/2014/main" id="{A12FA263-8B6F-364D-B4FA-CFCDF532E4D5}"/>
              </a:ext>
            </a:extLst>
          </p:cNvPr>
          <p:cNvPicPr>
            <a:picLocks noChangeAspect="1"/>
          </p:cNvPicPr>
          <p:nvPr/>
        </p:nvPicPr>
        <p:blipFill>
          <a:blip r:embed="rId3"/>
          <a:stretch>
            <a:fillRect/>
          </a:stretch>
        </p:blipFill>
        <p:spPr>
          <a:xfrm>
            <a:off x="4953740" y="2325950"/>
            <a:ext cx="3685995" cy="3284737"/>
          </a:xfrm>
          <a:prstGeom prst="rect">
            <a:avLst/>
          </a:prstGeom>
        </p:spPr>
      </p:pic>
      <p:sp>
        <p:nvSpPr>
          <p:cNvPr id="8" name="Title 1">
            <a:extLst>
              <a:ext uri="{FF2B5EF4-FFF2-40B4-BE49-F238E27FC236}">
                <a16:creationId xmlns:a16="http://schemas.microsoft.com/office/drawing/2014/main" id="{E921D867-BBA4-4BCC-9E47-DBC06DAD5C20}"/>
              </a:ext>
            </a:extLst>
          </p:cNvPr>
          <p:cNvSpPr txBox="1">
            <a:spLocks/>
          </p:cNvSpPr>
          <p:nvPr/>
        </p:nvSpPr>
        <p:spPr>
          <a:xfrm>
            <a:off x="630000" y="136476"/>
            <a:ext cx="8061239" cy="126619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80000"/>
              </a:lnSpc>
            </a:pPr>
            <a:r>
              <a:rPr lang="en-US" b="1" dirty="0"/>
              <a:t>LESSONS LEARNED: </a:t>
            </a:r>
            <a:r>
              <a:rPr lang="en-US" dirty="0"/>
              <a:t>Attitude Matters</a:t>
            </a:r>
          </a:p>
        </p:txBody>
      </p:sp>
    </p:spTree>
    <p:extLst>
      <p:ext uri="{BB962C8B-B14F-4D97-AF65-F5344CB8AC3E}">
        <p14:creationId xmlns:p14="http://schemas.microsoft.com/office/powerpoint/2010/main" val="34348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861" y="2252595"/>
            <a:ext cx="7886700" cy="3606668"/>
          </a:xfrm>
        </p:spPr>
        <p:txBody>
          <a:bodyPr>
            <a:noAutofit/>
          </a:bodyPr>
          <a:lstStyle/>
          <a:p>
            <a:pPr marL="0" indent="0">
              <a:buNone/>
            </a:pPr>
            <a:r>
              <a:rPr lang="en-AU" sz="2000" b="1" dirty="0">
                <a:solidFill>
                  <a:srgbClr val="F99B3B"/>
                </a:solidFill>
                <a:latin typeface="PT Serif" panose="020A0603040505020204" pitchFamily="18" charset="0"/>
              </a:rPr>
              <a:t>Uniformly Prevalent</a:t>
            </a:r>
            <a:endParaRPr lang="en-US" b="1" u="sng" dirty="0"/>
          </a:p>
          <a:p>
            <a:pPr marL="0" indent="0">
              <a:buNone/>
            </a:pPr>
            <a:r>
              <a:rPr lang="en-US" dirty="0"/>
              <a:t>After initial shock, fear, anxiety and high stress...</a:t>
            </a:r>
          </a:p>
          <a:p>
            <a:pPr marL="0" indent="0">
              <a:spcBef>
                <a:spcPts val="1800"/>
              </a:spcBef>
              <a:buNone/>
            </a:pPr>
            <a:r>
              <a:rPr lang="en-AU" sz="2000" b="1" dirty="0">
                <a:solidFill>
                  <a:srgbClr val="F99B3B"/>
                </a:solidFill>
                <a:latin typeface="PT Serif" panose="020A0603040505020204" pitchFamily="18" charset="0"/>
              </a:rPr>
              <a:t>Fighting Spirit</a:t>
            </a:r>
            <a:endParaRPr lang="en-US" b="1" dirty="0"/>
          </a:p>
          <a:p>
            <a:pPr marL="0" indent="0">
              <a:buNone/>
            </a:pPr>
            <a:r>
              <a:rPr lang="is-IS" dirty="0"/>
              <a:t>Goals, Purpose, Future Events...</a:t>
            </a:r>
          </a:p>
          <a:p>
            <a:pPr marL="0" indent="0">
              <a:spcBef>
                <a:spcPts val="1800"/>
              </a:spcBef>
              <a:buNone/>
            </a:pPr>
            <a:r>
              <a:rPr lang="en-AU" sz="2000" b="1" dirty="0">
                <a:solidFill>
                  <a:srgbClr val="F99B3B"/>
                </a:solidFill>
                <a:latin typeface="PT Serif" panose="020A0603040505020204" pitchFamily="18" charset="0"/>
              </a:rPr>
              <a:t>No-Quit Attitude </a:t>
            </a:r>
            <a:endParaRPr lang="en-US" dirty="0"/>
          </a:p>
          <a:p>
            <a:pPr marL="0" indent="0">
              <a:buNone/>
            </a:pPr>
            <a:r>
              <a:rPr lang="is-IS" dirty="0"/>
              <a:t>Not Accepting Dire Predictions...</a:t>
            </a:r>
          </a:p>
          <a:p>
            <a:pPr marL="0" indent="0">
              <a:spcBef>
                <a:spcPts val="1800"/>
              </a:spcBef>
              <a:buNone/>
            </a:pPr>
            <a:r>
              <a:rPr lang="en-AU" sz="2000" b="1" dirty="0">
                <a:solidFill>
                  <a:srgbClr val="F99B3B"/>
                </a:solidFill>
                <a:latin typeface="PT Serif" panose="020A0603040505020204" pitchFamily="18" charset="0"/>
              </a:rPr>
              <a:t>Knowing There is HOPE</a:t>
            </a:r>
            <a:br>
              <a:rPr lang="en-AU" sz="2000" b="1" dirty="0">
                <a:solidFill>
                  <a:srgbClr val="F99B3B"/>
                </a:solidFill>
                <a:latin typeface="PT Serif" panose="020A0603040505020204" pitchFamily="18" charset="0"/>
              </a:rPr>
            </a:br>
            <a:r>
              <a:rPr lang="is-IS" dirty="0"/>
              <a:t>The success stories of others is Critical...</a:t>
            </a:r>
            <a:endParaRPr lang="en-US" dirty="0"/>
          </a:p>
        </p:txBody>
      </p:sp>
      <p:sp>
        <p:nvSpPr>
          <p:cNvPr id="6" name="Title 1">
            <a:extLst>
              <a:ext uri="{FF2B5EF4-FFF2-40B4-BE49-F238E27FC236}">
                <a16:creationId xmlns:a16="http://schemas.microsoft.com/office/drawing/2014/main" id="{9A95B231-CB43-4C09-B034-BCF7B234B124}"/>
              </a:ext>
            </a:extLst>
          </p:cNvPr>
          <p:cNvSpPr txBox="1">
            <a:spLocks/>
          </p:cNvSpPr>
          <p:nvPr/>
        </p:nvSpPr>
        <p:spPr>
          <a:xfrm>
            <a:off x="630000" y="136476"/>
            <a:ext cx="8061239" cy="126619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80000"/>
              </a:lnSpc>
            </a:pPr>
            <a:r>
              <a:rPr lang="en-US" b="1" dirty="0"/>
              <a:t>LESSONS LEARNED: </a:t>
            </a:r>
            <a:r>
              <a:rPr lang="en-US" dirty="0"/>
              <a:t>Attitude Matters</a:t>
            </a:r>
          </a:p>
        </p:txBody>
      </p:sp>
    </p:spTree>
    <p:extLst>
      <p:ext uri="{BB962C8B-B14F-4D97-AF65-F5344CB8AC3E}">
        <p14:creationId xmlns:p14="http://schemas.microsoft.com/office/powerpoint/2010/main" val="652735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8777"/>
            <a:ext cx="8284237" cy="1340528"/>
          </a:xfrm>
        </p:spPr>
        <p:txBody>
          <a:bodyPr>
            <a:noAutofit/>
          </a:bodyPr>
          <a:lstStyle/>
          <a:p>
            <a:r>
              <a:rPr lang="en-US" b="1" dirty="0"/>
              <a:t>LESSONS LEARNED</a:t>
            </a:r>
            <a:r>
              <a:rPr lang="en-US" sz="2400" dirty="0"/>
              <a:t>: Seeking and Implementing Other Evidence-Based Treatments and Therapies</a:t>
            </a:r>
            <a:endParaRPr lang="en-US" sz="3600" dirty="0"/>
          </a:p>
        </p:txBody>
      </p:sp>
      <p:sp>
        <p:nvSpPr>
          <p:cNvPr id="3" name="Content Placeholder 2"/>
          <p:cNvSpPr>
            <a:spLocks noGrp="1"/>
          </p:cNvSpPr>
          <p:nvPr>
            <p:ph idx="1"/>
          </p:nvPr>
        </p:nvSpPr>
        <p:spPr>
          <a:xfrm>
            <a:off x="628650" y="2334827"/>
            <a:ext cx="7886700" cy="3842135"/>
          </a:xfrm>
        </p:spPr>
        <p:txBody>
          <a:bodyPr>
            <a:normAutofit/>
          </a:bodyPr>
          <a:lstStyle/>
          <a:p>
            <a:pPr marL="0" indent="0">
              <a:lnSpc>
                <a:spcPct val="120000"/>
              </a:lnSpc>
              <a:buNone/>
            </a:pPr>
            <a:r>
              <a:rPr lang="en-US" b="1" dirty="0"/>
              <a:t>“Other”, Non Standard-of-Care </a:t>
            </a:r>
            <a:r>
              <a:rPr lang="en-US" dirty="0"/>
              <a:t>Therapies and Treatments, implemented and administered “with and/or without” standard of care, </a:t>
            </a:r>
            <a:r>
              <a:rPr lang="en-US" b="1" dirty="0">
                <a:solidFill>
                  <a:srgbClr val="F99B3B"/>
                </a:solidFill>
              </a:rPr>
              <a:t>CAN BE Profoundly Influential</a:t>
            </a:r>
            <a:r>
              <a:rPr lang="en-US" dirty="0">
                <a:solidFill>
                  <a:srgbClr val="F99B3B"/>
                </a:solidFill>
              </a:rPr>
              <a:t>.</a:t>
            </a:r>
          </a:p>
          <a:p>
            <a:pPr marL="0" indent="0">
              <a:lnSpc>
                <a:spcPct val="120000"/>
              </a:lnSpc>
              <a:buNone/>
            </a:pPr>
            <a:endParaRPr lang="en-US" dirty="0"/>
          </a:p>
          <a:p>
            <a:pPr marL="0" indent="0">
              <a:lnSpc>
                <a:spcPct val="120000"/>
              </a:lnSpc>
              <a:buNone/>
            </a:pPr>
            <a:r>
              <a:rPr lang="en-US" b="1" dirty="0"/>
              <a:t>The Great Majority of Patients </a:t>
            </a:r>
            <a:r>
              <a:rPr lang="en-US" dirty="0"/>
              <a:t>implemented several approaches, simultaneously, “not” one-off, singular, “silver-bullet” approaches.</a:t>
            </a:r>
          </a:p>
        </p:txBody>
      </p:sp>
    </p:spTree>
    <p:extLst>
      <p:ext uri="{BB962C8B-B14F-4D97-AF65-F5344CB8AC3E}">
        <p14:creationId xmlns:p14="http://schemas.microsoft.com/office/powerpoint/2010/main" val="812364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100485"/>
            <a:ext cx="7901441" cy="1311066"/>
          </a:xfrm>
        </p:spPr>
        <p:txBody>
          <a:bodyPr>
            <a:noAutofit/>
          </a:bodyPr>
          <a:lstStyle/>
          <a:p>
            <a:r>
              <a:rPr lang="en-US" b="1" dirty="0"/>
              <a:t>LESSON LEARNED</a:t>
            </a:r>
            <a:br>
              <a:rPr lang="en-US" sz="3200" dirty="0"/>
            </a:br>
            <a:r>
              <a:rPr lang="en-US" dirty="0"/>
              <a:t>Multi-Faceted Therapeutic Approach</a:t>
            </a:r>
          </a:p>
        </p:txBody>
      </p:sp>
      <p:sp>
        <p:nvSpPr>
          <p:cNvPr id="3" name="Content Placeholder 2"/>
          <p:cNvSpPr>
            <a:spLocks noGrp="1"/>
          </p:cNvSpPr>
          <p:nvPr>
            <p:ph idx="1"/>
          </p:nvPr>
        </p:nvSpPr>
        <p:spPr>
          <a:xfrm>
            <a:off x="630000" y="1791461"/>
            <a:ext cx="7901441" cy="4254718"/>
          </a:xfrm>
        </p:spPr>
        <p:txBody>
          <a:bodyPr>
            <a:noAutofit/>
          </a:bodyPr>
          <a:lstStyle/>
          <a:p>
            <a:pPr>
              <a:lnSpc>
                <a:spcPct val="120000"/>
              </a:lnSpc>
              <a:spcAft>
                <a:spcPts val="1200"/>
              </a:spcAft>
            </a:pPr>
            <a:r>
              <a:rPr lang="en-US" b="1" dirty="0"/>
              <a:t> </a:t>
            </a:r>
            <a:r>
              <a:rPr lang="en-US" b="1" dirty="0">
                <a:solidFill>
                  <a:srgbClr val="F99B3B"/>
                </a:solidFill>
              </a:rPr>
              <a:t>Multi-Faceted</a:t>
            </a:r>
            <a:r>
              <a:rPr lang="en-US" dirty="0"/>
              <a:t>, Comprehensive, Systemic</a:t>
            </a:r>
            <a:r>
              <a:rPr lang="is-IS" dirty="0"/>
              <a:t>…</a:t>
            </a:r>
            <a:endParaRPr lang="en-US" dirty="0"/>
          </a:p>
          <a:p>
            <a:pPr>
              <a:lnSpc>
                <a:spcPct val="120000"/>
              </a:lnSpc>
              <a:spcAft>
                <a:spcPts val="1200"/>
              </a:spcAft>
            </a:pPr>
            <a:r>
              <a:rPr lang="en-US" dirty="0"/>
              <a:t> Delivered by </a:t>
            </a:r>
            <a:r>
              <a:rPr lang="en-US" b="1" dirty="0">
                <a:solidFill>
                  <a:srgbClr val="F99B3B"/>
                </a:solidFill>
              </a:rPr>
              <a:t>Sophisticated</a:t>
            </a:r>
            <a:r>
              <a:rPr lang="en-US" b="1" dirty="0"/>
              <a:t> </a:t>
            </a:r>
            <a:r>
              <a:rPr lang="en-US" dirty="0"/>
              <a:t>Doctors/Healthcare Practitioners</a:t>
            </a:r>
            <a:r>
              <a:rPr lang="is-IS" dirty="0"/>
              <a:t>…</a:t>
            </a:r>
            <a:endParaRPr lang="en-US" dirty="0"/>
          </a:p>
          <a:p>
            <a:pPr>
              <a:lnSpc>
                <a:spcPct val="120000"/>
              </a:lnSpc>
              <a:spcAft>
                <a:spcPts val="1200"/>
              </a:spcAft>
            </a:pPr>
            <a:r>
              <a:rPr lang="en-US" b="1" dirty="0"/>
              <a:t> </a:t>
            </a:r>
            <a:r>
              <a:rPr lang="en-US" b="1" dirty="0">
                <a:solidFill>
                  <a:srgbClr val="F99B3B"/>
                </a:solidFill>
              </a:rPr>
              <a:t>Personalized</a:t>
            </a:r>
            <a:r>
              <a:rPr lang="en-US" b="1" dirty="0"/>
              <a:t> </a:t>
            </a:r>
            <a:r>
              <a:rPr lang="en-US" dirty="0"/>
              <a:t>to the Individual (Non-generic approach)</a:t>
            </a:r>
            <a:r>
              <a:rPr lang="is-IS" dirty="0"/>
              <a:t>…</a:t>
            </a:r>
            <a:endParaRPr lang="en-US" dirty="0"/>
          </a:p>
          <a:p>
            <a:pPr>
              <a:lnSpc>
                <a:spcPct val="120000"/>
              </a:lnSpc>
              <a:spcAft>
                <a:spcPts val="1200"/>
              </a:spcAft>
            </a:pPr>
            <a:r>
              <a:rPr lang="en-US" dirty="0"/>
              <a:t> Based on </a:t>
            </a:r>
            <a:r>
              <a:rPr lang="en-US" b="1" dirty="0">
                <a:solidFill>
                  <a:srgbClr val="F99B3B"/>
                </a:solidFill>
              </a:rPr>
              <a:t>Objective</a:t>
            </a:r>
            <a:r>
              <a:rPr lang="en-US" dirty="0"/>
              <a:t> Assays, Tests and Criteria</a:t>
            </a:r>
            <a:r>
              <a:rPr lang="is-IS" dirty="0"/>
              <a:t>…</a:t>
            </a:r>
            <a:endParaRPr lang="en-US" dirty="0"/>
          </a:p>
          <a:p>
            <a:pPr>
              <a:lnSpc>
                <a:spcPct val="120000"/>
              </a:lnSpc>
              <a:spcAft>
                <a:spcPts val="1200"/>
              </a:spcAft>
            </a:pPr>
            <a:r>
              <a:rPr lang="en-US" dirty="0"/>
              <a:t> Administered with “</a:t>
            </a:r>
            <a:r>
              <a:rPr lang="en-US" b="1" dirty="0">
                <a:solidFill>
                  <a:srgbClr val="F99B3B"/>
                </a:solidFill>
              </a:rPr>
              <a:t>Compassion</a:t>
            </a:r>
            <a:r>
              <a:rPr lang="en-US" dirty="0"/>
              <a:t>”</a:t>
            </a:r>
            <a:r>
              <a:rPr lang="is-IS" dirty="0"/>
              <a:t>…</a:t>
            </a:r>
          </a:p>
          <a:p>
            <a:pPr>
              <a:lnSpc>
                <a:spcPct val="120000"/>
              </a:lnSpc>
              <a:spcAft>
                <a:spcPts val="1200"/>
              </a:spcAft>
            </a:pPr>
            <a:r>
              <a:rPr lang="is-IS" b="1" dirty="0"/>
              <a:t> </a:t>
            </a:r>
            <a:r>
              <a:rPr lang="is-IS" b="1" dirty="0">
                <a:solidFill>
                  <a:srgbClr val="F99B3B"/>
                </a:solidFill>
              </a:rPr>
              <a:t>Many Conventional Doctors</a:t>
            </a:r>
            <a:r>
              <a:rPr lang="is-IS" dirty="0"/>
              <a:t>: “Blindspot” or “Dismissive/Skeptical Attitude” re: the Value and Benefit of “True, Comprehensive Integrative Cancer Care”</a:t>
            </a:r>
            <a:endParaRPr lang="en-US" dirty="0"/>
          </a:p>
        </p:txBody>
      </p:sp>
    </p:spTree>
    <p:extLst>
      <p:ext uri="{BB962C8B-B14F-4D97-AF65-F5344CB8AC3E}">
        <p14:creationId xmlns:p14="http://schemas.microsoft.com/office/powerpoint/2010/main" val="708673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INFORMATION</a:t>
            </a:r>
          </a:p>
        </p:txBody>
      </p:sp>
      <p:sp>
        <p:nvSpPr>
          <p:cNvPr id="3" name="Content Placeholder 2"/>
          <p:cNvSpPr>
            <a:spLocks noGrp="1"/>
          </p:cNvSpPr>
          <p:nvPr>
            <p:ph idx="1"/>
          </p:nvPr>
        </p:nvSpPr>
        <p:spPr>
          <a:xfrm>
            <a:off x="678308" y="1862488"/>
            <a:ext cx="7886699" cy="4335105"/>
          </a:xfrm>
        </p:spPr>
        <p:txBody>
          <a:bodyPr>
            <a:normAutofit fontScale="92500"/>
          </a:bodyPr>
          <a:lstStyle/>
          <a:p>
            <a:pPr marL="0" indent="0">
              <a:buNone/>
            </a:pPr>
            <a:r>
              <a:rPr lang="en-US" sz="2600" b="1" dirty="0">
                <a:latin typeface="PT Serif" panose="020A0603040505020204" pitchFamily="18" charset="0"/>
              </a:rPr>
              <a:t>No Disclosures or Conflicts; </a:t>
            </a:r>
            <a:br>
              <a:rPr lang="en-US" sz="2600" b="1" dirty="0">
                <a:latin typeface="PT Serif" panose="020A0603040505020204" pitchFamily="18" charset="0"/>
              </a:rPr>
            </a:br>
            <a:r>
              <a:rPr lang="en-US" sz="2600" b="1" dirty="0">
                <a:solidFill>
                  <a:srgbClr val="F99B3B"/>
                </a:solidFill>
                <a:latin typeface="PT Serif" panose="020A0603040505020204" pitchFamily="18" charset="0"/>
              </a:rPr>
              <a:t>No Monetary Exchange with Interviewees</a:t>
            </a:r>
          </a:p>
          <a:p>
            <a:endParaRPr lang="en-US" dirty="0"/>
          </a:p>
          <a:p>
            <a:pPr marL="0" indent="0">
              <a:buNone/>
            </a:pPr>
            <a:r>
              <a:rPr lang="en-US" b="1" dirty="0"/>
              <a:t>Board Member</a:t>
            </a:r>
            <a:r>
              <a:rPr lang="en-US" dirty="0"/>
              <a:t>: Annie Appleseed Project</a:t>
            </a:r>
          </a:p>
          <a:p>
            <a:pPr marL="0" indent="0">
              <a:buNone/>
            </a:pPr>
            <a:r>
              <a:rPr lang="en-US" b="1" dirty="0"/>
              <a:t>Member</a:t>
            </a:r>
            <a:r>
              <a:rPr lang="en-US" dirty="0"/>
              <a:t>: Society of Integrative Oncologists</a:t>
            </a:r>
          </a:p>
          <a:p>
            <a:pPr marL="0" indent="0">
              <a:buNone/>
            </a:pPr>
            <a:r>
              <a:rPr lang="en-US" b="1" dirty="0"/>
              <a:t>Member</a:t>
            </a:r>
            <a:r>
              <a:rPr lang="en-US" dirty="0"/>
              <a:t>: Oncology Association of Naturopathic Physicians</a:t>
            </a:r>
          </a:p>
          <a:p>
            <a:pPr marL="0" indent="0">
              <a:buNone/>
            </a:pPr>
            <a:endParaRPr lang="en-US" dirty="0"/>
          </a:p>
          <a:p>
            <a:pPr marL="0" indent="0">
              <a:buNone/>
            </a:pPr>
            <a:r>
              <a:rPr lang="en-US" b="1" dirty="0"/>
              <a:t>Rick Shapiro: </a:t>
            </a:r>
            <a:r>
              <a:rPr lang="en-US" dirty="0"/>
              <a:t>Former practicing Attorney, “not” an M.D., N.D., </a:t>
            </a:r>
            <a:r>
              <a:rPr lang="en-US" dirty="0" err="1"/>
              <a:t>Ph.D</a:t>
            </a:r>
            <a:r>
              <a:rPr lang="en-US" dirty="0"/>
              <a:t>;    </a:t>
            </a:r>
            <a:r>
              <a:rPr lang="en-US" b="1" dirty="0"/>
              <a:t>Financial Advisor:</a:t>
            </a:r>
            <a:r>
              <a:rPr lang="en-US" dirty="0"/>
              <a:t> “The Wheatley Group”, a Merger &amp; Acquisition Firm</a:t>
            </a:r>
          </a:p>
          <a:p>
            <a:pPr marL="0" indent="0">
              <a:buNone/>
            </a:pPr>
            <a:endParaRPr lang="en-US" dirty="0"/>
          </a:p>
          <a:p>
            <a:pPr marL="0" indent="0">
              <a:buNone/>
            </a:pPr>
            <a:r>
              <a:rPr lang="en-US" b="1" dirty="0"/>
              <a:t>My Passion: </a:t>
            </a:r>
            <a:r>
              <a:rPr lang="en-US" dirty="0"/>
              <a:t>Counsel, Inspire, Empower &amp; Educate People about Safe, Evidence-Based Integrative/Alternative Cancer Therapies To Save Lives.</a:t>
            </a:r>
          </a:p>
          <a:p>
            <a:endParaRPr lang="en-US" dirty="0"/>
          </a:p>
          <a:p>
            <a:endParaRPr lang="en-US" dirty="0"/>
          </a:p>
          <a:p>
            <a:endParaRPr lang="en-US" dirty="0"/>
          </a:p>
        </p:txBody>
      </p:sp>
    </p:spTree>
    <p:extLst>
      <p:ext uri="{BB962C8B-B14F-4D97-AF65-F5344CB8AC3E}">
        <p14:creationId xmlns:p14="http://schemas.microsoft.com/office/powerpoint/2010/main" val="1593000572"/>
      </p:ext>
    </p:extLst>
  </p:cSld>
  <p:clrMapOvr>
    <a:masterClrMapping/>
  </p:clrMapOvr>
  <mc:AlternateContent xmlns:mc="http://schemas.openxmlformats.org/markup-compatibility/2006" xmlns:p14="http://schemas.microsoft.com/office/powerpoint/2010/main">
    <mc:Choice Requires="p14">
      <p:transition spd="slow" p14:dur="55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79900"/>
            <a:ext cx="5685075" cy="1340528"/>
          </a:xfrm>
        </p:spPr>
        <p:txBody>
          <a:bodyPr>
            <a:noAutofit/>
          </a:bodyPr>
          <a:lstStyle/>
          <a:p>
            <a:r>
              <a:rPr lang="en-US" b="1" dirty="0"/>
              <a:t>LESSONS LEARNED </a:t>
            </a:r>
            <a:br>
              <a:rPr lang="en-US" b="1" dirty="0"/>
            </a:br>
            <a:r>
              <a:rPr lang="en-US" sz="3200" dirty="0"/>
              <a:t>What Constitutes Evidence?</a:t>
            </a:r>
          </a:p>
        </p:txBody>
      </p:sp>
      <p:sp>
        <p:nvSpPr>
          <p:cNvPr id="3" name="Content Placeholder 2"/>
          <p:cNvSpPr>
            <a:spLocks noGrp="1"/>
          </p:cNvSpPr>
          <p:nvPr>
            <p:ph idx="1"/>
          </p:nvPr>
        </p:nvSpPr>
        <p:spPr>
          <a:xfrm>
            <a:off x="630000" y="1846555"/>
            <a:ext cx="7999095" cy="4394447"/>
          </a:xfrm>
        </p:spPr>
        <p:txBody>
          <a:bodyPr>
            <a:noAutofit/>
          </a:bodyPr>
          <a:lstStyle/>
          <a:p>
            <a:pPr marL="0" indent="0">
              <a:lnSpc>
                <a:spcPct val="120000"/>
              </a:lnSpc>
              <a:buNone/>
            </a:pPr>
            <a:r>
              <a:rPr lang="en-AU" sz="1800" b="1" dirty="0">
                <a:solidFill>
                  <a:srgbClr val="F99B3B"/>
                </a:solidFill>
                <a:latin typeface="PT Serif" panose="020A0603040505020204" pitchFamily="18" charset="0"/>
              </a:rPr>
              <a:t>The Conventional “Gold Standard”</a:t>
            </a:r>
            <a:br>
              <a:rPr lang="en-US" sz="1600" b="1" dirty="0"/>
            </a:br>
            <a:r>
              <a:rPr lang="en-US" sz="1600" dirty="0"/>
              <a:t>Mainstream Medicine’s Sacred Cow - FDA, Phase 3, Large-Randomized, Double-Blind, Placebo Controlled Study; 10-15 years.</a:t>
            </a:r>
          </a:p>
          <a:p>
            <a:pPr marL="0" indent="0">
              <a:lnSpc>
                <a:spcPct val="120000"/>
              </a:lnSpc>
              <a:spcBef>
                <a:spcPts val="1200"/>
              </a:spcBef>
              <a:buNone/>
            </a:pPr>
            <a:r>
              <a:rPr lang="en-AU" sz="1800" b="1" dirty="0">
                <a:solidFill>
                  <a:srgbClr val="F99B3B"/>
                </a:solidFill>
                <a:latin typeface="PT Serif" panose="020A0603040505020204" pitchFamily="18" charset="0"/>
              </a:rPr>
              <a:t>Tufts University </a:t>
            </a:r>
            <a:endParaRPr lang="en-US" sz="1800" b="1" u="sng" dirty="0"/>
          </a:p>
          <a:p>
            <a:pPr marL="0" indent="0">
              <a:lnSpc>
                <a:spcPct val="120000"/>
              </a:lnSpc>
              <a:spcBef>
                <a:spcPts val="0"/>
              </a:spcBef>
              <a:buNone/>
            </a:pPr>
            <a:r>
              <a:rPr lang="en-US" sz="1600" dirty="0"/>
              <a:t>$2.5 Billion (</a:t>
            </a:r>
            <a:r>
              <a:rPr lang="en-US" sz="1600" u="sng" dirty="0"/>
              <a:t>2014-Study of Drug Approval</a:t>
            </a:r>
            <a:r>
              <a:rPr lang="en-US" sz="1600" dirty="0"/>
              <a:t>).</a:t>
            </a:r>
          </a:p>
          <a:p>
            <a:pPr marL="0" indent="0">
              <a:lnSpc>
                <a:spcPct val="120000"/>
              </a:lnSpc>
              <a:spcBef>
                <a:spcPts val="1200"/>
              </a:spcBef>
              <a:buNone/>
            </a:pPr>
            <a:r>
              <a:rPr lang="en-AU" sz="1800" b="1" dirty="0">
                <a:solidFill>
                  <a:srgbClr val="F99B3B"/>
                </a:solidFill>
                <a:latin typeface="PT Serif" panose="020A0603040505020204" pitchFamily="18" charset="0"/>
              </a:rPr>
              <a:t>Long-Term Patents</a:t>
            </a:r>
            <a:br>
              <a:rPr lang="en-US" sz="1600" b="1" dirty="0"/>
            </a:br>
            <a:r>
              <a:rPr lang="en-US" sz="1600" dirty="0"/>
              <a:t>Protect Financial Investment &amp; Reap Billions (TV Ads, Ubiquitous)</a:t>
            </a:r>
          </a:p>
          <a:p>
            <a:pPr marL="0" indent="0">
              <a:lnSpc>
                <a:spcPct val="120000"/>
              </a:lnSpc>
              <a:buNone/>
            </a:pPr>
            <a:r>
              <a:rPr lang="en-AU" sz="1800" b="1" dirty="0">
                <a:solidFill>
                  <a:srgbClr val="F99B3B"/>
                </a:solidFill>
                <a:latin typeface="PT Serif" panose="020A0603040505020204" pitchFamily="18" charset="0"/>
              </a:rPr>
              <a:t>Natural Agents </a:t>
            </a:r>
            <a:r>
              <a:rPr lang="en-US" sz="1800" dirty="0">
                <a:solidFill>
                  <a:srgbClr val="F99B3B"/>
                </a:solidFill>
              </a:rPr>
              <a:t>(non-pharmaceuticals)</a:t>
            </a:r>
            <a:r>
              <a:rPr lang="en-US" sz="1800" dirty="0"/>
              <a:t> </a:t>
            </a:r>
            <a:br>
              <a:rPr lang="en-US" sz="1600" dirty="0"/>
            </a:br>
            <a:r>
              <a:rPr lang="en-US" sz="1600" dirty="0"/>
              <a:t>Cannot procure patents, no one will incur the huge expense without a potential ROI.</a:t>
            </a:r>
          </a:p>
          <a:p>
            <a:pPr marL="0" indent="0">
              <a:lnSpc>
                <a:spcPct val="120000"/>
              </a:lnSpc>
              <a:buNone/>
            </a:pPr>
            <a:r>
              <a:rPr lang="en-AU" sz="1800" b="1" dirty="0">
                <a:solidFill>
                  <a:srgbClr val="F99B3B"/>
                </a:solidFill>
                <a:latin typeface="PT Serif" panose="020A0603040505020204" pitchFamily="18" charset="0"/>
              </a:rPr>
              <a:t>Other Relevant Evidence</a:t>
            </a:r>
            <a:br>
              <a:rPr lang="en-US" sz="1600" b="1" dirty="0"/>
            </a:br>
            <a:r>
              <a:rPr lang="en-US" sz="1600" dirty="0"/>
              <a:t>Epidemiological Studies, Case Studies, Case Reports, Clinical Studies </a:t>
            </a:r>
            <a:r>
              <a:rPr lang="is-IS" sz="1600" dirty="0"/>
              <a:t>…  Strong correlations of benefit exist ... We cannot ignore patient results!</a:t>
            </a:r>
            <a:endParaRPr lang="en-US" sz="1600" dirty="0"/>
          </a:p>
        </p:txBody>
      </p:sp>
      <p:pic>
        <p:nvPicPr>
          <p:cNvPr id="4" name="Picture 3">
            <a:extLst>
              <a:ext uri="{FF2B5EF4-FFF2-40B4-BE49-F238E27FC236}">
                <a16:creationId xmlns:a16="http://schemas.microsoft.com/office/drawing/2014/main" id="{08824704-3F8E-5344-BCB2-D9267564736D}"/>
              </a:ext>
            </a:extLst>
          </p:cNvPr>
          <p:cNvPicPr>
            <a:picLocks noChangeAspect="1"/>
          </p:cNvPicPr>
          <p:nvPr/>
        </p:nvPicPr>
        <p:blipFill>
          <a:blip r:embed="rId2"/>
          <a:stretch>
            <a:fillRect/>
          </a:stretch>
        </p:blipFill>
        <p:spPr>
          <a:xfrm>
            <a:off x="6945075" y="0"/>
            <a:ext cx="2198925" cy="1420428"/>
          </a:xfrm>
          <a:prstGeom prst="rect">
            <a:avLst/>
          </a:prstGeom>
        </p:spPr>
      </p:pic>
    </p:spTree>
    <p:extLst>
      <p:ext uri="{BB962C8B-B14F-4D97-AF65-F5344CB8AC3E}">
        <p14:creationId xmlns:p14="http://schemas.microsoft.com/office/powerpoint/2010/main" val="1305946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100484"/>
            <a:ext cx="8682228" cy="1319943"/>
          </a:xfrm>
        </p:spPr>
        <p:txBody>
          <a:bodyPr>
            <a:noAutofit/>
          </a:bodyPr>
          <a:lstStyle/>
          <a:p>
            <a:r>
              <a:rPr lang="en-US" b="1" dirty="0"/>
              <a:t>LESSONS LEARNED </a:t>
            </a:r>
            <a:br>
              <a:rPr lang="en-US" b="1" dirty="0"/>
            </a:br>
            <a:r>
              <a:rPr lang="en-US" sz="3200" dirty="0"/>
              <a:t>Which</a:t>
            </a:r>
            <a:r>
              <a:rPr lang="en-US" b="1" dirty="0"/>
              <a:t> </a:t>
            </a:r>
            <a:r>
              <a:rPr lang="en-US" sz="3200" dirty="0"/>
              <a:t>Therapies Implemented? </a:t>
            </a:r>
          </a:p>
        </p:txBody>
      </p:sp>
      <p:sp>
        <p:nvSpPr>
          <p:cNvPr id="3" name="Content Placeholder 2"/>
          <p:cNvSpPr>
            <a:spLocks noGrp="1"/>
          </p:cNvSpPr>
          <p:nvPr>
            <p:ph idx="1"/>
          </p:nvPr>
        </p:nvSpPr>
        <p:spPr>
          <a:xfrm>
            <a:off x="719536" y="2095130"/>
            <a:ext cx="7110570" cy="4122361"/>
          </a:xfrm>
        </p:spPr>
        <p:txBody>
          <a:bodyPr>
            <a:normAutofit/>
          </a:bodyPr>
          <a:lstStyle/>
          <a:p>
            <a:r>
              <a:rPr lang="en-US" b="1" dirty="0"/>
              <a:t>Mind-Body Therapy</a:t>
            </a:r>
          </a:p>
          <a:p>
            <a:endParaRPr lang="en-US" b="1" dirty="0"/>
          </a:p>
          <a:p>
            <a:r>
              <a:rPr lang="en-US" b="1" dirty="0"/>
              <a:t>Nutritional Oncological Strategies</a:t>
            </a:r>
          </a:p>
          <a:p>
            <a:endParaRPr lang="en-US" b="1" dirty="0"/>
          </a:p>
          <a:p>
            <a:r>
              <a:rPr lang="en-US" b="1" dirty="0"/>
              <a:t>Evidence-Based Supplementation Programs</a:t>
            </a:r>
          </a:p>
          <a:p>
            <a:endParaRPr lang="en-US" b="1" dirty="0"/>
          </a:p>
          <a:p>
            <a:r>
              <a:rPr lang="en-US" b="1" dirty="0"/>
              <a:t>Exercise Regimens</a:t>
            </a:r>
          </a:p>
          <a:p>
            <a:endParaRPr lang="en-US" b="1" dirty="0"/>
          </a:p>
          <a:p>
            <a:r>
              <a:rPr lang="en-US" b="1" dirty="0"/>
              <a:t>Non-Generic Chemotherapy</a:t>
            </a:r>
          </a:p>
          <a:p>
            <a:endParaRPr lang="en-US" dirty="0"/>
          </a:p>
        </p:txBody>
      </p:sp>
    </p:spTree>
    <p:extLst>
      <p:ext uri="{BB962C8B-B14F-4D97-AF65-F5344CB8AC3E}">
        <p14:creationId xmlns:p14="http://schemas.microsoft.com/office/powerpoint/2010/main" val="1866546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46CC5-9012-4A47-A765-097D077EECA7}"/>
              </a:ext>
            </a:extLst>
          </p:cNvPr>
          <p:cNvSpPr>
            <a:spLocks noGrp="1"/>
          </p:cNvSpPr>
          <p:nvPr>
            <p:ph type="title"/>
          </p:nvPr>
        </p:nvSpPr>
        <p:spPr>
          <a:xfrm>
            <a:off x="630000" y="115571"/>
            <a:ext cx="7524003" cy="1295979"/>
          </a:xfrm>
        </p:spPr>
        <p:txBody>
          <a:bodyPr>
            <a:noAutofit/>
          </a:bodyPr>
          <a:lstStyle/>
          <a:p>
            <a:r>
              <a:rPr lang="en-US" b="1" dirty="0"/>
              <a:t>LESSONS LEARNED</a:t>
            </a:r>
            <a:br>
              <a:rPr lang="en-US" dirty="0"/>
            </a:br>
            <a:r>
              <a:rPr lang="en-US" dirty="0"/>
              <a:t>       </a:t>
            </a:r>
            <a:r>
              <a:rPr lang="en-US" sz="3200" dirty="0"/>
              <a:t>Mind-Body Therapies </a:t>
            </a:r>
          </a:p>
        </p:txBody>
      </p:sp>
      <p:pic>
        <p:nvPicPr>
          <p:cNvPr id="5" name="Content Placeholder 4">
            <a:extLst>
              <a:ext uri="{FF2B5EF4-FFF2-40B4-BE49-F238E27FC236}">
                <a16:creationId xmlns:a16="http://schemas.microsoft.com/office/drawing/2014/main" id="{DC52E44C-B525-CE40-8403-27D2A6ACFE8E}"/>
              </a:ext>
            </a:extLst>
          </p:cNvPr>
          <p:cNvPicPr>
            <a:picLocks noGrp="1" noChangeAspect="1"/>
          </p:cNvPicPr>
          <p:nvPr>
            <p:ph idx="1"/>
          </p:nvPr>
        </p:nvPicPr>
        <p:blipFill>
          <a:blip r:embed="rId2"/>
          <a:stretch>
            <a:fillRect/>
          </a:stretch>
        </p:blipFill>
        <p:spPr>
          <a:xfrm>
            <a:off x="4739367" y="1846030"/>
            <a:ext cx="3827584" cy="2071814"/>
          </a:xfrm>
        </p:spPr>
      </p:pic>
      <p:pic>
        <p:nvPicPr>
          <p:cNvPr id="4" name="Picture 3">
            <a:extLst>
              <a:ext uri="{FF2B5EF4-FFF2-40B4-BE49-F238E27FC236}">
                <a16:creationId xmlns:a16="http://schemas.microsoft.com/office/drawing/2014/main" id="{6E8B7FDB-A42B-6D43-BB88-514522F63A20}"/>
              </a:ext>
            </a:extLst>
          </p:cNvPr>
          <p:cNvPicPr>
            <a:picLocks noChangeAspect="1"/>
          </p:cNvPicPr>
          <p:nvPr/>
        </p:nvPicPr>
        <p:blipFill>
          <a:blip r:embed="rId3"/>
          <a:stretch>
            <a:fillRect/>
          </a:stretch>
        </p:blipFill>
        <p:spPr>
          <a:xfrm>
            <a:off x="630001" y="1846030"/>
            <a:ext cx="3659132" cy="2071814"/>
          </a:xfrm>
          <a:prstGeom prst="rect">
            <a:avLst/>
          </a:prstGeom>
        </p:spPr>
      </p:pic>
      <p:pic>
        <p:nvPicPr>
          <p:cNvPr id="6" name="Picture 5">
            <a:extLst>
              <a:ext uri="{FF2B5EF4-FFF2-40B4-BE49-F238E27FC236}">
                <a16:creationId xmlns:a16="http://schemas.microsoft.com/office/drawing/2014/main" id="{A4F82172-C599-4341-B666-B194458020C8}"/>
              </a:ext>
            </a:extLst>
          </p:cNvPr>
          <p:cNvPicPr>
            <a:picLocks noChangeAspect="1"/>
          </p:cNvPicPr>
          <p:nvPr/>
        </p:nvPicPr>
        <p:blipFill>
          <a:blip r:embed="rId4"/>
          <a:stretch>
            <a:fillRect/>
          </a:stretch>
        </p:blipFill>
        <p:spPr>
          <a:xfrm>
            <a:off x="4739365" y="4234423"/>
            <a:ext cx="3827585" cy="1908073"/>
          </a:xfrm>
          <a:prstGeom prst="rect">
            <a:avLst/>
          </a:prstGeom>
        </p:spPr>
      </p:pic>
      <p:pic>
        <p:nvPicPr>
          <p:cNvPr id="8" name="Picture 7">
            <a:extLst>
              <a:ext uri="{FF2B5EF4-FFF2-40B4-BE49-F238E27FC236}">
                <a16:creationId xmlns:a16="http://schemas.microsoft.com/office/drawing/2014/main" id="{3D03D3B6-3A2D-1E4A-BB09-F3CD83AFCA9B}"/>
              </a:ext>
            </a:extLst>
          </p:cNvPr>
          <p:cNvPicPr>
            <a:picLocks noChangeAspect="1"/>
          </p:cNvPicPr>
          <p:nvPr/>
        </p:nvPicPr>
        <p:blipFill>
          <a:blip r:embed="rId5"/>
          <a:stretch>
            <a:fillRect/>
          </a:stretch>
        </p:blipFill>
        <p:spPr>
          <a:xfrm>
            <a:off x="630000" y="4234423"/>
            <a:ext cx="3659131" cy="1908072"/>
          </a:xfrm>
          <a:prstGeom prst="rect">
            <a:avLst/>
          </a:prstGeom>
        </p:spPr>
      </p:pic>
    </p:spTree>
    <p:extLst>
      <p:ext uri="{BB962C8B-B14F-4D97-AF65-F5344CB8AC3E}">
        <p14:creationId xmlns:p14="http://schemas.microsoft.com/office/powerpoint/2010/main" val="752596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336" y="1906872"/>
            <a:ext cx="7524003" cy="3908002"/>
          </a:xfrm>
        </p:spPr>
        <p:txBody>
          <a:bodyPr>
            <a:noAutofit/>
          </a:bodyPr>
          <a:lstStyle/>
          <a:p>
            <a:pPr marL="0" indent="0">
              <a:lnSpc>
                <a:spcPct val="120000"/>
              </a:lnSpc>
              <a:buNone/>
            </a:pPr>
            <a:r>
              <a:rPr lang="en-AU" sz="2200" b="1" dirty="0">
                <a:solidFill>
                  <a:srgbClr val="F99B3B"/>
                </a:solidFill>
                <a:latin typeface="PT Serif" panose="020A0603040505020204" pitchFamily="18" charset="0"/>
              </a:rPr>
              <a:t>Stress, Fear, Anxiety and Depression </a:t>
            </a:r>
            <a:br>
              <a:rPr lang="en-AU" sz="2400" b="1" dirty="0">
                <a:solidFill>
                  <a:srgbClr val="F99B3B"/>
                </a:solidFill>
                <a:latin typeface="PT Serif" panose="020A0603040505020204" pitchFamily="18" charset="0"/>
              </a:rPr>
            </a:br>
            <a:r>
              <a:rPr lang="en-US" b="1" dirty="0"/>
              <a:t>Weakens Immune System</a:t>
            </a:r>
            <a:r>
              <a:rPr lang="en-US" dirty="0"/>
              <a:t>  </a:t>
            </a:r>
            <a:br>
              <a:rPr lang="en-US" dirty="0"/>
            </a:br>
            <a:r>
              <a:rPr lang="en-US" dirty="0"/>
              <a:t>Example: Placebo lost hair case (Radical Remission...</a:t>
            </a:r>
            <a:r>
              <a:rPr lang="is-IS" dirty="0"/>
              <a:t>)</a:t>
            </a:r>
            <a:r>
              <a:rPr lang="en-US" dirty="0"/>
              <a:t> </a:t>
            </a:r>
            <a:endParaRPr lang="is-IS" b="1" dirty="0"/>
          </a:p>
          <a:p>
            <a:pPr marL="0" indent="0">
              <a:lnSpc>
                <a:spcPct val="120000"/>
              </a:lnSpc>
              <a:spcBef>
                <a:spcPts val="1800"/>
              </a:spcBef>
              <a:buNone/>
            </a:pPr>
            <a:r>
              <a:rPr lang="en-AU" sz="2200" b="1" dirty="0">
                <a:solidFill>
                  <a:srgbClr val="F99B3B"/>
                </a:solidFill>
                <a:latin typeface="PT Serif" panose="020A0603040505020204" pitchFamily="18" charset="0"/>
              </a:rPr>
              <a:t>Importance—Immune Systems</a:t>
            </a:r>
            <a:br>
              <a:rPr lang="en-AU" sz="2400" b="1" dirty="0">
                <a:solidFill>
                  <a:srgbClr val="F99B3B"/>
                </a:solidFill>
                <a:latin typeface="PT Serif" panose="020A0603040505020204" pitchFamily="18" charset="0"/>
              </a:rPr>
            </a:br>
            <a:r>
              <a:rPr lang="is-IS" dirty="0"/>
              <a:t>Need strong, vital NK cells, T-Cells, B-Cells, Macrophages, other aspects, to </a:t>
            </a:r>
            <a:r>
              <a:rPr lang="is-IS" b="1" dirty="0"/>
              <a:t>DETECT and FIGHT </a:t>
            </a:r>
            <a:r>
              <a:rPr lang="is-IS" dirty="0"/>
              <a:t>Cancer. </a:t>
            </a:r>
            <a:endParaRPr lang="is-IS" b="1" dirty="0"/>
          </a:p>
          <a:p>
            <a:pPr marL="0" indent="0">
              <a:lnSpc>
                <a:spcPct val="120000"/>
              </a:lnSpc>
              <a:spcBef>
                <a:spcPts val="1800"/>
              </a:spcBef>
              <a:buNone/>
            </a:pPr>
            <a:r>
              <a:rPr lang="en-AU" sz="2200" b="1" dirty="0">
                <a:solidFill>
                  <a:srgbClr val="F99B3B"/>
                </a:solidFill>
                <a:latin typeface="PT Serif" panose="020A0603040505020204" pitchFamily="18" charset="0"/>
              </a:rPr>
              <a:t>Potential Mind-Body Therapies</a:t>
            </a:r>
            <a:br>
              <a:rPr lang="en-AU" sz="2400" b="1" dirty="0">
                <a:solidFill>
                  <a:srgbClr val="F99B3B"/>
                </a:solidFill>
                <a:latin typeface="PT Serif" panose="020A0603040505020204" pitchFamily="18" charset="0"/>
              </a:rPr>
            </a:br>
            <a:r>
              <a:rPr lang="is-IS" dirty="0"/>
              <a:t>Meditation, Prayer, Humor, Music, Other Stress Relaxation Classes and Techniques Can be Impactful.</a:t>
            </a:r>
          </a:p>
          <a:p>
            <a:endParaRPr lang="en-US" dirty="0"/>
          </a:p>
        </p:txBody>
      </p:sp>
      <p:sp>
        <p:nvSpPr>
          <p:cNvPr id="6" name="Title 1">
            <a:extLst>
              <a:ext uri="{FF2B5EF4-FFF2-40B4-BE49-F238E27FC236}">
                <a16:creationId xmlns:a16="http://schemas.microsoft.com/office/drawing/2014/main" id="{125C3449-98A8-4A45-B561-B5D24015ED76}"/>
              </a:ext>
            </a:extLst>
          </p:cNvPr>
          <p:cNvSpPr txBox="1">
            <a:spLocks/>
          </p:cNvSpPr>
          <p:nvPr/>
        </p:nvSpPr>
        <p:spPr>
          <a:xfrm>
            <a:off x="630000" y="115571"/>
            <a:ext cx="7524003"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Mind-Body Therapies </a:t>
            </a:r>
          </a:p>
        </p:txBody>
      </p:sp>
    </p:spTree>
    <p:extLst>
      <p:ext uri="{BB962C8B-B14F-4D97-AF65-F5344CB8AC3E}">
        <p14:creationId xmlns:p14="http://schemas.microsoft.com/office/powerpoint/2010/main" val="306446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001" y="1793285"/>
            <a:ext cx="5699779" cy="2224533"/>
          </a:xfrm>
        </p:spPr>
        <p:txBody>
          <a:bodyPr>
            <a:noAutofit/>
          </a:bodyPr>
          <a:lstStyle/>
          <a:p>
            <a:pPr marL="0" indent="0" algn="just">
              <a:lnSpc>
                <a:spcPct val="120000"/>
              </a:lnSpc>
              <a:buNone/>
              <a:tabLst>
                <a:tab pos="3768725" algn="l"/>
              </a:tabLst>
            </a:pPr>
            <a:r>
              <a:rPr lang="en-US" sz="1500" dirty="0"/>
              <a:t>“One example concerns an 11-year study of a stress management technique known as “</a:t>
            </a:r>
            <a:r>
              <a:rPr lang="en-US" sz="1500" b="1" dirty="0"/>
              <a:t>progressive muscle relaxation</a:t>
            </a:r>
            <a:r>
              <a:rPr lang="en-US" sz="1500" dirty="0"/>
              <a:t>” with breast cancer patients, at high risk of relapse, at the James Cancer Center of Ohio State University. The study found that regular practice of this technique reduced the risk of dying of breast cancer by 56 percent. There is no reason to expect that these benefits would be confined to a single cancer type.”	</a:t>
            </a:r>
            <a:r>
              <a:rPr lang="en-US" sz="1500" b="1" dirty="0">
                <a:solidFill>
                  <a:srgbClr val="F99B3B"/>
                </a:solidFill>
              </a:rPr>
              <a:t>Dwight McKee, M.D.</a:t>
            </a:r>
            <a:endParaRPr lang="en-US" sz="1500" b="1" dirty="0"/>
          </a:p>
          <a:p>
            <a:endParaRPr lang="en-US" sz="1500" b="1" dirty="0"/>
          </a:p>
          <a:p>
            <a:endParaRPr lang="en-US" sz="1500" b="1" dirty="0"/>
          </a:p>
        </p:txBody>
      </p:sp>
      <p:pic>
        <p:nvPicPr>
          <p:cNvPr id="4" name="Picture 3">
            <a:extLst>
              <a:ext uri="{FF2B5EF4-FFF2-40B4-BE49-F238E27FC236}">
                <a16:creationId xmlns:a16="http://schemas.microsoft.com/office/drawing/2014/main" id="{49E03204-EDEB-8E4D-BB27-869ECBFD1F07}"/>
              </a:ext>
            </a:extLst>
          </p:cNvPr>
          <p:cNvPicPr>
            <a:picLocks noChangeAspect="1"/>
          </p:cNvPicPr>
          <p:nvPr/>
        </p:nvPicPr>
        <p:blipFill>
          <a:blip r:embed="rId2"/>
          <a:stretch>
            <a:fillRect/>
          </a:stretch>
        </p:blipFill>
        <p:spPr>
          <a:xfrm>
            <a:off x="6733587" y="1793285"/>
            <a:ext cx="1922123" cy="2663302"/>
          </a:xfrm>
          <a:prstGeom prst="rect">
            <a:avLst/>
          </a:prstGeom>
        </p:spPr>
      </p:pic>
      <p:sp>
        <p:nvSpPr>
          <p:cNvPr id="7" name="Title 1">
            <a:extLst>
              <a:ext uri="{FF2B5EF4-FFF2-40B4-BE49-F238E27FC236}">
                <a16:creationId xmlns:a16="http://schemas.microsoft.com/office/drawing/2014/main" id="{33B4F75B-E4C9-4400-BC9C-73EA74F70532}"/>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Mind-Body Therapies </a:t>
            </a:r>
          </a:p>
        </p:txBody>
      </p:sp>
      <p:sp>
        <p:nvSpPr>
          <p:cNvPr id="6" name="Content Placeholder 2">
            <a:extLst>
              <a:ext uri="{FF2B5EF4-FFF2-40B4-BE49-F238E27FC236}">
                <a16:creationId xmlns:a16="http://schemas.microsoft.com/office/drawing/2014/main" id="{239DF92A-1BCD-456D-B4AE-FB18A6224AD7}"/>
              </a:ext>
            </a:extLst>
          </p:cNvPr>
          <p:cNvSpPr txBox="1">
            <a:spLocks/>
          </p:cNvSpPr>
          <p:nvPr/>
        </p:nvSpPr>
        <p:spPr>
          <a:xfrm>
            <a:off x="630000" y="4279032"/>
            <a:ext cx="5699779" cy="214840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n-US" sz="1500" b="1" dirty="0"/>
              <a:t>“</a:t>
            </a:r>
            <a:r>
              <a:rPr lang="en-US" sz="1500" dirty="0"/>
              <a:t>I have also learned that patients who are </a:t>
            </a:r>
            <a:r>
              <a:rPr lang="en-US" sz="1500" b="1" dirty="0"/>
              <a:t>motivated by something unfinished in their life, like raising a child, or those with a goal to achieve an unfinished work, do much better </a:t>
            </a:r>
            <a:r>
              <a:rPr lang="en-US" sz="1500" dirty="0"/>
              <a:t>than those who are motivated primarily by fear of dying. Unfortunately, many people involved in treatments are motivated by the fear of dying versus a drive to accomplish specific things.” </a:t>
            </a:r>
          </a:p>
          <a:p>
            <a:pPr marL="0" indent="0" algn="r">
              <a:buFont typeface="Arial" panose="020B0604020202020204" pitchFamily="34" charset="0"/>
              <a:buNone/>
            </a:pPr>
            <a:r>
              <a:rPr lang="en-US" sz="1400" b="1" dirty="0">
                <a:solidFill>
                  <a:srgbClr val="F99B3B"/>
                </a:solidFill>
              </a:rPr>
              <a:t>Dwight McKee, M.D.</a:t>
            </a:r>
            <a:endParaRPr lang="en-US" sz="1500" dirty="0">
              <a:solidFill>
                <a:srgbClr val="F99B3B"/>
              </a:solidFill>
            </a:endParaRPr>
          </a:p>
          <a:p>
            <a:endParaRPr lang="en-US" sz="1500" dirty="0"/>
          </a:p>
          <a:p>
            <a:endParaRPr lang="en-US" sz="1500" b="1" dirty="0"/>
          </a:p>
          <a:p>
            <a:endParaRPr lang="en-US" sz="1500" b="1" dirty="0"/>
          </a:p>
          <a:p>
            <a:endParaRPr lang="en-US" sz="1500" b="1" dirty="0"/>
          </a:p>
        </p:txBody>
      </p:sp>
    </p:spTree>
    <p:extLst>
      <p:ext uri="{BB962C8B-B14F-4D97-AF65-F5344CB8AC3E}">
        <p14:creationId xmlns:p14="http://schemas.microsoft.com/office/powerpoint/2010/main" val="161145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DF9459-0917-224F-BD21-84780F717FD3}"/>
              </a:ext>
            </a:extLst>
          </p:cNvPr>
          <p:cNvSpPr>
            <a:spLocks noGrp="1"/>
          </p:cNvSpPr>
          <p:nvPr>
            <p:ph idx="1"/>
          </p:nvPr>
        </p:nvSpPr>
        <p:spPr>
          <a:xfrm>
            <a:off x="692459" y="1802169"/>
            <a:ext cx="5610688" cy="4412202"/>
          </a:xfrm>
        </p:spPr>
        <p:txBody>
          <a:bodyPr>
            <a:noAutofit/>
          </a:bodyPr>
          <a:lstStyle/>
          <a:p>
            <a:pPr marL="0" indent="0">
              <a:lnSpc>
                <a:spcPct val="120000"/>
              </a:lnSpc>
              <a:buNone/>
            </a:pPr>
            <a:r>
              <a:rPr lang="en-US" sz="1600" b="1" dirty="0"/>
              <a:t>“</a:t>
            </a:r>
            <a:r>
              <a:rPr lang="en-US" sz="1600" dirty="0"/>
              <a:t>A cancer diagnosis is one of those times when we find ourselves unexpectedly tossed from the vessel and immersed in the turbulent waters. We can choose to struggle and exhaust our resources, or we can choose to let go, relax, breathe calmly and deeply, and simply allow the waters to support and carry us. </a:t>
            </a:r>
            <a:r>
              <a:rPr lang="en-US" sz="1600" b="1" dirty="0"/>
              <a:t>Don’t let cancer take over your entire life</a:t>
            </a:r>
            <a:r>
              <a:rPr lang="en-US" sz="1600" dirty="0"/>
              <a:t>. A wise woman with invasive bladder cancer—</a:t>
            </a:r>
            <a:r>
              <a:rPr lang="en-US" sz="1600" b="1" dirty="0"/>
              <a:t>my mom</a:t>
            </a:r>
            <a:r>
              <a:rPr lang="en-US" sz="1600" dirty="0"/>
              <a:t>—shared with our Facebook community her unique strategy for effectively managing the stress:</a:t>
            </a:r>
            <a:endParaRPr lang="en-US" sz="1600" b="1" dirty="0"/>
          </a:p>
          <a:p>
            <a:pPr marL="342900" lvl="1" indent="0">
              <a:lnSpc>
                <a:spcPct val="120000"/>
              </a:lnSpc>
              <a:spcBef>
                <a:spcPts val="1800"/>
              </a:spcBef>
              <a:buNone/>
            </a:pPr>
            <a:r>
              <a:rPr lang="en-US" sz="1500" dirty="0"/>
              <a:t>“I am only going to have cancer before noon. It is too exhausting to be a cancer patient all day. Therefore, all cancer business must be accomplished before noon, and will have to be squeezed in before of after my hike.”</a:t>
            </a:r>
          </a:p>
          <a:p>
            <a:pPr marL="342900" lvl="1" indent="0" algn="r">
              <a:lnSpc>
                <a:spcPct val="120000"/>
              </a:lnSpc>
              <a:buNone/>
            </a:pPr>
            <a:r>
              <a:rPr lang="en-US" sz="1600" b="1" dirty="0">
                <a:solidFill>
                  <a:srgbClr val="F99B3B"/>
                </a:solidFill>
              </a:rPr>
              <a:t>Jeanne Wallace, Ph.D.</a:t>
            </a:r>
            <a:endParaRPr lang="en-US" sz="1500" dirty="0">
              <a:solidFill>
                <a:srgbClr val="F99B3B"/>
              </a:solidFill>
            </a:endParaRPr>
          </a:p>
        </p:txBody>
      </p:sp>
      <p:pic>
        <p:nvPicPr>
          <p:cNvPr id="4" name="Picture 3">
            <a:extLst>
              <a:ext uri="{FF2B5EF4-FFF2-40B4-BE49-F238E27FC236}">
                <a16:creationId xmlns:a16="http://schemas.microsoft.com/office/drawing/2014/main" id="{2AC363D0-BA99-974F-8E16-D383C2A8AC8B}"/>
              </a:ext>
            </a:extLst>
          </p:cNvPr>
          <p:cNvPicPr>
            <a:picLocks noChangeAspect="1"/>
          </p:cNvPicPr>
          <p:nvPr/>
        </p:nvPicPr>
        <p:blipFill>
          <a:blip r:embed="rId2"/>
          <a:stretch>
            <a:fillRect/>
          </a:stretch>
        </p:blipFill>
        <p:spPr>
          <a:xfrm>
            <a:off x="6631617" y="1890949"/>
            <a:ext cx="1953087" cy="2651970"/>
          </a:xfrm>
          <a:prstGeom prst="rect">
            <a:avLst/>
          </a:prstGeom>
        </p:spPr>
      </p:pic>
      <p:sp>
        <p:nvSpPr>
          <p:cNvPr id="7" name="Title 1">
            <a:extLst>
              <a:ext uri="{FF2B5EF4-FFF2-40B4-BE49-F238E27FC236}">
                <a16:creationId xmlns:a16="http://schemas.microsoft.com/office/drawing/2014/main" id="{6C29F971-BFF8-4AFB-80FD-B29EB3A7BBFE}"/>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Mind-Body Therapies </a:t>
            </a:r>
          </a:p>
        </p:txBody>
      </p:sp>
    </p:spTree>
    <p:extLst>
      <p:ext uri="{BB962C8B-B14F-4D97-AF65-F5344CB8AC3E}">
        <p14:creationId xmlns:p14="http://schemas.microsoft.com/office/powerpoint/2010/main" val="2495571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001" y="1740032"/>
            <a:ext cx="7857051" cy="4785064"/>
          </a:xfrm>
        </p:spPr>
        <p:txBody>
          <a:bodyPr>
            <a:noAutofit/>
          </a:bodyPr>
          <a:lstStyle/>
          <a:p>
            <a:pPr marL="0" indent="0">
              <a:lnSpc>
                <a:spcPct val="120000"/>
              </a:lnSpc>
              <a:spcBef>
                <a:spcPts val="0"/>
              </a:spcBef>
              <a:buNone/>
            </a:pPr>
            <a:r>
              <a:rPr lang="en-AU" sz="1400" b="1" dirty="0">
                <a:solidFill>
                  <a:srgbClr val="F99B3B"/>
                </a:solidFill>
                <a:latin typeface="PT Serif" panose="020A0603040505020204" pitchFamily="18" charset="0"/>
              </a:rPr>
              <a:t>Which Dietary Plan</a:t>
            </a:r>
          </a:p>
          <a:p>
            <a:pPr marL="0" indent="0">
              <a:lnSpc>
                <a:spcPct val="120000"/>
              </a:lnSpc>
              <a:spcBef>
                <a:spcPts val="0"/>
              </a:spcBef>
              <a:buNone/>
            </a:pPr>
            <a:r>
              <a:rPr lang="en-US" sz="1400" dirty="0"/>
              <a:t>Paleo, Vegetarian, Vegan, Macrobiotic, Gerson, </a:t>
            </a:r>
            <a:r>
              <a:rPr lang="en-US" sz="1400" dirty="0" err="1"/>
              <a:t>Budwig</a:t>
            </a:r>
            <a:r>
              <a:rPr lang="en-US" sz="1400" dirty="0"/>
              <a:t>, Ketogenic, Others </a:t>
            </a:r>
            <a:r>
              <a:rPr lang="is-IS" sz="1400" dirty="0"/>
              <a:t>…</a:t>
            </a:r>
            <a:br>
              <a:rPr lang="is-IS" sz="1400" dirty="0"/>
            </a:br>
            <a:r>
              <a:rPr lang="is-IS" sz="1400" u="sng" dirty="0"/>
              <a:t>NONE OF THE ABOVE</a:t>
            </a:r>
            <a:r>
              <a:rPr lang="is-IS" sz="1400" dirty="0"/>
              <a:t>... </a:t>
            </a:r>
            <a:r>
              <a:rPr lang="is-IS" sz="1400" b="1" dirty="0"/>
              <a:t>Individualize...</a:t>
            </a:r>
          </a:p>
          <a:p>
            <a:pPr marL="0" indent="0">
              <a:lnSpc>
                <a:spcPct val="120000"/>
              </a:lnSpc>
              <a:spcBef>
                <a:spcPts val="1800"/>
              </a:spcBef>
              <a:buNone/>
            </a:pPr>
            <a:r>
              <a:rPr lang="en-AU" sz="1400" b="1" dirty="0">
                <a:solidFill>
                  <a:srgbClr val="F99B3B"/>
                </a:solidFill>
                <a:latin typeface="PT Serif" panose="020A0603040505020204" pitchFamily="18" charset="0"/>
              </a:rPr>
              <a:t>Jeanne Wallace, Ph.D.</a:t>
            </a:r>
            <a:br>
              <a:rPr lang="is-IS" sz="1400" b="1" dirty="0"/>
            </a:br>
            <a:r>
              <a:rPr lang="is-IS" sz="1400" dirty="0"/>
              <a:t>Tailoring a protocol to the unique needs and biochemistry of the individual is the foundation of our approach. But we also take into account numerous considerations relevant to the type &amp; stage of cancer.</a:t>
            </a:r>
          </a:p>
          <a:p>
            <a:pPr marL="0" indent="0">
              <a:lnSpc>
                <a:spcPct val="120000"/>
              </a:lnSpc>
              <a:spcBef>
                <a:spcPts val="1800"/>
              </a:spcBef>
              <a:buNone/>
            </a:pPr>
            <a:r>
              <a:rPr lang="en-AU" sz="1400" b="1" dirty="0">
                <a:solidFill>
                  <a:srgbClr val="F99B3B"/>
                </a:solidFill>
                <a:latin typeface="PT Serif" panose="020A0603040505020204" pitchFamily="18" charset="0"/>
              </a:rPr>
              <a:t>HOWEVER... </a:t>
            </a:r>
            <a:r>
              <a:rPr lang="en-AU" sz="1400" b="1" dirty="0" err="1">
                <a:solidFill>
                  <a:srgbClr val="F99B3B"/>
                </a:solidFill>
                <a:latin typeface="PT Serif" panose="020A0603040505020204" pitchFamily="18" charset="0"/>
              </a:rPr>
              <a:t>Commonsense</a:t>
            </a:r>
            <a:br>
              <a:rPr lang="en-AU" sz="1400" b="1" dirty="0">
                <a:solidFill>
                  <a:srgbClr val="F99B3B"/>
                </a:solidFill>
                <a:latin typeface="PT Serif" panose="020A0603040505020204" pitchFamily="18" charset="0"/>
              </a:rPr>
            </a:br>
            <a:r>
              <a:rPr lang="is-IS" sz="1400" dirty="0"/>
              <a:t>Eliminate/Mitigate – refined, processed, packaged foods (foods made in a plant); preserved meats and fish with nitrates, excess sugar/sugar equivalents; GMOs and artificial ingredients, foods with pesticides, herbicides, insecticides; soda pop, alcohol, refined vegetable oils, hydrogenated and trans fats, simple carbohydrates, S</a:t>
            </a:r>
            <a:r>
              <a:rPr lang="en-US" sz="1400" dirty="0"/>
              <a:t>AD.</a:t>
            </a:r>
            <a:endParaRPr lang="is-IS" sz="1400" b="1" dirty="0"/>
          </a:p>
          <a:p>
            <a:pPr marL="0" indent="0">
              <a:lnSpc>
                <a:spcPct val="120000"/>
              </a:lnSpc>
              <a:spcBef>
                <a:spcPts val="1800"/>
              </a:spcBef>
              <a:buNone/>
            </a:pPr>
            <a:r>
              <a:rPr lang="en-AU" sz="1400" b="1" dirty="0">
                <a:solidFill>
                  <a:srgbClr val="F99B3B"/>
                </a:solidFill>
                <a:latin typeface="PT Serif" panose="020A0603040505020204" pitchFamily="18" charset="0"/>
              </a:rPr>
              <a:t>Eliminate or Mitigate </a:t>
            </a:r>
            <a:br>
              <a:rPr lang="is-IS" sz="1400" b="1" dirty="0"/>
            </a:br>
            <a:r>
              <a:rPr lang="is-IS" sz="1400" dirty="0"/>
              <a:t>Animal protein, factory raised—institutional setting. The chemicals, anti-biotics, hormones and manmade food that becomes part of animals, ultimately is ingested by you, and becomes you.</a:t>
            </a:r>
            <a:endParaRPr lang="en-US" sz="1400" dirty="0"/>
          </a:p>
        </p:txBody>
      </p:sp>
      <p:sp>
        <p:nvSpPr>
          <p:cNvPr id="6" name="Title 1">
            <a:extLst>
              <a:ext uri="{FF2B5EF4-FFF2-40B4-BE49-F238E27FC236}">
                <a16:creationId xmlns:a16="http://schemas.microsoft.com/office/drawing/2014/main" id="{A9019CDE-9324-454A-8040-A8985F4BEC55}"/>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Tree>
    <p:extLst>
      <p:ext uri="{BB962C8B-B14F-4D97-AF65-F5344CB8AC3E}">
        <p14:creationId xmlns:p14="http://schemas.microsoft.com/office/powerpoint/2010/main" val="1005624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2458" y="1695633"/>
            <a:ext cx="5024761" cy="4474347"/>
          </a:xfrm>
        </p:spPr>
        <p:txBody>
          <a:bodyPr>
            <a:noAutofit/>
          </a:bodyPr>
          <a:lstStyle/>
          <a:p>
            <a:pPr marL="0" indent="0">
              <a:lnSpc>
                <a:spcPct val="120000"/>
              </a:lnSpc>
              <a:spcBef>
                <a:spcPts val="0"/>
              </a:spcBef>
              <a:buNone/>
            </a:pPr>
            <a:r>
              <a:rPr lang="en-AU" sz="2000" b="1" dirty="0">
                <a:solidFill>
                  <a:srgbClr val="F99B3B"/>
                </a:solidFill>
                <a:latin typeface="PT Serif" panose="020A0603040505020204" pitchFamily="18" charset="0"/>
              </a:rPr>
              <a:t>BUT - </a:t>
            </a:r>
            <a:r>
              <a:rPr lang="en-AU" sz="2000" b="1" dirty="0" err="1">
                <a:solidFill>
                  <a:srgbClr val="F99B3B"/>
                </a:solidFill>
                <a:latin typeface="PT Serif" panose="020A0603040505020204" pitchFamily="18" charset="0"/>
              </a:rPr>
              <a:t>Commonsense</a:t>
            </a:r>
            <a:r>
              <a:rPr lang="en-AU" sz="2000" b="1" dirty="0">
                <a:solidFill>
                  <a:srgbClr val="F99B3B"/>
                </a:solidFill>
                <a:latin typeface="PT Serif" panose="020A0603040505020204" pitchFamily="18" charset="0"/>
              </a:rPr>
              <a:t>: Include</a:t>
            </a:r>
            <a:br>
              <a:rPr lang="en-US" sz="2000" dirty="0"/>
            </a:br>
            <a:r>
              <a:rPr lang="en-US" sz="1800" dirty="0"/>
              <a:t>Organically grown “whole foods”, e.g., berries, spices, seeds, leafy greens, vegetables, including cruciferous vegetables like: broccoli, cabbage, cauliflower, kale, collards, Brussel sprouts, radish’s, etc., and carotenoid-rich fruits and vegetables known for their deep orange, red and yellow hues. Essentially: Consume, largely, a plant-based diet with phytonutrients.</a:t>
            </a:r>
          </a:p>
          <a:p>
            <a:pPr marL="0" indent="0">
              <a:lnSpc>
                <a:spcPct val="120000"/>
              </a:lnSpc>
              <a:spcBef>
                <a:spcPts val="1200"/>
              </a:spcBef>
              <a:buNone/>
            </a:pPr>
            <a:r>
              <a:rPr lang="en-AU" sz="2000" b="1" dirty="0">
                <a:solidFill>
                  <a:srgbClr val="F99B3B"/>
                </a:solidFill>
                <a:latin typeface="PT Serif" panose="020A0603040505020204" pitchFamily="18" charset="0"/>
              </a:rPr>
              <a:t>Animal Protein</a:t>
            </a:r>
            <a:endParaRPr lang="en-US" sz="2000" b="1" u="sng" dirty="0"/>
          </a:p>
          <a:p>
            <a:pPr marL="0" indent="0">
              <a:lnSpc>
                <a:spcPct val="120000"/>
              </a:lnSpc>
              <a:spcBef>
                <a:spcPts val="0"/>
              </a:spcBef>
              <a:buNone/>
            </a:pPr>
            <a:r>
              <a:rPr lang="en-US" sz="1800" dirty="0"/>
              <a:t>Keep it to smaller quantities – grass/pasture fed, wild fish (not farmed), poultry not fed with man-made chemicals.</a:t>
            </a:r>
            <a:endParaRPr lang="en-US" sz="1800" b="1" dirty="0"/>
          </a:p>
          <a:p>
            <a:endParaRPr lang="en-US" sz="2000" b="1" dirty="0"/>
          </a:p>
        </p:txBody>
      </p:sp>
      <p:pic>
        <p:nvPicPr>
          <p:cNvPr id="4" name="Picture 3">
            <a:extLst>
              <a:ext uri="{FF2B5EF4-FFF2-40B4-BE49-F238E27FC236}">
                <a16:creationId xmlns:a16="http://schemas.microsoft.com/office/drawing/2014/main" id="{79E4B110-AE8C-194C-B84B-BE4702322F5F}"/>
              </a:ext>
            </a:extLst>
          </p:cNvPr>
          <p:cNvPicPr>
            <a:picLocks noChangeAspect="1"/>
          </p:cNvPicPr>
          <p:nvPr/>
        </p:nvPicPr>
        <p:blipFill>
          <a:blip r:embed="rId2"/>
          <a:stretch>
            <a:fillRect/>
          </a:stretch>
        </p:blipFill>
        <p:spPr>
          <a:xfrm>
            <a:off x="5997246" y="1855432"/>
            <a:ext cx="2525315" cy="1686756"/>
          </a:xfrm>
          <a:prstGeom prst="rect">
            <a:avLst/>
          </a:prstGeom>
        </p:spPr>
      </p:pic>
      <p:sp>
        <p:nvSpPr>
          <p:cNvPr id="7" name="Title 1">
            <a:extLst>
              <a:ext uri="{FF2B5EF4-FFF2-40B4-BE49-F238E27FC236}">
                <a16:creationId xmlns:a16="http://schemas.microsoft.com/office/drawing/2014/main" id="{1204BEAD-FC77-410C-88A6-465DF589AAD9}"/>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Tree>
    <p:extLst>
      <p:ext uri="{BB962C8B-B14F-4D97-AF65-F5344CB8AC3E}">
        <p14:creationId xmlns:p14="http://schemas.microsoft.com/office/powerpoint/2010/main" val="1960510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6847" y="1676602"/>
            <a:ext cx="7776837" cy="4506687"/>
          </a:xfrm>
        </p:spPr>
        <p:txBody>
          <a:bodyPr>
            <a:normAutofit fontScale="25000" lnSpcReduction="20000"/>
          </a:bodyPr>
          <a:lstStyle/>
          <a:p>
            <a:pPr marL="0" indent="0">
              <a:lnSpc>
                <a:spcPct val="140000"/>
              </a:lnSpc>
              <a:buNone/>
            </a:pPr>
            <a:r>
              <a:rPr lang="en-US" sz="6400" b="1" dirty="0"/>
              <a:t>Analyzing bloodwork closely, to ascertain what ”nutritional” changes are important, to optimize better outcomes, renders “personalized” results. </a:t>
            </a:r>
          </a:p>
          <a:p>
            <a:pPr marL="0" indent="0">
              <a:lnSpc>
                <a:spcPct val="140000"/>
              </a:lnSpc>
              <a:buNone/>
            </a:pPr>
            <a:r>
              <a:rPr lang="en-US" sz="6400" b="1" dirty="0">
                <a:solidFill>
                  <a:srgbClr val="F99B3B"/>
                </a:solidFill>
              </a:rPr>
              <a:t>Jeanne Wallace, Ph.D. points out:</a:t>
            </a:r>
          </a:p>
          <a:p>
            <a:pPr marL="0" indent="0">
              <a:lnSpc>
                <a:spcPct val="140000"/>
              </a:lnSpc>
              <a:buNone/>
            </a:pPr>
            <a:r>
              <a:rPr lang="en-US" sz="5800" dirty="0"/>
              <a:t>“We’ve searched the published research to identify cut-off points on specific lab tests that are associated with optimal wellness, better prognosis, longer survival, or a reduced risk of cancer recurrence. The optimal target range helps define the specific environment within the body that is less hospitable to cancer growth and progression.”</a:t>
            </a:r>
          </a:p>
          <a:p>
            <a:pPr marL="0" indent="0">
              <a:lnSpc>
                <a:spcPct val="140000"/>
              </a:lnSpc>
              <a:buNone/>
            </a:pPr>
            <a:r>
              <a:rPr lang="en-US" sz="5800" dirty="0"/>
              <a:t>“Our guidance is always personalized. For example, many cancers—not just Estrogen Receptor Positive (ER+) breast cancer—are driven by estrogen, and this is a fertile arena to explore as many diet and lifestyle factors can influence estrogen pathways. Head and neck cancer, and gastric cancer patients have additional needs around a compromised ability to eat. Colorectal cancer clients, along with portions of their intestines surgically removed, may have alterations in gut flora and reduced ability to absorb certain nutrients. Brain tumor protocols need to consider seizure risk and the ability of certain nutrients to cross the blood-brain barrier. The list of contraindicated foods and supplements differs by type of cancer.” </a:t>
            </a:r>
          </a:p>
          <a:p>
            <a:endParaRPr lang="en-US" dirty="0"/>
          </a:p>
          <a:p>
            <a:endParaRPr lang="en-US" dirty="0"/>
          </a:p>
        </p:txBody>
      </p:sp>
      <p:sp>
        <p:nvSpPr>
          <p:cNvPr id="6" name="Title 1">
            <a:extLst>
              <a:ext uri="{FF2B5EF4-FFF2-40B4-BE49-F238E27FC236}">
                <a16:creationId xmlns:a16="http://schemas.microsoft.com/office/drawing/2014/main" id="{3718D312-4528-4ABF-92BA-4FEB2F0BB6EE}"/>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Tree>
    <p:extLst>
      <p:ext uri="{BB962C8B-B14F-4D97-AF65-F5344CB8AC3E}">
        <p14:creationId xmlns:p14="http://schemas.microsoft.com/office/powerpoint/2010/main" val="1867596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845FA5-63F9-4D4B-AB74-D7DEE65ADD72}"/>
              </a:ext>
            </a:extLst>
          </p:cNvPr>
          <p:cNvSpPr>
            <a:spLocks noGrp="1"/>
          </p:cNvSpPr>
          <p:nvPr>
            <p:ph idx="1"/>
          </p:nvPr>
        </p:nvSpPr>
        <p:spPr>
          <a:xfrm>
            <a:off x="701336" y="1819919"/>
            <a:ext cx="7714695" cy="2971537"/>
          </a:xfrm>
        </p:spPr>
        <p:txBody>
          <a:bodyPr>
            <a:noAutofit/>
          </a:bodyPr>
          <a:lstStyle/>
          <a:p>
            <a:pPr marL="0" indent="0">
              <a:lnSpc>
                <a:spcPct val="120000"/>
              </a:lnSpc>
              <a:buNone/>
            </a:pPr>
            <a:r>
              <a:rPr lang="en-US" sz="1600" b="1" dirty="0">
                <a:solidFill>
                  <a:srgbClr val="F99B3B"/>
                </a:solidFill>
              </a:rPr>
              <a:t>Jeanne Wallace, Ph.D. continues: </a:t>
            </a:r>
          </a:p>
          <a:p>
            <a:pPr marL="0" indent="0">
              <a:lnSpc>
                <a:spcPct val="120000"/>
              </a:lnSpc>
              <a:buNone/>
            </a:pPr>
            <a:r>
              <a:rPr lang="en-US" sz="1400" dirty="0"/>
              <a:t>“Biomarkers are signs, or measurable parameters, associated with outcome. These biomarkers are not static; they can be modulated by our diet and lifestyle choices. Our premise is that diet and lifestyle interventions to modify these biomarkers can give our clients the best odds of beating their prognosis, of surviving and thriving.” </a:t>
            </a:r>
          </a:p>
          <a:p>
            <a:pPr marL="0" indent="0">
              <a:lnSpc>
                <a:spcPct val="120000"/>
              </a:lnSpc>
              <a:buNone/>
            </a:pPr>
            <a:r>
              <a:rPr lang="en-US" sz="1400" dirty="0"/>
              <a:t>“Since 1971, we’ve declared and literally waged a war on cancer, with  aggressive, toxic, and expensive therapies to kill the rogue cells. With this mindset, 	it’s reasonable to question how some ‘wimpy’ foods or supplements could have any effect against our most formidable foe. Medical doctors are not trained in the science of how foods and nutrients contribute to health, and they have no tools in their toolbox for this job.”</a:t>
            </a:r>
          </a:p>
        </p:txBody>
      </p:sp>
      <p:sp>
        <p:nvSpPr>
          <p:cNvPr id="6" name="Title 1">
            <a:extLst>
              <a:ext uri="{FF2B5EF4-FFF2-40B4-BE49-F238E27FC236}">
                <a16:creationId xmlns:a16="http://schemas.microsoft.com/office/drawing/2014/main" id="{90AC37FF-E072-400A-845E-E8121AD3BF8F}"/>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
        <p:nvSpPr>
          <p:cNvPr id="4" name="Content Placeholder 2">
            <a:extLst>
              <a:ext uri="{FF2B5EF4-FFF2-40B4-BE49-F238E27FC236}">
                <a16:creationId xmlns:a16="http://schemas.microsoft.com/office/drawing/2014/main" id="{EA7D4EAD-F575-4C4F-A8BE-05CAE2B1952B}"/>
              </a:ext>
            </a:extLst>
          </p:cNvPr>
          <p:cNvSpPr txBox="1">
            <a:spLocks/>
          </p:cNvSpPr>
          <p:nvPr/>
        </p:nvSpPr>
        <p:spPr>
          <a:xfrm>
            <a:off x="701335" y="4791456"/>
            <a:ext cx="7714695" cy="145363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1200"/>
              </a:spcBef>
              <a:buFont typeface="Arial" panose="020B0604020202020204" pitchFamily="34" charset="0"/>
              <a:buNone/>
            </a:pPr>
            <a:r>
              <a:rPr lang="en-US" sz="1600" b="1" dirty="0">
                <a:solidFill>
                  <a:srgbClr val="F99B3B"/>
                </a:solidFill>
              </a:rPr>
              <a:t>Keith Block, M.D.:</a:t>
            </a:r>
            <a:br>
              <a:rPr lang="en-US" sz="1400" b="1" dirty="0"/>
            </a:br>
            <a:r>
              <a:rPr lang="en-US" sz="1400" dirty="0"/>
              <a:t>“The data and studies looking at the relationship between nutrition and cancer are voluminous. I would argue nutritional therapy should be standard of care … I think our ignorance and lack of attention to nutrition and integrative care in general hastens not only the disease process, but also the dying process.”</a:t>
            </a:r>
          </a:p>
          <a:p>
            <a:pPr marL="0" indent="0">
              <a:buFont typeface="Arial" panose="020B0604020202020204" pitchFamily="34" charset="0"/>
              <a:buNone/>
            </a:pPr>
            <a:endParaRPr lang="en-US" sz="1500" dirty="0"/>
          </a:p>
        </p:txBody>
      </p:sp>
    </p:spTree>
    <p:extLst>
      <p:ext uri="{BB962C8B-B14F-4D97-AF65-F5344CB8AC3E}">
        <p14:creationId xmlns:p14="http://schemas.microsoft.com/office/powerpoint/2010/main" val="380611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85101-FA22-A944-9487-FE72DE9E8C2D}"/>
              </a:ext>
            </a:extLst>
          </p:cNvPr>
          <p:cNvSpPr>
            <a:spLocks noGrp="1"/>
          </p:cNvSpPr>
          <p:nvPr>
            <p:ph idx="1"/>
          </p:nvPr>
        </p:nvSpPr>
        <p:spPr>
          <a:xfrm>
            <a:off x="304801" y="1417638"/>
            <a:ext cx="8516982" cy="5113791"/>
          </a:xfrm>
        </p:spPr>
        <p:txBody>
          <a:bodyPr/>
          <a:lstStyle/>
          <a:p>
            <a:endParaRPr lang="en-US" dirty="0"/>
          </a:p>
          <a:p>
            <a:endParaRPr lang="en-US" dirty="0"/>
          </a:p>
        </p:txBody>
      </p:sp>
      <p:pic>
        <p:nvPicPr>
          <p:cNvPr id="7" name="Picture 6">
            <a:extLst>
              <a:ext uri="{FF2B5EF4-FFF2-40B4-BE49-F238E27FC236}">
                <a16:creationId xmlns:a16="http://schemas.microsoft.com/office/drawing/2014/main" id="{6E36160B-7D0C-D84A-973A-0BD16A588A99}"/>
              </a:ext>
            </a:extLst>
          </p:cNvPr>
          <p:cNvPicPr>
            <a:picLocks noChangeAspect="1"/>
          </p:cNvPicPr>
          <p:nvPr/>
        </p:nvPicPr>
        <p:blipFill>
          <a:blip r:embed="rId2"/>
          <a:stretch>
            <a:fillRect/>
          </a:stretch>
        </p:blipFill>
        <p:spPr>
          <a:xfrm>
            <a:off x="0" y="1"/>
            <a:ext cx="4561417" cy="6857999"/>
          </a:xfrm>
          <a:prstGeom prst="rect">
            <a:avLst/>
          </a:prstGeom>
        </p:spPr>
      </p:pic>
      <p:sp>
        <p:nvSpPr>
          <p:cNvPr id="4" name="Rectangle 3">
            <a:extLst>
              <a:ext uri="{FF2B5EF4-FFF2-40B4-BE49-F238E27FC236}">
                <a16:creationId xmlns:a16="http://schemas.microsoft.com/office/drawing/2014/main" id="{0708A4B7-9B09-4089-995C-9DB0F6A2E931}"/>
              </a:ext>
            </a:extLst>
          </p:cNvPr>
          <p:cNvSpPr/>
          <p:nvPr/>
        </p:nvSpPr>
        <p:spPr>
          <a:xfrm>
            <a:off x="4561417" y="0"/>
            <a:ext cx="4582583" cy="68668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peech Bubble: Rectangle with Corners Rounded 4">
            <a:extLst>
              <a:ext uri="{FF2B5EF4-FFF2-40B4-BE49-F238E27FC236}">
                <a16:creationId xmlns:a16="http://schemas.microsoft.com/office/drawing/2014/main" id="{A08817F8-05CD-4F1A-8BA3-737F2CCDD0DC}"/>
              </a:ext>
            </a:extLst>
          </p:cNvPr>
          <p:cNvSpPr/>
          <p:nvPr/>
        </p:nvSpPr>
        <p:spPr>
          <a:xfrm>
            <a:off x="5095782" y="417251"/>
            <a:ext cx="3551067" cy="1322772"/>
          </a:xfrm>
          <a:prstGeom prst="wedgeRoundRectCallout">
            <a:avLst>
              <a:gd name="adj1" fmla="val 14856"/>
              <a:gd name="adj2" fmla="val 69069"/>
              <a:gd name="adj3" fmla="val 16667"/>
            </a:avLst>
          </a:prstGeom>
          <a:solidFill>
            <a:srgbClr val="0061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PT Serif" panose="020A0603040505020204" pitchFamily="18" charset="0"/>
              </a:rPr>
              <a:t>“Riveting and richly engrossing stories of courage... never say die.”</a:t>
            </a:r>
            <a:endParaRPr lang="en-AU" sz="1500" dirty="0">
              <a:latin typeface="PT Serif" panose="020A0603040505020204" pitchFamily="18" charset="0"/>
            </a:endParaRPr>
          </a:p>
        </p:txBody>
      </p:sp>
      <p:sp>
        <p:nvSpPr>
          <p:cNvPr id="6" name="Rectangle 5">
            <a:extLst>
              <a:ext uri="{FF2B5EF4-FFF2-40B4-BE49-F238E27FC236}">
                <a16:creationId xmlns:a16="http://schemas.microsoft.com/office/drawing/2014/main" id="{77216982-C003-4E6E-922D-F0F129C0AC6A}"/>
              </a:ext>
            </a:extLst>
          </p:cNvPr>
          <p:cNvSpPr/>
          <p:nvPr/>
        </p:nvSpPr>
        <p:spPr>
          <a:xfrm>
            <a:off x="5157927" y="2086259"/>
            <a:ext cx="2986780" cy="677108"/>
          </a:xfrm>
          <a:prstGeom prst="rect">
            <a:avLst/>
          </a:prstGeom>
        </p:spPr>
        <p:txBody>
          <a:bodyPr wrap="none">
            <a:spAutoFit/>
          </a:bodyPr>
          <a:lstStyle/>
          <a:p>
            <a:r>
              <a:rPr lang="en-US" sz="1400" b="1" dirty="0">
                <a:latin typeface="Source Sans Pro" panose="020B0503030403020204" pitchFamily="34" charset="0"/>
                <a:ea typeface="Source Sans Pro" panose="020B0503030403020204" pitchFamily="34" charset="0"/>
              </a:rPr>
              <a:t>Dr. Oz (Mehmet Oz, M.D.)</a:t>
            </a:r>
          </a:p>
          <a:p>
            <a:r>
              <a:rPr lang="en-US" sz="1200" dirty="0"/>
              <a:t>Host of the Dr. Oz Show and Prof. of Surgery, </a:t>
            </a:r>
          </a:p>
          <a:p>
            <a:r>
              <a:rPr lang="en-US" sz="1200" dirty="0"/>
              <a:t>NYP Columbia Medical Center</a:t>
            </a:r>
            <a:endParaRPr lang="en-AU" sz="1600" dirty="0">
              <a:latin typeface="Source Sans Pro" panose="020B0503030403020204" pitchFamily="34" charset="0"/>
              <a:ea typeface="Source Sans Pro" panose="020B0503030403020204" pitchFamily="34" charset="0"/>
            </a:endParaRPr>
          </a:p>
        </p:txBody>
      </p:sp>
      <p:sp>
        <p:nvSpPr>
          <p:cNvPr id="8" name="Speech Bubble: Rectangle with Corners Rounded 7">
            <a:extLst>
              <a:ext uri="{FF2B5EF4-FFF2-40B4-BE49-F238E27FC236}">
                <a16:creationId xmlns:a16="http://schemas.microsoft.com/office/drawing/2014/main" id="{9CFA981F-632A-4386-8221-233153222357}"/>
              </a:ext>
            </a:extLst>
          </p:cNvPr>
          <p:cNvSpPr/>
          <p:nvPr/>
        </p:nvSpPr>
        <p:spPr>
          <a:xfrm>
            <a:off x="5106871" y="3221717"/>
            <a:ext cx="3551067" cy="2220298"/>
          </a:xfrm>
          <a:prstGeom prst="wedgeRoundRectCallout">
            <a:avLst>
              <a:gd name="adj1" fmla="val 14856"/>
              <a:gd name="adj2" fmla="val 61435"/>
              <a:gd name="adj3" fmla="val 16667"/>
            </a:avLst>
          </a:prstGeom>
          <a:solidFill>
            <a:srgbClr val="0061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PT Serif" panose="020A0603040505020204" pitchFamily="18" charset="0"/>
              </a:rPr>
              <a:t>“The title says it all. There is no false hope and statistics do not foretell the future. We all have the potential for self-induced healing. there is much to be learned from those who don’t die when they are supposed to and both doctors and patients need to be aware of the lessons to be learned”</a:t>
            </a:r>
            <a:endParaRPr lang="en-AU" sz="1400" dirty="0">
              <a:latin typeface="PT Serif" panose="020A0603040505020204" pitchFamily="18" charset="0"/>
            </a:endParaRPr>
          </a:p>
        </p:txBody>
      </p:sp>
      <p:sp>
        <p:nvSpPr>
          <p:cNvPr id="9" name="Rectangle 8">
            <a:extLst>
              <a:ext uri="{FF2B5EF4-FFF2-40B4-BE49-F238E27FC236}">
                <a16:creationId xmlns:a16="http://schemas.microsoft.com/office/drawing/2014/main" id="{AE8454C9-09C9-4096-91D1-2CA4BA4AD169}"/>
              </a:ext>
            </a:extLst>
          </p:cNvPr>
          <p:cNvSpPr/>
          <p:nvPr/>
        </p:nvSpPr>
        <p:spPr>
          <a:xfrm>
            <a:off x="5310327" y="5718195"/>
            <a:ext cx="3336522" cy="677108"/>
          </a:xfrm>
          <a:prstGeom prst="rect">
            <a:avLst/>
          </a:prstGeom>
        </p:spPr>
        <p:txBody>
          <a:bodyPr wrap="square">
            <a:spAutoFit/>
          </a:bodyPr>
          <a:lstStyle/>
          <a:p>
            <a:r>
              <a:rPr lang="en-US" sz="1400" b="1" dirty="0"/>
              <a:t>Bernie Siegel, M.D.                             </a:t>
            </a:r>
          </a:p>
          <a:p>
            <a:r>
              <a:rPr lang="en-US" sz="1200" dirty="0"/>
              <a:t>Author of </a:t>
            </a:r>
            <a:r>
              <a:rPr lang="en-US" sz="1200" i="1" dirty="0"/>
              <a:t>Love, Medicine and Miracles </a:t>
            </a:r>
            <a:r>
              <a:rPr lang="en-US" sz="1200" dirty="0"/>
              <a:t>and </a:t>
            </a:r>
            <a:br>
              <a:rPr lang="en-US" sz="1200" dirty="0"/>
            </a:br>
            <a:r>
              <a:rPr lang="en-US" sz="1200" dirty="0"/>
              <a:t>th</a:t>
            </a:r>
            <a:r>
              <a:rPr lang="en-US" sz="1200" i="1" dirty="0"/>
              <a:t>e Art of Healing</a:t>
            </a:r>
            <a:endParaRPr lang="en-AU" sz="12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1611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BC51FE-DB79-E640-AEDB-3459286FF854}"/>
              </a:ext>
            </a:extLst>
          </p:cNvPr>
          <p:cNvSpPr>
            <a:spLocks noGrp="1"/>
          </p:cNvSpPr>
          <p:nvPr>
            <p:ph idx="1"/>
          </p:nvPr>
        </p:nvSpPr>
        <p:spPr>
          <a:xfrm>
            <a:off x="719090" y="1942382"/>
            <a:ext cx="4909351" cy="1697464"/>
          </a:xfrm>
        </p:spPr>
        <p:txBody>
          <a:bodyPr>
            <a:noAutofit/>
          </a:bodyPr>
          <a:lstStyle/>
          <a:p>
            <a:pPr marL="0" indent="0">
              <a:lnSpc>
                <a:spcPct val="120000"/>
              </a:lnSpc>
              <a:buNone/>
            </a:pPr>
            <a:r>
              <a:rPr lang="en-US" sz="1600" b="1" dirty="0">
                <a:solidFill>
                  <a:srgbClr val="F99B3B"/>
                </a:solidFill>
              </a:rPr>
              <a:t>Keith Block, M.D.: </a:t>
            </a:r>
          </a:p>
          <a:p>
            <a:pPr marL="0" indent="0">
              <a:lnSpc>
                <a:spcPct val="120000"/>
              </a:lnSpc>
              <a:spcBef>
                <a:spcPts val="0"/>
              </a:spcBef>
              <a:buNone/>
            </a:pPr>
            <a:r>
              <a:rPr lang="en-US" sz="1400" dirty="0"/>
              <a:t>“Regarding the impact of diet, it is clear that the typical Western diet can drive the onset of malignancy. For example, according to several studies, red meat can increase the risk of colorectal cancer by 35 to 85 percent, and the risk of pancreatic cancer by 25 to 75 percent.”</a:t>
            </a:r>
          </a:p>
        </p:txBody>
      </p:sp>
      <p:pic>
        <p:nvPicPr>
          <p:cNvPr id="4" name="Picture 3">
            <a:extLst>
              <a:ext uri="{FF2B5EF4-FFF2-40B4-BE49-F238E27FC236}">
                <a16:creationId xmlns:a16="http://schemas.microsoft.com/office/drawing/2014/main" id="{19814017-3793-4241-90FF-626B008CA0B8}"/>
              </a:ext>
            </a:extLst>
          </p:cNvPr>
          <p:cNvPicPr>
            <a:picLocks noChangeAspect="1"/>
          </p:cNvPicPr>
          <p:nvPr/>
        </p:nvPicPr>
        <p:blipFill>
          <a:blip r:embed="rId2"/>
          <a:stretch>
            <a:fillRect/>
          </a:stretch>
        </p:blipFill>
        <p:spPr>
          <a:xfrm>
            <a:off x="6152886" y="2077380"/>
            <a:ext cx="2263140" cy="2405183"/>
          </a:xfrm>
          <a:prstGeom prst="rect">
            <a:avLst/>
          </a:prstGeom>
        </p:spPr>
      </p:pic>
      <p:sp>
        <p:nvSpPr>
          <p:cNvPr id="7" name="Title 1">
            <a:extLst>
              <a:ext uri="{FF2B5EF4-FFF2-40B4-BE49-F238E27FC236}">
                <a16:creationId xmlns:a16="http://schemas.microsoft.com/office/drawing/2014/main" id="{A41E4375-A9EB-4DCF-B099-C606597D98C4}"/>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Nutritional Strategies</a:t>
            </a:r>
          </a:p>
        </p:txBody>
      </p:sp>
      <p:sp>
        <p:nvSpPr>
          <p:cNvPr id="5" name="Content Placeholder 2">
            <a:extLst>
              <a:ext uri="{FF2B5EF4-FFF2-40B4-BE49-F238E27FC236}">
                <a16:creationId xmlns:a16="http://schemas.microsoft.com/office/drawing/2014/main" id="{01E7D496-FA89-486F-A79D-1104B73C3734}"/>
              </a:ext>
            </a:extLst>
          </p:cNvPr>
          <p:cNvSpPr txBox="1">
            <a:spLocks/>
          </p:cNvSpPr>
          <p:nvPr/>
        </p:nvSpPr>
        <p:spPr>
          <a:xfrm>
            <a:off x="719089" y="3816701"/>
            <a:ext cx="4909351" cy="229834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1200"/>
              </a:spcBef>
              <a:buFont typeface="Arial" panose="020B0604020202020204" pitchFamily="34" charset="0"/>
              <a:buNone/>
            </a:pPr>
            <a:r>
              <a:rPr lang="en-US" sz="1600" b="1" dirty="0">
                <a:solidFill>
                  <a:srgbClr val="F99B3B"/>
                </a:solidFill>
              </a:rPr>
              <a:t>Keith Block, M.D. continued: </a:t>
            </a:r>
          </a:p>
          <a:p>
            <a:pPr marL="0" indent="0">
              <a:lnSpc>
                <a:spcPct val="120000"/>
              </a:lnSpc>
              <a:spcBef>
                <a:spcPts val="0"/>
              </a:spcBef>
              <a:buFont typeface="Arial" panose="020B0604020202020204" pitchFamily="34" charset="0"/>
              <a:buNone/>
            </a:pPr>
            <a:r>
              <a:rPr lang="en-US" sz="1400" dirty="0"/>
              <a:t>“Also, high milk and calcium consumption are associated with a 15 to 200 percent increase in prostate cancer. And one randomized controlled trial showed that when breast cancer patients reduced their fat intake to 20 percent of lower, they reduced their risk of recurrence by an average of 24 percent! This is on par with Tamoxifen, which has shown a 25 percent reduction in recurrence rates after taking it for five years.”</a:t>
            </a:r>
          </a:p>
        </p:txBody>
      </p:sp>
    </p:spTree>
    <p:extLst>
      <p:ext uri="{BB962C8B-B14F-4D97-AF65-F5344CB8AC3E}">
        <p14:creationId xmlns:p14="http://schemas.microsoft.com/office/powerpoint/2010/main" val="204046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2359" y="1887241"/>
            <a:ext cx="4545366" cy="3650091"/>
          </a:xfrm>
        </p:spPr>
        <p:txBody>
          <a:bodyPr>
            <a:noAutofit/>
          </a:bodyPr>
          <a:lstStyle/>
          <a:p>
            <a:pPr marL="0" indent="0">
              <a:lnSpc>
                <a:spcPct val="120000"/>
              </a:lnSpc>
              <a:spcBef>
                <a:spcPts val="1200"/>
              </a:spcBef>
              <a:buNone/>
            </a:pPr>
            <a:r>
              <a:rPr lang="en-AU" sz="1900" b="1" dirty="0">
                <a:solidFill>
                  <a:srgbClr val="F99B3B"/>
                </a:solidFill>
                <a:latin typeface="PT Serif" panose="020A0603040505020204" pitchFamily="18" charset="0"/>
              </a:rPr>
              <a:t>All Kinds</a:t>
            </a:r>
            <a:endParaRPr lang="en-US" sz="1900" b="1" dirty="0"/>
          </a:p>
          <a:p>
            <a:pPr marL="0" indent="0">
              <a:lnSpc>
                <a:spcPct val="120000"/>
              </a:lnSpc>
              <a:spcBef>
                <a:spcPts val="0"/>
              </a:spcBef>
              <a:buNone/>
            </a:pPr>
            <a:r>
              <a:rPr lang="en-US" sz="1700" dirty="0"/>
              <a:t>Botanicals, Vitamins, Extracts</a:t>
            </a:r>
            <a:r>
              <a:rPr lang="is-IS" sz="1700" dirty="0"/>
              <a:t>…</a:t>
            </a:r>
          </a:p>
          <a:p>
            <a:pPr marL="0" indent="0">
              <a:lnSpc>
                <a:spcPct val="120000"/>
              </a:lnSpc>
              <a:spcBef>
                <a:spcPts val="1200"/>
              </a:spcBef>
              <a:buNone/>
            </a:pPr>
            <a:r>
              <a:rPr lang="en-AU" sz="1900" b="1" dirty="0">
                <a:solidFill>
                  <a:srgbClr val="F99B3B"/>
                </a:solidFill>
                <a:latin typeface="PT Serif" panose="020A0603040505020204" pitchFamily="18" charset="0"/>
              </a:rPr>
              <a:t>Administered</a:t>
            </a:r>
            <a:endParaRPr lang="is-IS" sz="1900" b="1" dirty="0"/>
          </a:p>
          <a:p>
            <a:pPr marL="0" indent="0">
              <a:lnSpc>
                <a:spcPct val="120000"/>
              </a:lnSpc>
              <a:spcBef>
                <a:spcPts val="0"/>
              </a:spcBef>
              <a:buNone/>
            </a:pPr>
            <a:r>
              <a:rPr lang="is-IS" sz="1700" dirty="0"/>
              <a:t>Liquid, Pill-Capsules, I.V... </a:t>
            </a:r>
            <a:r>
              <a:rPr lang="en-US" sz="1700" dirty="0"/>
              <a:t>D</a:t>
            </a:r>
            <a:r>
              <a:rPr lang="is-IS" sz="1700" dirty="0"/>
              <a:t>osage, timing, synergy...</a:t>
            </a:r>
          </a:p>
          <a:p>
            <a:pPr marL="0" indent="0">
              <a:lnSpc>
                <a:spcPct val="120000"/>
              </a:lnSpc>
              <a:spcBef>
                <a:spcPts val="1200"/>
              </a:spcBef>
              <a:buNone/>
            </a:pPr>
            <a:r>
              <a:rPr lang="en-AU" sz="1900" b="1" dirty="0">
                <a:solidFill>
                  <a:srgbClr val="F99B3B"/>
                </a:solidFill>
                <a:latin typeface="PT Serif" panose="020A0603040505020204" pitchFamily="18" charset="0"/>
              </a:rPr>
              <a:t>Evidence-Based</a:t>
            </a:r>
            <a:endParaRPr lang="is-IS" sz="1900" b="1" dirty="0"/>
          </a:p>
          <a:p>
            <a:pPr marL="0" indent="0">
              <a:lnSpc>
                <a:spcPct val="120000"/>
              </a:lnSpc>
              <a:spcBef>
                <a:spcPts val="0"/>
              </a:spcBef>
              <a:buNone/>
            </a:pPr>
            <a:r>
              <a:rPr lang="is-IS" sz="1700" dirty="0"/>
              <a:t>Pubmed.gov, e.g., Epidemiological, Case Studies, Case Reports, Clinical Data, demonstrate strong correlations of benefit.</a:t>
            </a:r>
          </a:p>
          <a:p>
            <a:pPr marL="0" indent="0">
              <a:lnSpc>
                <a:spcPct val="120000"/>
              </a:lnSpc>
              <a:spcBef>
                <a:spcPts val="1200"/>
              </a:spcBef>
              <a:buNone/>
            </a:pPr>
            <a:r>
              <a:rPr lang="en-AU" sz="1900" b="1" dirty="0">
                <a:solidFill>
                  <a:srgbClr val="F99B3B"/>
                </a:solidFill>
                <a:latin typeface="PT Serif" panose="020A0603040505020204" pitchFamily="18" charset="0"/>
              </a:rPr>
              <a:t>Specific Purpose and Objectives</a:t>
            </a:r>
          </a:p>
          <a:p>
            <a:pPr marL="0" indent="0">
              <a:lnSpc>
                <a:spcPct val="120000"/>
              </a:lnSpc>
              <a:spcBef>
                <a:spcPts val="0"/>
              </a:spcBef>
              <a:buNone/>
            </a:pPr>
            <a:r>
              <a:rPr lang="is-IS" sz="1700" dirty="0"/>
              <a:t>Supportive, Cytotoxic...</a:t>
            </a:r>
            <a:endParaRPr lang="en-US" sz="1700" b="1" dirty="0"/>
          </a:p>
        </p:txBody>
      </p:sp>
      <p:pic>
        <p:nvPicPr>
          <p:cNvPr id="4" name="Picture 3">
            <a:extLst>
              <a:ext uri="{FF2B5EF4-FFF2-40B4-BE49-F238E27FC236}">
                <a16:creationId xmlns:a16="http://schemas.microsoft.com/office/drawing/2014/main" id="{A01BCB14-DB4A-F945-8226-A8CB1EEF2641}"/>
              </a:ext>
            </a:extLst>
          </p:cNvPr>
          <p:cNvPicPr>
            <a:picLocks noChangeAspect="1"/>
          </p:cNvPicPr>
          <p:nvPr/>
        </p:nvPicPr>
        <p:blipFill>
          <a:blip r:embed="rId2"/>
          <a:stretch>
            <a:fillRect/>
          </a:stretch>
        </p:blipFill>
        <p:spPr>
          <a:xfrm>
            <a:off x="5511921" y="1993776"/>
            <a:ext cx="2921862" cy="1947909"/>
          </a:xfrm>
          <a:prstGeom prst="rect">
            <a:avLst/>
          </a:prstGeom>
        </p:spPr>
      </p:pic>
      <p:sp>
        <p:nvSpPr>
          <p:cNvPr id="7" name="Title 1">
            <a:extLst>
              <a:ext uri="{FF2B5EF4-FFF2-40B4-BE49-F238E27FC236}">
                <a16:creationId xmlns:a16="http://schemas.microsoft.com/office/drawing/2014/main" id="{8AEEC118-10D9-41A7-A323-A0644662F699}"/>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Supplementation Programs</a:t>
            </a:r>
          </a:p>
        </p:txBody>
      </p:sp>
    </p:spTree>
    <p:extLst>
      <p:ext uri="{BB962C8B-B14F-4D97-AF65-F5344CB8AC3E}">
        <p14:creationId xmlns:p14="http://schemas.microsoft.com/office/powerpoint/2010/main" val="682791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2A0169-3D11-8542-9E36-0BB83591A43C}"/>
              </a:ext>
            </a:extLst>
          </p:cNvPr>
          <p:cNvSpPr>
            <a:spLocks noGrp="1"/>
          </p:cNvSpPr>
          <p:nvPr>
            <p:ph idx="1"/>
          </p:nvPr>
        </p:nvSpPr>
        <p:spPr>
          <a:xfrm>
            <a:off x="710214" y="1796152"/>
            <a:ext cx="4279035" cy="3796774"/>
          </a:xfrm>
        </p:spPr>
        <p:txBody>
          <a:bodyPr/>
          <a:lstStyle/>
          <a:p>
            <a:pPr marL="0" indent="0">
              <a:buNone/>
            </a:pPr>
            <a:r>
              <a:rPr lang="en-US" b="1" dirty="0">
                <a:solidFill>
                  <a:srgbClr val="F99B3B"/>
                </a:solidFill>
              </a:rPr>
              <a:t>Donnie </a:t>
            </a:r>
            <a:r>
              <a:rPr lang="en-US" b="1" dirty="0" err="1">
                <a:solidFill>
                  <a:srgbClr val="F99B3B"/>
                </a:solidFill>
              </a:rPr>
              <a:t>Yance</a:t>
            </a:r>
            <a:r>
              <a:rPr lang="en-US" b="1" dirty="0">
                <a:solidFill>
                  <a:srgbClr val="F99B3B"/>
                </a:solidFill>
              </a:rPr>
              <a:t>: </a:t>
            </a:r>
          </a:p>
          <a:p>
            <a:pPr marL="0" indent="0">
              <a:lnSpc>
                <a:spcPct val="120000"/>
              </a:lnSpc>
              <a:buNone/>
            </a:pPr>
            <a:r>
              <a:rPr lang="en-US" sz="1800" dirty="0"/>
              <a:t>“</a:t>
            </a:r>
            <a:r>
              <a:rPr lang="en-US" sz="1800" b="1" dirty="0"/>
              <a:t>The scientific data is overwhelming on the benefits of herbs in oncology.</a:t>
            </a:r>
            <a:r>
              <a:rPr lang="en-US" sz="1800" dirty="0"/>
              <a:t> Overwhelming. Herbs work in a very complex manner. We know certain compounds in single herbs can affect hundreds of single pathways involving cancer. They work to </a:t>
            </a:r>
            <a:r>
              <a:rPr lang="en-US" sz="1800" b="1" dirty="0"/>
              <a:t>down-regulate certain genes</a:t>
            </a:r>
            <a:r>
              <a:rPr lang="en-US" sz="1800" dirty="0"/>
              <a:t>. They work at the </a:t>
            </a:r>
            <a:r>
              <a:rPr lang="en-US" sz="1800" b="1" dirty="0"/>
              <a:t>mutational level</a:t>
            </a:r>
            <a:r>
              <a:rPr lang="en-US" sz="1800" dirty="0"/>
              <a:t>, they work at the </a:t>
            </a:r>
            <a:r>
              <a:rPr lang="en-US" sz="1800" b="1" dirty="0"/>
              <a:t>intercellular level</a:t>
            </a:r>
            <a:r>
              <a:rPr lang="en-US" sz="1800" dirty="0"/>
              <a:t>, they work at the </a:t>
            </a:r>
            <a:r>
              <a:rPr lang="en-US" sz="1800" b="1" dirty="0"/>
              <a:t>cell receptor level</a:t>
            </a:r>
            <a:r>
              <a:rPr lang="en-US" sz="1800" dirty="0"/>
              <a:t>; they also work at the </a:t>
            </a:r>
            <a:r>
              <a:rPr lang="en-US" sz="1800" b="1" dirty="0"/>
              <a:t>extra-cellular level</a:t>
            </a:r>
            <a:r>
              <a:rPr lang="en-US" sz="1800" dirty="0"/>
              <a:t>.”</a:t>
            </a:r>
          </a:p>
        </p:txBody>
      </p:sp>
      <p:pic>
        <p:nvPicPr>
          <p:cNvPr id="4" name="Picture 3">
            <a:extLst>
              <a:ext uri="{FF2B5EF4-FFF2-40B4-BE49-F238E27FC236}">
                <a16:creationId xmlns:a16="http://schemas.microsoft.com/office/drawing/2014/main" id="{58C635E8-180B-B14D-9BE0-C7F5B9041B39}"/>
              </a:ext>
            </a:extLst>
          </p:cNvPr>
          <p:cNvPicPr>
            <a:picLocks noChangeAspect="1"/>
          </p:cNvPicPr>
          <p:nvPr/>
        </p:nvPicPr>
        <p:blipFill>
          <a:blip r:embed="rId2"/>
          <a:stretch>
            <a:fillRect/>
          </a:stretch>
        </p:blipFill>
        <p:spPr>
          <a:xfrm>
            <a:off x="5280898" y="1991465"/>
            <a:ext cx="3138873" cy="2500635"/>
          </a:xfrm>
          <a:prstGeom prst="rect">
            <a:avLst/>
          </a:prstGeom>
        </p:spPr>
      </p:pic>
      <p:sp>
        <p:nvSpPr>
          <p:cNvPr id="7" name="Title 1">
            <a:extLst>
              <a:ext uri="{FF2B5EF4-FFF2-40B4-BE49-F238E27FC236}">
                <a16:creationId xmlns:a16="http://schemas.microsoft.com/office/drawing/2014/main" id="{6A41E750-1F18-4DA3-A6C1-972B7F1E6F9A}"/>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Supplementation Programs</a:t>
            </a:r>
          </a:p>
        </p:txBody>
      </p:sp>
    </p:spTree>
    <p:extLst>
      <p:ext uri="{BB962C8B-B14F-4D97-AF65-F5344CB8AC3E}">
        <p14:creationId xmlns:p14="http://schemas.microsoft.com/office/powerpoint/2010/main" val="3898911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DDF131-013F-434C-9C35-2176804D497B}"/>
              </a:ext>
            </a:extLst>
          </p:cNvPr>
          <p:cNvSpPr>
            <a:spLocks noGrp="1"/>
          </p:cNvSpPr>
          <p:nvPr>
            <p:ph idx="1"/>
          </p:nvPr>
        </p:nvSpPr>
        <p:spPr>
          <a:xfrm>
            <a:off x="807868" y="2115752"/>
            <a:ext cx="7519386" cy="1760924"/>
          </a:xfrm>
        </p:spPr>
        <p:txBody>
          <a:bodyPr>
            <a:normAutofit/>
          </a:bodyPr>
          <a:lstStyle/>
          <a:p>
            <a:pPr marL="0" indent="0">
              <a:lnSpc>
                <a:spcPct val="100000"/>
              </a:lnSpc>
              <a:spcBef>
                <a:spcPts val="1200"/>
              </a:spcBef>
              <a:buNone/>
            </a:pPr>
            <a:r>
              <a:rPr lang="en-US" b="1" dirty="0">
                <a:solidFill>
                  <a:srgbClr val="F99B3B"/>
                </a:solidFill>
                <a:latin typeface="PT Serif" panose="020B0604020202020204" charset="0"/>
              </a:rPr>
              <a:t>Keith Block, M.D., concerning the use of supplements during chemotherapy: </a:t>
            </a:r>
          </a:p>
          <a:p>
            <a:pPr marL="0" indent="0">
              <a:lnSpc>
                <a:spcPct val="120000"/>
              </a:lnSpc>
              <a:spcBef>
                <a:spcPts val="600"/>
              </a:spcBef>
              <a:spcAft>
                <a:spcPts val="600"/>
              </a:spcAft>
              <a:buNone/>
            </a:pPr>
            <a:r>
              <a:rPr lang="en-US" sz="1600" dirty="0"/>
              <a:t>“Without a doubt, without any doubt, considerable studies demonstrate that a broad range of natural agents, antioxidants, and vitamins can be helpful to mitigate chemotherapeutic toxicity and enhance response and outcome.”</a:t>
            </a:r>
            <a:endParaRPr lang="en-US" dirty="0"/>
          </a:p>
        </p:txBody>
      </p:sp>
      <p:sp>
        <p:nvSpPr>
          <p:cNvPr id="6" name="Title 1">
            <a:extLst>
              <a:ext uri="{FF2B5EF4-FFF2-40B4-BE49-F238E27FC236}">
                <a16:creationId xmlns:a16="http://schemas.microsoft.com/office/drawing/2014/main" id="{6817E902-3751-44D3-BBCC-F592FF782819}"/>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Supplementation Programs</a:t>
            </a:r>
          </a:p>
        </p:txBody>
      </p:sp>
      <p:sp>
        <p:nvSpPr>
          <p:cNvPr id="4" name="Content Placeholder 2">
            <a:extLst>
              <a:ext uri="{FF2B5EF4-FFF2-40B4-BE49-F238E27FC236}">
                <a16:creationId xmlns:a16="http://schemas.microsoft.com/office/drawing/2014/main" id="{1554C877-5C7F-4BB1-AAE2-9F6C93973A0E}"/>
              </a:ext>
            </a:extLst>
          </p:cNvPr>
          <p:cNvSpPr txBox="1">
            <a:spLocks/>
          </p:cNvSpPr>
          <p:nvPr/>
        </p:nvSpPr>
        <p:spPr>
          <a:xfrm>
            <a:off x="807868" y="4106477"/>
            <a:ext cx="7519386" cy="198952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1800"/>
              </a:spcBef>
              <a:buFont typeface="Arial" panose="020B0604020202020204" pitchFamily="34" charset="0"/>
              <a:buNone/>
            </a:pPr>
            <a:r>
              <a:rPr lang="en-US" b="1" dirty="0">
                <a:solidFill>
                  <a:srgbClr val="F99B3B"/>
                </a:solidFill>
                <a:latin typeface="PT Serif" panose="020B0604020202020204" charset="0"/>
              </a:rPr>
              <a:t>Dwight McKee, M.D., concerning the use of supplements during chemotherapy and radiation: </a:t>
            </a:r>
          </a:p>
          <a:p>
            <a:pPr marL="0" indent="0">
              <a:lnSpc>
                <a:spcPct val="120000"/>
              </a:lnSpc>
              <a:spcBef>
                <a:spcPts val="1200"/>
              </a:spcBef>
              <a:spcAft>
                <a:spcPts val="600"/>
              </a:spcAft>
              <a:buFont typeface="Arial" panose="020B0604020202020204" pitchFamily="34" charset="0"/>
              <a:buNone/>
            </a:pPr>
            <a:r>
              <a:rPr lang="en-US" sz="1600" b="1" dirty="0"/>
              <a:t>“</a:t>
            </a:r>
            <a:r>
              <a:rPr lang="en-US" sz="1600" dirty="0"/>
              <a:t>I am completely comfortable with the use of specified botanicals, minerals, antioxidants and vitamins concurrently with chemotherapy and radiation therapy and have seen very good results, clinically, in my own practice.”</a:t>
            </a:r>
          </a:p>
        </p:txBody>
      </p:sp>
    </p:spTree>
    <p:extLst>
      <p:ext uri="{BB962C8B-B14F-4D97-AF65-F5344CB8AC3E}">
        <p14:creationId xmlns:p14="http://schemas.microsoft.com/office/powerpoint/2010/main" val="156525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DC7B4B-9EFB-554A-9A62-5DCB90EB7A51}"/>
              </a:ext>
            </a:extLst>
          </p:cNvPr>
          <p:cNvSpPr>
            <a:spLocks noGrp="1"/>
          </p:cNvSpPr>
          <p:nvPr>
            <p:ph idx="1"/>
          </p:nvPr>
        </p:nvSpPr>
        <p:spPr>
          <a:xfrm>
            <a:off x="907002" y="3577989"/>
            <a:ext cx="7679184" cy="2594211"/>
          </a:xfrm>
        </p:spPr>
        <p:txBody>
          <a:bodyPr>
            <a:noAutofit/>
          </a:bodyPr>
          <a:lstStyle/>
          <a:p>
            <a:pPr marL="0" indent="0">
              <a:lnSpc>
                <a:spcPct val="120000"/>
              </a:lnSpc>
              <a:spcBef>
                <a:spcPts val="1800"/>
              </a:spcBef>
              <a:buNone/>
            </a:pPr>
            <a:r>
              <a:rPr lang="en-US" sz="2000" b="1" dirty="0">
                <a:solidFill>
                  <a:srgbClr val="F99B3B"/>
                </a:solidFill>
              </a:rPr>
              <a:t>Dwight McKee, M.D., </a:t>
            </a:r>
            <a:r>
              <a:rPr lang="en-US" sz="2000" b="1" i="1" dirty="0">
                <a:solidFill>
                  <a:srgbClr val="F99B3B"/>
                </a:solidFill>
              </a:rPr>
              <a:t>Gulliver’s Travels </a:t>
            </a:r>
            <a:r>
              <a:rPr lang="en-US" sz="2000" b="1" dirty="0">
                <a:solidFill>
                  <a:srgbClr val="F99B3B"/>
                </a:solidFill>
              </a:rPr>
              <a:t>metaphor</a:t>
            </a:r>
            <a:r>
              <a:rPr lang="en-US" sz="1600" b="1" dirty="0">
                <a:solidFill>
                  <a:srgbClr val="F99B3B"/>
                </a:solidFill>
              </a:rPr>
              <a:t>: </a:t>
            </a:r>
            <a:br>
              <a:rPr lang="en-US" sz="1600" b="1" dirty="0"/>
            </a:br>
            <a:r>
              <a:rPr lang="en-US" sz="1700" dirty="0"/>
              <a:t>“At the most, drugs have six targets, however, most drugs have only one or two targets. When botanicals are used, strategically, they have a weaker direct effect than chemotherapy, but they also target dozens and sometimes hundreds of targets. Picture metaphorically, the graphic from </a:t>
            </a:r>
            <a:r>
              <a:rPr lang="en-US" sz="1700" b="1" i="1" dirty="0"/>
              <a:t>Gulliver’s Travels</a:t>
            </a:r>
            <a:r>
              <a:rPr lang="en-US" sz="1700" dirty="0"/>
              <a:t>, where the giant is restrained with hundreds of tiny threads. The tiny threads, alone, are not particularly strong, but in combination, they can be powerfully effective. This is how I envision the activity of botanicals against tumors.”</a:t>
            </a:r>
          </a:p>
        </p:txBody>
      </p:sp>
      <p:sp>
        <p:nvSpPr>
          <p:cNvPr id="6" name="Title 1">
            <a:extLst>
              <a:ext uri="{FF2B5EF4-FFF2-40B4-BE49-F238E27FC236}">
                <a16:creationId xmlns:a16="http://schemas.microsoft.com/office/drawing/2014/main" id="{74BD2F3F-2FD2-46E8-AA17-973777B3015C}"/>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Supplementation Programs</a:t>
            </a:r>
          </a:p>
        </p:txBody>
      </p:sp>
      <p:sp>
        <p:nvSpPr>
          <p:cNvPr id="4" name="Content Placeholder 2">
            <a:extLst>
              <a:ext uri="{FF2B5EF4-FFF2-40B4-BE49-F238E27FC236}">
                <a16:creationId xmlns:a16="http://schemas.microsoft.com/office/drawing/2014/main" id="{D8D86A2E-3E85-4951-9D3E-426AE6DBB297}"/>
              </a:ext>
            </a:extLst>
          </p:cNvPr>
          <p:cNvSpPr txBox="1">
            <a:spLocks/>
          </p:cNvSpPr>
          <p:nvPr/>
        </p:nvSpPr>
        <p:spPr>
          <a:xfrm>
            <a:off x="907002" y="1742400"/>
            <a:ext cx="7679184" cy="16866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000" b="1" dirty="0">
                <a:solidFill>
                  <a:srgbClr val="F99B3B"/>
                </a:solidFill>
              </a:rPr>
              <a:t>Dwight McKee, M.D.: </a:t>
            </a:r>
            <a:br>
              <a:rPr lang="en-US" sz="2000" b="1" dirty="0"/>
            </a:br>
            <a:r>
              <a:rPr lang="en-US" sz="1700" dirty="0"/>
              <a:t>“Vitamins, botanicals, extracts and other types of supplements can be very effective. You need to have a scientific understanding of what kinds to prescribe, the specific dosage levels, including when and how to customize a protocol tailored to every patient.”</a:t>
            </a:r>
          </a:p>
        </p:txBody>
      </p:sp>
    </p:spTree>
    <p:extLst>
      <p:ext uri="{BB962C8B-B14F-4D97-AF65-F5344CB8AC3E}">
        <p14:creationId xmlns:p14="http://schemas.microsoft.com/office/powerpoint/2010/main" val="329947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0113" y="3395928"/>
            <a:ext cx="7546019" cy="2672178"/>
          </a:xfrm>
        </p:spPr>
        <p:txBody>
          <a:bodyPr>
            <a:normAutofit fontScale="92500"/>
          </a:bodyPr>
          <a:lstStyle/>
          <a:p>
            <a:pPr marL="0" indent="0">
              <a:buNone/>
            </a:pPr>
            <a:r>
              <a:rPr lang="en-US" sz="2600" b="1" dirty="0"/>
              <a:t>Is There Evidence of Efficacy?         </a:t>
            </a:r>
            <a:r>
              <a:rPr lang="en-US" sz="2600" b="1" dirty="0">
                <a:solidFill>
                  <a:srgbClr val="F99B3B"/>
                </a:solidFill>
                <a:latin typeface="PT Serif" panose="020B0604020202020204" charset="0"/>
              </a:rPr>
              <a:t>ABSOLUTETY YES!</a:t>
            </a:r>
          </a:p>
          <a:p>
            <a:pPr marL="0" indent="0">
              <a:buNone/>
            </a:pPr>
            <a:endParaRPr lang="en-US" b="1" dirty="0"/>
          </a:p>
          <a:p>
            <a:pPr marL="0" indent="0" algn="ctr">
              <a:spcAft>
                <a:spcPts val="600"/>
              </a:spcAft>
              <a:buNone/>
            </a:pPr>
            <a:r>
              <a:rPr lang="en-US" b="1" dirty="0"/>
              <a:t>PUBMED.GOV; “Search”: </a:t>
            </a:r>
          </a:p>
          <a:p>
            <a:pPr marL="0" indent="0" algn="ctr">
              <a:buNone/>
              <a:tabLst>
                <a:tab pos="2152650" algn="l"/>
                <a:tab pos="2513013" algn="l"/>
              </a:tabLst>
            </a:pPr>
            <a:r>
              <a:rPr lang="en-US" sz="1800" dirty="0"/>
              <a:t>Curcumin Cancer	= 	4,233 studies as of – 1/21/18</a:t>
            </a:r>
            <a:endParaRPr lang="en-US" sz="1350" dirty="0"/>
          </a:p>
          <a:p>
            <a:pPr marL="0" indent="0" algn="ctr">
              <a:buNone/>
              <a:tabLst>
                <a:tab pos="2152650" algn="l"/>
                <a:tab pos="2513013" algn="l"/>
              </a:tabLst>
            </a:pPr>
            <a:r>
              <a:rPr lang="en-US" sz="1800" dirty="0"/>
              <a:t>Green Tea Cancer	= 	4,543 studies as of – 1/21/18</a:t>
            </a:r>
          </a:p>
          <a:p>
            <a:pPr marL="0" indent="0" algn="ctr">
              <a:buNone/>
              <a:tabLst>
                <a:tab pos="2152650" algn="l"/>
                <a:tab pos="2513013" algn="l"/>
              </a:tabLst>
            </a:pPr>
            <a:r>
              <a:rPr lang="en-US" sz="1800" dirty="0"/>
              <a:t>Vitamin D Cancer	= 	9,846 studies as of – 1/21/18</a:t>
            </a:r>
          </a:p>
          <a:p>
            <a:pPr marL="0" indent="0" algn="ctr">
              <a:buNone/>
              <a:tabLst>
                <a:tab pos="2152650" algn="l"/>
                <a:tab pos="2513013" algn="l"/>
              </a:tabLst>
            </a:pPr>
            <a:r>
              <a:rPr lang="en-US" sz="1800" dirty="0"/>
              <a:t>Supplements Cancer	= 	7,365 studies as of – 1/21/18</a:t>
            </a:r>
          </a:p>
        </p:txBody>
      </p:sp>
      <p:pic>
        <p:nvPicPr>
          <p:cNvPr id="5" name="Picture 4">
            <a:extLst>
              <a:ext uri="{FF2B5EF4-FFF2-40B4-BE49-F238E27FC236}">
                <a16:creationId xmlns:a16="http://schemas.microsoft.com/office/drawing/2014/main" id="{4F35974F-22BB-6E4D-B17F-47F38838A048}"/>
              </a:ext>
            </a:extLst>
          </p:cNvPr>
          <p:cNvPicPr>
            <a:picLocks noChangeAspect="1"/>
          </p:cNvPicPr>
          <p:nvPr/>
        </p:nvPicPr>
        <p:blipFill>
          <a:blip r:embed="rId2"/>
          <a:stretch>
            <a:fillRect/>
          </a:stretch>
        </p:blipFill>
        <p:spPr>
          <a:xfrm>
            <a:off x="2995852" y="2019339"/>
            <a:ext cx="3152296" cy="1016870"/>
          </a:xfrm>
          <a:prstGeom prst="rect">
            <a:avLst/>
          </a:prstGeom>
        </p:spPr>
      </p:pic>
      <p:sp>
        <p:nvSpPr>
          <p:cNvPr id="7" name="Title 1">
            <a:extLst>
              <a:ext uri="{FF2B5EF4-FFF2-40B4-BE49-F238E27FC236}">
                <a16:creationId xmlns:a16="http://schemas.microsoft.com/office/drawing/2014/main" id="{D0BECC79-9155-4DFC-B058-248A478329F6}"/>
              </a:ext>
            </a:extLst>
          </p:cNvPr>
          <p:cNvSpPr txBox="1">
            <a:spLocks/>
          </p:cNvSpPr>
          <p:nvPr/>
        </p:nvSpPr>
        <p:spPr>
          <a:xfrm>
            <a:off x="630001" y="115571"/>
            <a:ext cx="6445170" cy="129597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b="1" dirty="0"/>
              <a:t>LESSONS LEARNED</a:t>
            </a:r>
            <a:br>
              <a:rPr lang="en-US" dirty="0"/>
            </a:br>
            <a:r>
              <a:rPr lang="en-US" dirty="0"/>
              <a:t>        </a:t>
            </a:r>
            <a:r>
              <a:rPr lang="en-US" sz="3200" dirty="0"/>
              <a:t>Supplementation Programs</a:t>
            </a:r>
          </a:p>
        </p:txBody>
      </p:sp>
    </p:spTree>
    <p:extLst>
      <p:ext uri="{BB962C8B-B14F-4D97-AF65-F5344CB8AC3E}">
        <p14:creationId xmlns:p14="http://schemas.microsoft.com/office/powerpoint/2010/main" val="1720760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66C5-3B75-8741-83E4-71FA0B480BF0}"/>
              </a:ext>
            </a:extLst>
          </p:cNvPr>
          <p:cNvSpPr>
            <a:spLocks noGrp="1"/>
          </p:cNvSpPr>
          <p:nvPr>
            <p:ph type="title"/>
          </p:nvPr>
        </p:nvSpPr>
        <p:spPr>
          <a:xfrm>
            <a:off x="809997" y="120073"/>
            <a:ext cx="7524003" cy="1311563"/>
          </a:xfrm>
        </p:spPr>
        <p:txBody>
          <a:bodyPr>
            <a:noAutofit/>
          </a:bodyPr>
          <a:lstStyle/>
          <a:p>
            <a:pPr>
              <a:lnSpc>
                <a:spcPct val="80000"/>
              </a:lnSpc>
            </a:pPr>
            <a:r>
              <a:rPr lang="en-US" b="1" dirty="0"/>
              <a:t>LESSONS LEARNED</a:t>
            </a:r>
            <a:br>
              <a:rPr lang="en-US" dirty="0"/>
            </a:br>
            <a:r>
              <a:rPr lang="en-US" sz="3200" dirty="0"/>
              <a:t>Exercise Regimens</a:t>
            </a:r>
          </a:p>
        </p:txBody>
      </p:sp>
      <p:pic>
        <p:nvPicPr>
          <p:cNvPr id="5" name="Content Placeholder 4">
            <a:extLst>
              <a:ext uri="{FF2B5EF4-FFF2-40B4-BE49-F238E27FC236}">
                <a16:creationId xmlns:a16="http://schemas.microsoft.com/office/drawing/2014/main" id="{19664EBB-6320-8E4F-AF39-6A6B334887C5}"/>
              </a:ext>
            </a:extLst>
          </p:cNvPr>
          <p:cNvPicPr>
            <a:picLocks noGrp="1" noChangeAspect="1"/>
          </p:cNvPicPr>
          <p:nvPr>
            <p:ph idx="1"/>
          </p:nvPr>
        </p:nvPicPr>
        <p:blipFill>
          <a:blip r:embed="rId2"/>
          <a:stretch>
            <a:fillRect/>
          </a:stretch>
        </p:blipFill>
        <p:spPr>
          <a:xfrm>
            <a:off x="4694435" y="1844133"/>
            <a:ext cx="3667273" cy="1948102"/>
          </a:xfrm>
        </p:spPr>
      </p:pic>
      <p:pic>
        <p:nvPicPr>
          <p:cNvPr id="4" name="Picture 3">
            <a:extLst>
              <a:ext uri="{FF2B5EF4-FFF2-40B4-BE49-F238E27FC236}">
                <a16:creationId xmlns:a16="http://schemas.microsoft.com/office/drawing/2014/main" id="{E5C06597-2072-EF43-B78B-8BBD0AE83811}"/>
              </a:ext>
            </a:extLst>
          </p:cNvPr>
          <p:cNvPicPr>
            <a:picLocks noChangeAspect="1"/>
          </p:cNvPicPr>
          <p:nvPr/>
        </p:nvPicPr>
        <p:blipFill>
          <a:blip r:embed="rId3"/>
          <a:stretch>
            <a:fillRect/>
          </a:stretch>
        </p:blipFill>
        <p:spPr>
          <a:xfrm>
            <a:off x="908798" y="1844131"/>
            <a:ext cx="3505877" cy="1948104"/>
          </a:xfrm>
          <a:prstGeom prst="rect">
            <a:avLst/>
          </a:prstGeom>
        </p:spPr>
      </p:pic>
      <p:pic>
        <p:nvPicPr>
          <p:cNvPr id="6" name="Picture 5">
            <a:extLst>
              <a:ext uri="{FF2B5EF4-FFF2-40B4-BE49-F238E27FC236}">
                <a16:creationId xmlns:a16="http://schemas.microsoft.com/office/drawing/2014/main" id="{F25D36A8-7779-764D-BC17-202F1B40F6D4}"/>
              </a:ext>
            </a:extLst>
          </p:cNvPr>
          <p:cNvPicPr>
            <a:picLocks noChangeAspect="1"/>
          </p:cNvPicPr>
          <p:nvPr/>
        </p:nvPicPr>
        <p:blipFill>
          <a:blip r:embed="rId4"/>
          <a:stretch>
            <a:fillRect/>
          </a:stretch>
        </p:blipFill>
        <p:spPr>
          <a:xfrm>
            <a:off x="908798" y="4096575"/>
            <a:ext cx="3505877" cy="2050314"/>
          </a:xfrm>
          <a:prstGeom prst="rect">
            <a:avLst/>
          </a:prstGeom>
        </p:spPr>
      </p:pic>
      <p:pic>
        <p:nvPicPr>
          <p:cNvPr id="7" name="Picture 6">
            <a:extLst>
              <a:ext uri="{FF2B5EF4-FFF2-40B4-BE49-F238E27FC236}">
                <a16:creationId xmlns:a16="http://schemas.microsoft.com/office/drawing/2014/main" id="{75F5FD5F-51B6-6041-BF45-097770A49961}"/>
              </a:ext>
            </a:extLst>
          </p:cNvPr>
          <p:cNvPicPr>
            <a:picLocks noChangeAspect="1"/>
          </p:cNvPicPr>
          <p:nvPr/>
        </p:nvPicPr>
        <p:blipFill>
          <a:blip r:embed="rId5"/>
          <a:stretch>
            <a:fillRect/>
          </a:stretch>
        </p:blipFill>
        <p:spPr>
          <a:xfrm>
            <a:off x="4694435" y="4096574"/>
            <a:ext cx="3667273" cy="2050313"/>
          </a:xfrm>
          <a:prstGeom prst="rect">
            <a:avLst/>
          </a:prstGeom>
        </p:spPr>
      </p:pic>
    </p:spTree>
    <p:extLst>
      <p:ext uri="{BB962C8B-B14F-4D97-AF65-F5344CB8AC3E}">
        <p14:creationId xmlns:p14="http://schemas.microsoft.com/office/powerpoint/2010/main" val="707041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7455" y="1745667"/>
            <a:ext cx="7428837" cy="2669922"/>
          </a:xfrm>
        </p:spPr>
        <p:txBody>
          <a:bodyPr>
            <a:normAutofit/>
          </a:bodyPr>
          <a:lstStyle/>
          <a:p>
            <a:pPr marL="0" indent="0">
              <a:buNone/>
            </a:pPr>
            <a:r>
              <a:rPr lang="en-US" b="1" dirty="0">
                <a:solidFill>
                  <a:srgbClr val="F99B3B"/>
                </a:solidFill>
                <a:latin typeface="PT Serif" panose="020B0604020202020204" charset="0"/>
              </a:rPr>
              <a:t>Benefits:</a:t>
            </a:r>
            <a:endParaRPr lang="en-US" dirty="0">
              <a:solidFill>
                <a:srgbClr val="F99B3B"/>
              </a:solidFill>
              <a:latin typeface="PT Serif" panose="020B0604020202020204" charset="0"/>
            </a:endParaRPr>
          </a:p>
          <a:p>
            <a:r>
              <a:rPr lang="en-US" sz="1800" dirty="0"/>
              <a:t>Stop Decline of Muscle Mass</a:t>
            </a:r>
          </a:p>
          <a:p>
            <a:r>
              <a:rPr lang="en-US" sz="1800" dirty="0"/>
              <a:t>Alleviate Stress and Anxiety</a:t>
            </a:r>
          </a:p>
          <a:p>
            <a:r>
              <a:rPr lang="en-US" sz="1800" dirty="0"/>
              <a:t>Increase Flow of Oxygen Rich Blood to Tissues</a:t>
            </a:r>
          </a:p>
          <a:p>
            <a:r>
              <a:rPr lang="en-US" sz="1800" dirty="0"/>
              <a:t>Reduce Fatigue</a:t>
            </a:r>
          </a:p>
          <a:p>
            <a:r>
              <a:rPr lang="en-US" sz="1800" dirty="0"/>
              <a:t>Enhance Sleep</a:t>
            </a:r>
          </a:p>
          <a:p>
            <a:r>
              <a:rPr lang="en-US" sz="1800" dirty="0"/>
              <a:t>Reduce Nausea</a:t>
            </a:r>
          </a:p>
          <a:p>
            <a:endParaRPr lang="en-US" sz="1800" dirty="0"/>
          </a:p>
        </p:txBody>
      </p:sp>
      <p:sp>
        <p:nvSpPr>
          <p:cNvPr id="6" name="Title 1">
            <a:extLst>
              <a:ext uri="{FF2B5EF4-FFF2-40B4-BE49-F238E27FC236}">
                <a16:creationId xmlns:a16="http://schemas.microsoft.com/office/drawing/2014/main" id="{1A044662-2ABC-4D22-8A45-466F532F32F6}"/>
              </a:ext>
            </a:extLst>
          </p:cNvPr>
          <p:cNvSpPr>
            <a:spLocks noGrp="1"/>
          </p:cNvSpPr>
          <p:nvPr>
            <p:ph type="title"/>
          </p:nvPr>
        </p:nvSpPr>
        <p:spPr>
          <a:xfrm>
            <a:off x="809997" y="120073"/>
            <a:ext cx="7524003" cy="1311563"/>
          </a:xfrm>
        </p:spPr>
        <p:txBody>
          <a:bodyPr>
            <a:noAutofit/>
          </a:bodyPr>
          <a:lstStyle/>
          <a:p>
            <a:pPr>
              <a:lnSpc>
                <a:spcPct val="80000"/>
              </a:lnSpc>
            </a:pPr>
            <a:r>
              <a:rPr lang="en-US" b="1" dirty="0"/>
              <a:t>LESSONS LEARNED</a:t>
            </a:r>
            <a:br>
              <a:rPr lang="en-US" dirty="0"/>
            </a:br>
            <a:r>
              <a:rPr lang="en-US" sz="3200" dirty="0"/>
              <a:t>Exercise Regimens</a:t>
            </a:r>
          </a:p>
        </p:txBody>
      </p:sp>
      <p:sp>
        <p:nvSpPr>
          <p:cNvPr id="4" name="Content Placeholder 2">
            <a:extLst>
              <a:ext uri="{FF2B5EF4-FFF2-40B4-BE49-F238E27FC236}">
                <a16:creationId xmlns:a16="http://schemas.microsoft.com/office/drawing/2014/main" id="{A75B3F9F-AF41-4760-87C4-FBDE39058D77}"/>
              </a:ext>
            </a:extLst>
          </p:cNvPr>
          <p:cNvSpPr txBox="1">
            <a:spLocks/>
          </p:cNvSpPr>
          <p:nvPr/>
        </p:nvSpPr>
        <p:spPr>
          <a:xfrm>
            <a:off x="809997" y="4412659"/>
            <a:ext cx="7428837" cy="178359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1800" b="1" dirty="0">
                <a:solidFill>
                  <a:srgbClr val="F99B3B"/>
                </a:solidFill>
                <a:latin typeface="Source Sans Pro" panose="020B0604020202020204" charset="0"/>
              </a:rPr>
              <a:t>Dwight McKee, M.D.: </a:t>
            </a:r>
            <a:br>
              <a:rPr lang="en-US" sz="1800" b="1" dirty="0">
                <a:solidFill>
                  <a:srgbClr val="F99B3B"/>
                </a:solidFill>
                <a:latin typeface="PT Serif" panose="020B0604020202020204" charset="0"/>
              </a:rPr>
            </a:br>
            <a:r>
              <a:rPr lang="en-US" sz="1800" dirty="0">
                <a:latin typeface="Source Sans Pro" panose="020B0604020202020204" charset="0"/>
              </a:rPr>
              <a:t>“Exercise in many forms can be very helpful.  It can be very helpful during chemotherapy. Dr. Keith Block has had excellent results in this regard, encouraging his patients to exercise, even while chemotherapy is delivered, and achieving significant reductions in side effects.”</a:t>
            </a:r>
            <a:r>
              <a:rPr lang="en-US" sz="1800" dirty="0"/>
              <a:t> </a:t>
            </a:r>
          </a:p>
          <a:p>
            <a:endParaRPr lang="en-US" sz="1800" dirty="0"/>
          </a:p>
          <a:p>
            <a:endParaRPr lang="en-US" sz="1800" dirty="0"/>
          </a:p>
        </p:txBody>
      </p:sp>
    </p:spTree>
    <p:extLst>
      <p:ext uri="{BB962C8B-B14F-4D97-AF65-F5344CB8AC3E}">
        <p14:creationId xmlns:p14="http://schemas.microsoft.com/office/powerpoint/2010/main" val="195759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110533"/>
            <a:ext cx="7921152" cy="1321104"/>
          </a:xfrm>
        </p:spPr>
        <p:txBody>
          <a:bodyPr lIns="90000">
            <a:noAutofit/>
          </a:bodyPr>
          <a:lstStyle/>
          <a:p>
            <a:pPr>
              <a:lnSpc>
                <a:spcPct val="80000"/>
              </a:lnSpc>
            </a:pPr>
            <a:r>
              <a:rPr lang="en-US" b="1" dirty="0"/>
              <a:t>LESSONS LEARNED: </a:t>
            </a:r>
            <a:br>
              <a:rPr lang="en-US" b="1" dirty="0"/>
            </a:br>
            <a:r>
              <a:rPr lang="en-US" sz="3600" dirty="0"/>
              <a:t>Non-Generic Chemotherapy </a:t>
            </a:r>
          </a:p>
        </p:txBody>
      </p:sp>
      <p:sp>
        <p:nvSpPr>
          <p:cNvPr id="3" name="Content Placeholder 2"/>
          <p:cNvSpPr>
            <a:spLocks noGrp="1"/>
          </p:cNvSpPr>
          <p:nvPr>
            <p:ph idx="1"/>
          </p:nvPr>
        </p:nvSpPr>
        <p:spPr>
          <a:xfrm>
            <a:off x="720435" y="1930399"/>
            <a:ext cx="7830717" cy="4444017"/>
          </a:xfrm>
        </p:spPr>
        <p:txBody>
          <a:bodyPr>
            <a:noAutofit/>
          </a:bodyPr>
          <a:lstStyle/>
          <a:p>
            <a:pPr marL="0" indent="0">
              <a:lnSpc>
                <a:spcPct val="120000"/>
              </a:lnSpc>
              <a:buNone/>
            </a:pPr>
            <a:r>
              <a:rPr lang="en-US" sz="2000" b="1" dirty="0">
                <a:solidFill>
                  <a:srgbClr val="F99B3B"/>
                </a:solidFill>
                <a:latin typeface="PT Serif" panose="020B0604020202020204" charset="0"/>
              </a:rPr>
              <a:t>Kind of Chemo: </a:t>
            </a:r>
            <a:br>
              <a:rPr lang="en-US" sz="2000" b="1" dirty="0"/>
            </a:br>
            <a:r>
              <a:rPr lang="en-US" sz="1800" b="1" dirty="0"/>
              <a:t>NCCN/ASCO Doctors</a:t>
            </a:r>
            <a:r>
              <a:rPr lang="en-US" sz="1800" dirty="0"/>
              <a:t> - off the shelf based upon data from 27 National Cancer Centers; </a:t>
            </a:r>
            <a:r>
              <a:rPr lang="en-US" sz="1800" b="1" dirty="0"/>
              <a:t>Molecular Profile</a:t>
            </a:r>
            <a:r>
              <a:rPr lang="en-US" sz="1800" dirty="0"/>
              <a:t>; “</a:t>
            </a:r>
            <a:r>
              <a:rPr lang="en-US" sz="1800" b="1" u="sng" dirty="0"/>
              <a:t>Functional Profile</a:t>
            </a:r>
            <a:r>
              <a:rPr lang="en-US" sz="1800" dirty="0"/>
              <a:t>” (Robert </a:t>
            </a:r>
            <a:r>
              <a:rPr lang="en-US" sz="1800" dirty="0" err="1"/>
              <a:t>Nagourney</a:t>
            </a:r>
            <a:r>
              <a:rPr lang="en-US" sz="1800" dirty="0"/>
              <a:t>, M.D. and Larry </a:t>
            </a:r>
            <a:r>
              <a:rPr lang="en-US" sz="1800" dirty="0" err="1"/>
              <a:t>Weisenthal</a:t>
            </a:r>
            <a:r>
              <a:rPr lang="en-US" sz="1800" dirty="0"/>
              <a:t>, M.D.), the most personalized evaluation utilizing a patient’s actual tissue sample</a:t>
            </a:r>
            <a:r>
              <a:rPr lang="en-AU" sz="1800" dirty="0"/>
              <a:t> ...</a:t>
            </a:r>
            <a:endParaRPr lang="en-US" sz="1800" b="1" dirty="0"/>
          </a:p>
          <a:p>
            <a:pPr marL="0" indent="0">
              <a:lnSpc>
                <a:spcPct val="120000"/>
              </a:lnSpc>
              <a:spcBef>
                <a:spcPts val="1200"/>
              </a:spcBef>
              <a:buNone/>
            </a:pPr>
            <a:r>
              <a:rPr lang="en-US" sz="2000" b="1" dirty="0">
                <a:solidFill>
                  <a:srgbClr val="F99B3B"/>
                </a:solidFill>
                <a:latin typeface="PT Serif" panose="020B0604020202020204" charset="0"/>
              </a:rPr>
              <a:t>Administration-Distribution: </a:t>
            </a:r>
            <a:br>
              <a:rPr lang="en-US" sz="2000" b="1" dirty="0"/>
            </a:br>
            <a:r>
              <a:rPr lang="en-US" sz="1800" dirty="0"/>
              <a:t>Generic, Chrono-modulated (Keith Block, M.D.), also - Metronomic (lower dose, more often, less toxic)</a:t>
            </a:r>
            <a:r>
              <a:rPr lang="en-AU" sz="1800" dirty="0"/>
              <a:t>...</a:t>
            </a:r>
            <a:endParaRPr lang="en-US" sz="1800" b="1" dirty="0"/>
          </a:p>
          <a:p>
            <a:pPr marL="0" indent="0">
              <a:lnSpc>
                <a:spcPct val="120000"/>
              </a:lnSpc>
              <a:spcBef>
                <a:spcPts val="1200"/>
              </a:spcBef>
              <a:spcAft>
                <a:spcPts val="600"/>
              </a:spcAft>
              <a:buNone/>
            </a:pPr>
            <a:r>
              <a:rPr lang="en-US" sz="2000" b="1" dirty="0">
                <a:solidFill>
                  <a:srgbClr val="F99B3B"/>
                </a:solidFill>
                <a:latin typeface="PT Serif" panose="020B0604020202020204" charset="0"/>
              </a:rPr>
              <a:t>Mitigating Toxicity: </a:t>
            </a:r>
            <a:br>
              <a:rPr lang="en-US" sz="2000" b="1" dirty="0"/>
            </a:br>
            <a:r>
              <a:rPr lang="en-US" sz="1800" dirty="0"/>
              <a:t>Fasting – </a:t>
            </a:r>
            <a:r>
              <a:rPr lang="en-US" sz="1800" dirty="0" err="1"/>
              <a:t>Valter</a:t>
            </a:r>
            <a:r>
              <a:rPr lang="en-US" sz="1800" dirty="0"/>
              <a:t> Longo, Ph.D., USC (McKee, M.D.); Acupuncture, Appropriate Supplementation depending upon Chemo </a:t>
            </a:r>
            <a:endParaRPr lang="en-US" sz="2000" b="1" dirty="0"/>
          </a:p>
        </p:txBody>
      </p:sp>
    </p:spTree>
    <p:extLst>
      <p:ext uri="{BB962C8B-B14F-4D97-AF65-F5344CB8AC3E}">
        <p14:creationId xmlns:p14="http://schemas.microsoft.com/office/powerpoint/2010/main" val="534319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9262" y="1769705"/>
            <a:ext cx="5432922" cy="3091054"/>
          </a:xfrm>
        </p:spPr>
        <p:txBody>
          <a:bodyPr>
            <a:noAutofit/>
          </a:bodyPr>
          <a:lstStyle/>
          <a:p>
            <a:pPr marL="0" indent="0">
              <a:lnSpc>
                <a:spcPct val="120000"/>
              </a:lnSpc>
              <a:buNone/>
            </a:pPr>
            <a:r>
              <a:rPr lang="en-US" sz="1600" b="1" dirty="0">
                <a:solidFill>
                  <a:srgbClr val="F99B3B"/>
                </a:solidFill>
              </a:rPr>
              <a:t>Robert </a:t>
            </a:r>
            <a:r>
              <a:rPr lang="en-US" sz="1600" b="1" dirty="0" err="1">
                <a:solidFill>
                  <a:srgbClr val="F99B3B"/>
                </a:solidFill>
              </a:rPr>
              <a:t>Nagourney</a:t>
            </a:r>
            <a:r>
              <a:rPr lang="en-US" sz="1600" b="1" dirty="0">
                <a:solidFill>
                  <a:srgbClr val="F99B3B"/>
                </a:solidFill>
              </a:rPr>
              <a:t>, M.D.: </a:t>
            </a:r>
          </a:p>
          <a:p>
            <a:pPr marL="0" indent="0">
              <a:lnSpc>
                <a:spcPct val="120000"/>
              </a:lnSpc>
              <a:buNone/>
            </a:pPr>
            <a:r>
              <a:rPr lang="en-US" sz="1400" b="1" dirty="0"/>
              <a:t>“</a:t>
            </a:r>
            <a:r>
              <a:rPr lang="en-US" sz="1400" dirty="0"/>
              <a:t>The standard of care around the world today is disease type, stage and </a:t>
            </a:r>
            <a:r>
              <a:rPr lang="en-US" sz="1400" b="1" dirty="0"/>
              <a:t>National Comprehensive Cancer Network guideline approaches</a:t>
            </a:r>
            <a:r>
              <a:rPr lang="en-US" sz="1400" dirty="0"/>
              <a:t>. You go to a doctor. They figure out the type of cancer you have. Then they stage you and finally they look at a book to decide on a treatment plan. </a:t>
            </a:r>
            <a:r>
              <a:rPr lang="en-US" sz="1400" b="1" dirty="0"/>
              <a:t>That is 90 percent of cancer today</a:t>
            </a:r>
            <a:r>
              <a:rPr lang="en-US" sz="1400" dirty="0"/>
              <a:t>. Some small groups are offering genomic profiles, but unless you have a discrete mutation—and there are only a handful of patients who do—everything else is generic therapy. We have the ability to not only measure whether chemotherapy drugs work, but also to determine how the targeted agents work.”</a:t>
            </a:r>
            <a:endParaRPr lang="en-US" sz="2000" b="1" dirty="0"/>
          </a:p>
          <a:p>
            <a:endParaRPr lang="en-US" sz="1800" b="1" dirty="0"/>
          </a:p>
        </p:txBody>
      </p:sp>
      <p:pic>
        <p:nvPicPr>
          <p:cNvPr id="4" name="Picture 3">
            <a:extLst>
              <a:ext uri="{FF2B5EF4-FFF2-40B4-BE49-F238E27FC236}">
                <a16:creationId xmlns:a16="http://schemas.microsoft.com/office/drawing/2014/main" id="{00BE50E7-2DE5-8542-88B4-739F1F04F7CA}"/>
              </a:ext>
            </a:extLst>
          </p:cNvPr>
          <p:cNvPicPr>
            <a:picLocks noChangeAspect="1"/>
          </p:cNvPicPr>
          <p:nvPr/>
        </p:nvPicPr>
        <p:blipFill>
          <a:blip r:embed="rId2"/>
          <a:stretch>
            <a:fillRect/>
          </a:stretch>
        </p:blipFill>
        <p:spPr>
          <a:xfrm>
            <a:off x="6532511" y="2179781"/>
            <a:ext cx="1874520" cy="1954530"/>
          </a:xfrm>
          <a:prstGeom prst="rect">
            <a:avLst/>
          </a:prstGeom>
        </p:spPr>
      </p:pic>
      <p:sp>
        <p:nvSpPr>
          <p:cNvPr id="7" name="Title 1">
            <a:extLst>
              <a:ext uri="{FF2B5EF4-FFF2-40B4-BE49-F238E27FC236}">
                <a16:creationId xmlns:a16="http://schemas.microsoft.com/office/drawing/2014/main" id="{8CF42939-4FAE-4807-833F-2B11292FC09A}"/>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600" dirty="0"/>
              <a:t>Non-Generic Chemotherapy </a:t>
            </a:r>
          </a:p>
        </p:txBody>
      </p:sp>
      <p:sp>
        <p:nvSpPr>
          <p:cNvPr id="5" name="Content Placeholder 2">
            <a:extLst>
              <a:ext uri="{FF2B5EF4-FFF2-40B4-BE49-F238E27FC236}">
                <a16:creationId xmlns:a16="http://schemas.microsoft.com/office/drawing/2014/main" id="{04EF1563-E360-467E-889B-AF2A5CA53CC2}"/>
              </a:ext>
            </a:extLst>
          </p:cNvPr>
          <p:cNvSpPr txBox="1">
            <a:spLocks/>
          </p:cNvSpPr>
          <p:nvPr/>
        </p:nvSpPr>
        <p:spPr>
          <a:xfrm>
            <a:off x="709262" y="4910951"/>
            <a:ext cx="5432922" cy="135750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1200"/>
              </a:spcBef>
              <a:buFont typeface="Arial" panose="020B0604020202020204" pitchFamily="34" charset="0"/>
              <a:buNone/>
            </a:pPr>
            <a:r>
              <a:rPr lang="en-US" sz="1600" b="1" dirty="0">
                <a:solidFill>
                  <a:srgbClr val="F99B3B"/>
                </a:solidFill>
              </a:rPr>
              <a:t>Robert </a:t>
            </a:r>
            <a:r>
              <a:rPr lang="en-US" sz="1600" b="1" dirty="0" err="1">
                <a:solidFill>
                  <a:srgbClr val="F99B3B"/>
                </a:solidFill>
              </a:rPr>
              <a:t>Nagourney</a:t>
            </a:r>
            <a:r>
              <a:rPr lang="en-US" sz="1600" b="1" dirty="0">
                <a:solidFill>
                  <a:srgbClr val="F99B3B"/>
                </a:solidFill>
              </a:rPr>
              <a:t>, M.D.: </a:t>
            </a:r>
          </a:p>
          <a:p>
            <a:pPr marL="0" indent="0">
              <a:lnSpc>
                <a:spcPct val="120000"/>
              </a:lnSpc>
              <a:spcBef>
                <a:spcPts val="0"/>
              </a:spcBef>
              <a:buFont typeface="Arial" panose="020B0604020202020204" pitchFamily="34" charset="0"/>
              <a:buNone/>
            </a:pPr>
            <a:r>
              <a:rPr lang="en-US" sz="1400" b="1" dirty="0"/>
              <a:t>“… </a:t>
            </a:r>
            <a:r>
              <a:rPr lang="en-US" sz="1400" dirty="0"/>
              <a:t>whether it is newly diagnosed patients or recurring patients, an appropriately conducted laboratory study of our type, or related, will </a:t>
            </a:r>
            <a:r>
              <a:rPr lang="en-US" sz="1400" b="1" dirty="0"/>
              <a:t>double the response rate</a:t>
            </a:r>
            <a:r>
              <a:rPr lang="en-US" sz="1400" dirty="0"/>
              <a:t>.”</a:t>
            </a:r>
          </a:p>
          <a:p>
            <a:endParaRPr lang="en-US" sz="2000" b="1" dirty="0"/>
          </a:p>
          <a:p>
            <a:endParaRPr lang="en-US" sz="1800" b="1" dirty="0"/>
          </a:p>
        </p:txBody>
      </p:sp>
    </p:spTree>
    <p:extLst>
      <p:ext uri="{BB962C8B-B14F-4D97-AF65-F5344CB8AC3E}">
        <p14:creationId xmlns:p14="http://schemas.microsoft.com/office/powerpoint/2010/main" val="31813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85101-FA22-A944-9487-FE72DE9E8C2D}"/>
              </a:ext>
            </a:extLst>
          </p:cNvPr>
          <p:cNvSpPr>
            <a:spLocks noGrp="1"/>
          </p:cNvSpPr>
          <p:nvPr>
            <p:ph idx="1"/>
          </p:nvPr>
        </p:nvSpPr>
        <p:spPr>
          <a:xfrm>
            <a:off x="304801" y="1417638"/>
            <a:ext cx="8516982" cy="5113791"/>
          </a:xfrm>
        </p:spPr>
        <p:txBody>
          <a:bodyPr/>
          <a:lstStyle/>
          <a:p>
            <a:endParaRPr lang="en-US" dirty="0"/>
          </a:p>
          <a:p>
            <a:endParaRPr lang="en-US" dirty="0"/>
          </a:p>
        </p:txBody>
      </p:sp>
      <p:pic>
        <p:nvPicPr>
          <p:cNvPr id="7" name="Picture 6">
            <a:extLst>
              <a:ext uri="{FF2B5EF4-FFF2-40B4-BE49-F238E27FC236}">
                <a16:creationId xmlns:a16="http://schemas.microsoft.com/office/drawing/2014/main" id="{6E36160B-7D0C-D84A-973A-0BD16A588A99}"/>
              </a:ext>
            </a:extLst>
          </p:cNvPr>
          <p:cNvPicPr>
            <a:picLocks noChangeAspect="1"/>
          </p:cNvPicPr>
          <p:nvPr/>
        </p:nvPicPr>
        <p:blipFill>
          <a:blip r:embed="rId2"/>
          <a:stretch>
            <a:fillRect/>
          </a:stretch>
        </p:blipFill>
        <p:spPr>
          <a:xfrm>
            <a:off x="0" y="1"/>
            <a:ext cx="4561417" cy="6857999"/>
          </a:xfrm>
          <a:prstGeom prst="rect">
            <a:avLst/>
          </a:prstGeom>
        </p:spPr>
      </p:pic>
      <p:sp>
        <p:nvSpPr>
          <p:cNvPr id="4" name="Rectangle 3">
            <a:extLst>
              <a:ext uri="{FF2B5EF4-FFF2-40B4-BE49-F238E27FC236}">
                <a16:creationId xmlns:a16="http://schemas.microsoft.com/office/drawing/2014/main" id="{0708A4B7-9B09-4089-995C-9DB0F6A2E931}"/>
              </a:ext>
            </a:extLst>
          </p:cNvPr>
          <p:cNvSpPr/>
          <p:nvPr/>
        </p:nvSpPr>
        <p:spPr>
          <a:xfrm>
            <a:off x="4561417" y="0"/>
            <a:ext cx="4582583" cy="68668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peech Bubble: Rectangle with Corners Rounded 4">
            <a:extLst>
              <a:ext uri="{FF2B5EF4-FFF2-40B4-BE49-F238E27FC236}">
                <a16:creationId xmlns:a16="http://schemas.microsoft.com/office/drawing/2014/main" id="{A08817F8-05CD-4F1A-8BA3-737F2CCDD0DC}"/>
              </a:ext>
            </a:extLst>
          </p:cNvPr>
          <p:cNvSpPr/>
          <p:nvPr/>
        </p:nvSpPr>
        <p:spPr>
          <a:xfrm>
            <a:off x="5157927" y="523783"/>
            <a:ext cx="3519347" cy="3348794"/>
          </a:xfrm>
          <a:prstGeom prst="wedgeRoundRectCallout">
            <a:avLst>
              <a:gd name="adj1" fmla="val 14856"/>
              <a:gd name="adj2" fmla="val 69069"/>
              <a:gd name="adj3" fmla="val 16667"/>
            </a:avLst>
          </a:prstGeom>
          <a:solidFill>
            <a:srgbClr val="0061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500" dirty="0">
                <a:latin typeface="PT Serif" panose="020A0603040505020204" pitchFamily="18" charset="0"/>
              </a:rPr>
              <a:t>“In his outstanding book, Hope Never Dies, Rick Shapiro offers us a window into the lives of extraordinary patients and the paths they have taken to defy the odds of the ‘experts’.  He provides an inspiration not only for patients and their families, but a critical message for the conventional oncology community to awaken to the value of a true integrative approach…”</a:t>
            </a:r>
          </a:p>
        </p:txBody>
      </p:sp>
      <p:sp>
        <p:nvSpPr>
          <p:cNvPr id="6" name="Rectangle 5">
            <a:extLst>
              <a:ext uri="{FF2B5EF4-FFF2-40B4-BE49-F238E27FC236}">
                <a16:creationId xmlns:a16="http://schemas.microsoft.com/office/drawing/2014/main" id="{77216982-C003-4E6E-922D-F0F129C0AC6A}"/>
              </a:ext>
            </a:extLst>
          </p:cNvPr>
          <p:cNvSpPr/>
          <p:nvPr/>
        </p:nvSpPr>
        <p:spPr>
          <a:xfrm>
            <a:off x="5157927" y="4660785"/>
            <a:ext cx="3681272" cy="1661993"/>
          </a:xfrm>
          <a:prstGeom prst="rect">
            <a:avLst/>
          </a:prstGeom>
        </p:spPr>
        <p:txBody>
          <a:bodyPr wrap="square">
            <a:spAutoFit/>
          </a:bodyPr>
          <a:lstStyle/>
          <a:p>
            <a:r>
              <a:rPr lang="en-AU" sz="1400" b="1" dirty="0">
                <a:latin typeface="Source Sans Pro" panose="020B0503030403020204" pitchFamily="34" charset="0"/>
                <a:ea typeface="Source Sans Pro" panose="020B0503030403020204" pitchFamily="34" charset="0"/>
              </a:rPr>
              <a:t>D. Barry Boyd, M.D., M.S.</a:t>
            </a:r>
            <a:br>
              <a:rPr lang="en-AU" sz="1400" b="1" dirty="0">
                <a:latin typeface="Source Sans Pro" panose="020B0503030403020204" pitchFamily="34" charset="0"/>
                <a:ea typeface="Source Sans Pro" panose="020B0503030403020204" pitchFamily="34" charset="0"/>
              </a:rPr>
            </a:br>
            <a:r>
              <a:rPr lang="en-AU" sz="1200" dirty="0">
                <a:latin typeface="Source Sans Pro" panose="020B0503030403020204" pitchFamily="34" charset="0"/>
                <a:ea typeface="Source Sans Pro" panose="020B0503030403020204" pitchFamily="34" charset="0"/>
              </a:rPr>
              <a:t>Assistant Professor of Medicine, </a:t>
            </a:r>
            <a:br>
              <a:rPr lang="en-AU" sz="1200" dirty="0">
                <a:latin typeface="Source Sans Pro" panose="020B0503030403020204" pitchFamily="34" charset="0"/>
                <a:ea typeface="Source Sans Pro" panose="020B0503030403020204" pitchFamily="34" charset="0"/>
              </a:rPr>
            </a:br>
            <a:r>
              <a:rPr lang="en-AU" sz="1200" dirty="0">
                <a:latin typeface="Source Sans Pro" panose="020B0503030403020204" pitchFamily="34" charset="0"/>
                <a:ea typeface="Source Sans Pro" panose="020B0503030403020204" pitchFamily="34" charset="0"/>
              </a:rPr>
              <a:t>Yale School of Medicine</a:t>
            </a:r>
          </a:p>
          <a:p>
            <a:r>
              <a:rPr lang="en-AU" sz="1200" dirty="0">
                <a:latin typeface="Source Sans Pro" panose="020B0503030403020204" pitchFamily="34" charset="0"/>
                <a:ea typeface="Source Sans Pro" panose="020B0503030403020204" pitchFamily="34" charset="0"/>
              </a:rPr>
              <a:t>Director  of Cancer Nutrition, </a:t>
            </a:r>
            <a:br>
              <a:rPr lang="en-AU" sz="1200" dirty="0">
                <a:latin typeface="Source Sans Pro" panose="020B0503030403020204" pitchFamily="34" charset="0"/>
                <a:ea typeface="Source Sans Pro" panose="020B0503030403020204" pitchFamily="34" charset="0"/>
              </a:rPr>
            </a:br>
            <a:r>
              <a:rPr lang="en-AU" sz="1200" dirty="0">
                <a:latin typeface="Source Sans Pro" panose="020B0503030403020204" pitchFamily="34" charset="0"/>
                <a:ea typeface="Source Sans Pro" panose="020B0503030403020204" pitchFamily="34" charset="0"/>
              </a:rPr>
              <a:t>Yale New Haven Health</a:t>
            </a:r>
          </a:p>
          <a:p>
            <a:r>
              <a:rPr lang="en-AU" sz="1200" dirty="0">
                <a:latin typeface="Source Sans Pro" panose="020B0503030403020204" pitchFamily="34" charset="0"/>
                <a:ea typeface="Source Sans Pro" panose="020B0503030403020204" pitchFamily="34" charset="0"/>
              </a:rPr>
              <a:t>Senior  Attending Medical Oncology, </a:t>
            </a:r>
            <a:br>
              <a:rPr lang="en-AU" sz="1200" dirty="0">
                <a:latin typeface="Source Sans Pro" panose="020B0503030403020204" pitchFamily="34" charset="0"/>
                <a:ea typeface="Source Sans Pro" panose="020B0503030403020204" pitchFamily="34" charset="0"/>
              </a:rPr>
            </a:br>
            <a:r>
              <a:rPr lang="en-AU" sz="1200" dirty="0">
                <a:latin typeface="Source Sans Pro" panose="020B0503030403020204" pitchFamily="34" charset="0"/>
                <a:ea typeface="Source Sans Pro" panose="020B0503030403020204" pitchFamily="34" charset="0"/>
              </a:rPr>
              <a:t>Greenwich Hospital </a:t>
            </a:r>
          </a:p>
          <a:p>
            <a:endParaRPr lang="en-AU" sz="16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88185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BD6762-0F48-194A-875F-F9D352530EE6}"/>
              </a:ext>
            </a:extLst>
          </p:cNvPr>
          <p:cNvSpPr>
            <a:spLocks noGrp="1"/>
          </p:cNvSpPr>
          <p:nvPr>
            <p:ph idx="1"/>
          </p:nvPr>
        </p:nvSpPr>
        <p:spPr>
          <a:xfrm>
            <a:off x="720437" y="1732768"/>
            <a:ext cx="7749308" cy="2935485"/>
          </a:xfrm>
        </p:spPr>
        <p:txBody>
          <a:bodyPr>
            <a:noAutofit/>
          </a:bodyPr>
          <a:lstStyle/>
          <a:p>
            <a:pPr marL="0" indent="0">
              <a:lnSpc>
                <a:spcPct val="120000"/>
              </a:lnSpc>
              <a:spcBef>
                <a:spcPts val="0"/>
              </a:spcBef>
              <a:buNone/>
            </a:pPr>
            <a:r>
              <a:rPr lang="en-US" sz="1600" b="1" dirty="0">
                <a:solidFill>
                  <a:srgbClr val="F99B3B"/>
                </a:solidFill>
              </a:rPr>
              <a:t>Keith Block, M.D.: </a:t>
            </a:r>
          </a:p>
          <a:p>
            <a:pPr marL="0" indent="0">
              <a:lnSpc>
                <a:spcPct val="120000"/>
              </a:lnSpc>
              <a:spcBef>
                <a:spcPts val="600"/>
              </a:spcBef>
              <a:buNone/>
            </a:pPr>
            <a:r>
              <a:rPr lang="en-US" sz="1500" b="1" dirty="0"/>
              <a:t>“</a:t>
            </a:r>
            <a:r>
              <a:rPr lang="en-US" sz="1500" dirty="0"/>
              <a:t>By exploring and testing drugs with a patient’s tissue in the lab, it becomes easier to determine what the best match of a particular chemotherapy protocol or targeted drug would be before trying it out on the patient. This can lead to </a:t>
            </a:r>
            <a:r>
              <a:rPr lang="en-US" sz="1500" b="1" dirty="0"/>
              <a:t>less exposure to ineffective drugs and better odds for selecting the right drugs, with better overall response, remission and survival. Dr. </a:t>
            </a:r>
            <a:r>
              <a:rPr lang="en-US" sz="1500" b="1" dirty="0" err="1"/>
              <a:t>Nagourney’s</a:t>
            </a:r>
            <a:r>
              <a:rPr lang="en-US" sz="1500" b="1" dirty="0"/>
              <a:t> </a:t>
            </a:r>
            <a:r>
              <a:rPr lang="en-US" sz="1500" dirty="0"/>
              <a:t>recognition of the importance of the microenvironment is a point of distinction of his testing methodology. His assay is the only method I’m aware of where the potential effectiveness of a drug is evaluated against the cancer cell in the context of the microenvironment—the tumor stroma or matrix, blood vessels, and inflammatory cells—where the cancer cells reside.</a:t>
            </a:r>
          </a:p>
        </p:txBody>
      </p:sp>
      <p:sp>
        <p:nvSpPr>
          <p:cNvPr id="6" name="Title 1">
            <a:extLst>
              <a:ext uri="{FF2B5EF4-FFF2-40B4-BE49-F238E27FC236}">
                <a16:creationId xmlns:a16="http://schemas.microsoft.com/office/drawing/2014/main" id="{1171FFE8-B0FE-494F-B37C-67C50EC863D2}"/>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600" dirty="0"/>
              <a:t>Non-Generic Chemotherapy </a:t>
            </a:r>
          </a:p>
        </p:txBody>
      </p:sp>
      <p:sp>
        <p:nvSpPr>
          <p:cNvPr id="4" name="Content Placeholder 2">
            <a:extLst>
              <a:ext uri="{FF2B5EF4-FFF2-40B4-BE49-F238E27FC236}">
                <a16:creationId xmlns:a16="http://schemas.microsoft.com/office/drawing/2014/main" id="{EB7A69ED-7FBA-4EF9-92A7-07A957C8D357}"/>
              </a:ext>
            </a:extLst>
          </p:cNvPr>
          <p:cNvSpPr txBox="1">
            <a:spLocks/>
          </p:cNvSpPr>
          <p:nvPr/>
        </p:nvSpPr>
        <p:spPr>
          <a:xfrm>
            <a:off x="720437" y="4700557"/>
            <a:ext cx="7749308" cy="165211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1200"/>
              </a:spcBef>
              <a:buFont typeface="Arial" panose="020B0604020202020204" pitchFamily="34" charset="0"/>
              <a:buNone/>
            </a:pPr>
            <a:r>
              <a:rPr lang="en-US" sz="1600" b="1" dirty="0">
                <a:solidFill>
                  <a:srgbClr val="F99B3B"/>
                </a:solidFill>
              </a:rPr>
              <a:t>Dwight McKee, M.D.: </a:t>
            </a:r>
          </a:p>
          <a:p>
            <a:pPr marL="0" indent="0">
              <a:lnSpc>
                <a:spcPct val="120000"/>
              </a:lnSpc>
              <a:spcBef>
                <a:spcPts val="600"/>
              </a:spcBef>
              <a:buFont typeface="Arial" panose="020B0604020202020204" pitchFamily="34" charset="0"/>
              <a:buNone/>
            </a:pPr>
            <a:r>
              <a:rPr lang="en-US" sz="1500" b="1" dirty="0"/>
              <a:t>“</a:t>
            </a:r>
            <a:r>
              <a:rPr lang="en-US" sz="1500" dirty="0"/>
              <a:t>My ability to make tremendous differences with advanced stage </a:t>
            </a:r>
            <a:r>
              <a:rPr lang="en-US" sz="1500" b="1" dirty="0"/>
              <a:t>cancer patients took a quantum leap </a:t>
            </a:r>
            <a:r>
              <a:rPr lang="en-US" sz="1500" dirty="0"/>
              <a:t>when I had patients engage in the kind of </a:t>
            </a:r>
            <a:r>
              <a:rPr lang="en-US" sz="1500" dirty="0" err="1"/>
              <a:t>chemosensitivity</a:t>
            </a:r>
            <a:r>
              <a:rPr lang="en-US" sz="1500" dirty="0"/>
              <a:t> testing performed in labs operated by Dr. </a:t>
            </a:r>
            <a:r>
              <a:rPr lang="en-US" sz="1500" dirty="0" err="1"/>
              <a:t>Nagourney</a:t>
            </a:r>
            <a:r>
              <a:rPr lang="en-US" sz="1500" dirty="0"/>
              <a:t> and Dr. </a:t>
            </a:r>
            <a:r>
              <a:rPr lang="en-US" sz="1500" dirty="0" err="1"/>
              <a:t>Weisenthal</a:t>
            </a:r>
            <a:r>
              <a:rPr lang="en-US" sz="1500" dirty="0"/>
              <a:t>, which are fundamentally the same, with minor differences.”</a:t>
            </a:r>
            <a:endParaRPr lang="en-US" sz="1500" b="1" dirty="0"/>
          </a:p>
        </p:txBody>
      </p:sp>
    </p:spTree>
    <p:extLst>
      <p:ext uri="{BB962C8B-B14F-4D97-AF65-F5344CB8AC3E}">
        <p14:creationId xmlns:p14="http://schemas.microsoft.com/office/powerpoint/2010/main" val="16918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5E8007-ACEC-3346-9845-8B9B7A2D4643}"/>
              </a:ext>
            </a:extLst>
          </p:cNvPr>
          <p:cNvSpPr>
            <a:spLocks noGrp="1"/>
          </p:cNvSpPr>
          <p:nvPr>
            <p:ph idx="1"/>
          </p:nvPr>
        </p:nvSpPr>
        <p:spPr>
          <a:xfrm>
            <a:off x="711199" y="1958516"/>
            <a:ext cx="7610765" cy="2685674"/>
          </a:xfrm>
        </p:spPr>
        <p:txBody>
          <a:bodyPr>
            <a:noAutofit/>
          </a:bodyPr>
          <a:lstStyle/>
          <a:p>
            <a:pPr marL="0" indent="0">
              <a:lnSpc>
                <a:spcPct val="120000"/>
              </a:lnSpc>
              <a:spcAft>
                <a:spcPts val="600"/>
              </a:spcAft>
              <a:buNone/>
            </a:pPr>
            <a:r>
              <a:rPr lang="en-US" sz="1800" b="1" dirty="0">
                <a:solidFill>
                  <a:srgbClr val="F99B3B"/>
                </a:solidFill>
              </a:rPr>
              <a:t>Dwight McKee, M.D.: </a:t>
            </a:r>
          </a:p>
          <a:p>
            <a:pPr marL="0" indent="0">
              <a:lnSpc>
                <a:spcPct val="120000"/>
              </a:lnSpc>
              <a:spcBef>
                <a:spcPts val="0"/>
              </a:spcBef>
              <a:buNone/>
            </a:pPr>
            <a:r>
              <a:rPr lang="en-US" sz="1600" b="1" dirty="0"/>
              <a:t>“</a:t>
            </a:r>
            <a:r>
              <a:rPr lang="en-US" sz="1600" dirty="0"/>
              <a:t>Chemotherapy is a useful tool in certain circumstances; however, it is </a:t>
            </a:r>
            <a:r>
              <a:rPr lang="en-US" sz="1600" b="1" dirty="0"/>
              <a:t>frequently badly and overly-used</a:t>
            </a:r>
            <a:r>
              <a:rPr lang="en-US" sz="1600" dirty="0"/>
              <a:t>. The </a:t>
            </a:r>
            <a:r>
              <a:rPr lang="en-US" sz="1600" b="1" dirty="0"/>
              <a:t>cure rate is about 12 percent for cancers that have spread beyond their original sites </a:t>
            </a:r>
            <a:r>
              <a:rPr lang="en-US" sz="1600" dirty="0"/>
              <a:t>when </a:t>
            </a:r>
            <a:r>
              <a:rPr lang="en-US" sz="1600" b="1" dirty="0"/>
              <a:t>combining radiation and chemotherapy</a:t>
            </a:r>
            <a:r>
              <a:rPr lang="en-US" sz="1600" dirty="0"/>
              <a:t>. </a:t>
            </a:r>
            <a:br>
              <a:rPr lang="en-US" sz="1600" dirty="0"/>
            </a:br>
            <a:r>
              <a:rPr lang="en-US" sz="1600" dirty="0"/>
              <a:t>A </a:t>
            </a:r>
            <a:r>
              <a:rPr lang="en-US" sz="1600" b="1" dirty="0"/>
              <a:t>large meta-study has shown that chemotherapy alone cures only 3 percent of metastatic cancers</a:t>
            </a:r>
            <a:r>
              <a:rPr lang="en-US" sz="1600" dirty="0"/>
              <a:t>. A </a:t>
            </a:r>
            <a:r>
              <a:rPr lang="en-US" sz="1600" b="1" dirty="0"/>
              <a:t>metronomic approach</a:t>
            </a:r>
            <a:r>
              <a:rPr lang="en-US" sz="1600" dirty="0"/>
              <a:t>, especially if targeted </a:t>
            </a:r>
            <a:r>
              <a:rPr lang="en-US" sz="1600" b="1" dirty="0"/>
              <a:t>with prior </a:t>
            </a:r>
            <a:r>
              <a:rPr lang="en-US" sz="1600" b="1" dirty="0" err="1"/>
              <a:t>chemosensitivity</a:t>
            </a:r>
            <a:r>
              <a:rPr lang="en-US" sz="1600" b="1" dirty="0"/>
              <a:t> testing </a:t>
            </a:r>
            <a:r>
              <a:rPr lang="en-US" sz="1600" dirty="0"/>
              <a:t>of a fresh tumor biopsy specimen, in most cases, generally given weekly, </a:t>
            </a:r>
            <a:r>
              <a:rPr lang="en-US" sz="1600" b="1" dirty="0"/>
              <a:t>is the best way </a:t>
            </a:r>
            <a:r>
              <a:rPr lang="en-US" sz="1600" dirty="0"/>
              <a:t>to give chemotherapy, in my opinion.”</a:t>
            </a:r>
          </a:p>
        </p:txBody>
      </p:sp>
      <p:sp>
        <p:nvSpPr>
          <p:cNvPr id="6" name="Title 1">
            <a:extLst>
              <a:ext uri="{FF2B5EF4-FFF2-40B4-BE49-F238E27FC236}">
                <a16:creationId xmlns:a16="http://schemas.microsoft.com/office/drawing/2014/main" id="{80886ED1-7FD6-4889-A29A-BF83E7357070}"/>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600" dirty="0"/>
              <a:t>Non-Generic Chemotherapy </a:t>
            </a:r>
          </a:p>
        </p:txBody>
      </p:sp>
      <p:sp>
        <p:nvSpPr>
          <p:cNvPr id="4" name="Content Placeholder 2">
            <a:extLst>
              <a:ext uri="{FF2B5EF4-FFF2-40B4-BE49-F238E27FC236}">
                <a16:creationId xmlns:a16="http://schemas.microsoft.com/office/drawing/2014/main" id="{93BE7075-7E8A-4AFF-ACC8-CE213AD3562A}"/>
              </a:ext>
            </a:extLst>
          </p:cNvPr>
          <p:cNvSpPr txBox="1">
            <a:spLocks/>
          </p:cNvSpPr>
          <p:nvPr/>
        </p:nvSpPr>
        <p:spPr>
          <a:xfrm>
            <a:off x="711198" y="4673642"/>
            <a:ext cx="7610765" cy="145043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1800"/>
              </a:spcBef>
              <a:spcAft>
                <a:spcPts val="600"/>
              </a:spcAft>
              <a:buFont typeface="Arial" panose="020B0604020202020204" pitchFamily="34" charset="0"/>
              <a:buNone/>
            </a:pPr>
            <a:r>
              <a:rPr lang="en-US" sz="1800" b="1" dirty="0">
                <a:solidFill>
                  <a:srgbClr val="F99B3B"/>
                </a:solidFill>
              </a:rPr>
              <a:t>Keith Block, M.D.:</a:t>
            </a:r>
            <a:r>
              <a:rPr lang="en-US" sz="1800" dirty="0">
                <a:solidFill>
                  <a:srgbClr val="F99B3B"/>
                </a:solidFill>
              </a:rPr>
              <a:t> </a:t>
            </a:r>
          </a:p>
          <a:p>
            <a:pPr marL="0" indent="0">
              <a:lnSpc>
                <a:spcPct val="120000"/>
              </a:lnSpc>
              <a:spcBef>
                <a:spcPts val="0"/>
              </a:spcBef>
              <a:buFont typeface="Arial" panose="020B0604020202020204" pitchFamily="34" charset="0"/>
              <a:buNone/>
            </a:pPr>
            <a:r>
              <a:rPr lang="en-US" sz="1600" dirty="0"/>
              <a:t>“The fact is, the timing of drug administration, called </a:t>
            </a:r>
            <a:r>
              <a:rPr lang="en-US" sz="1600" b="1" dirty="0"/>
              <a:t>chronotherapy,</a:t>
            </a:r>
            <a:r>
              <a:rPr lang="en-US" sz="1600" dirty="0"/>
              <a:t> can markedly reduce chemotherapy treatment toxicity as well as show an impressive improvement in five-year survivals among those battling advanced cancer.”</a:t>
            </a:r>
            <a:endParaRPr lang="en-US" sz="1600" b="1" dirty="0"/>
          </a:p>
          <a:p>
            <a:endParaRPr lang="en-US" sz="2000" dirty="0"/>
          </a:p>
        </p:txBody>
      </p:sp>
    </p:spTree>
    <p:extLst>
      <p:ext uri="{BB962C8B-B14F-4D97-AF65-F5344CB8AC3E}">
        <p14:creationId xmlns:p14="http://schemas.microsoft.com/office/powerpoint/2010/main" val="404561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7A1CFB-2F64-5D4C-A607-4F25ACAEF0B8}"/>
              </a:ext>
            </a:extLst>
          </p:cNvPr>
          <p:cNvSpPr>
            <a:spLocks noGrp="1"/>
          </p:cNvSpPr>
          <p:nvPr>
            <p:ph idx="1"/>
          </p:nvPr>
        </p:nvSpPr>
        <p:spPr>
          <a:xfrm>
            <a:off x="628650" y="2115128"/>
            <a:ext cx="7886700" cy="3729327"/>
          </a:xfrm>
        </p:spPr>
        <p:txBody>
          <a:bodyPr>
            <a:normAutofit/>
          </a:bodyPr>
          <a:lstStyle/>
          <a:p>
            <a:pPr marL="0" indent="0">
              <a:lnSpc>
                <a:spcPct val="120000"/>
              </a:lnSpc>
              <a:buNone/>
            </a:pPr>
            <a:r>
              <a:rPr lang="en-US" b="1" dirty="0">
                <a:solidFill>
                  <a:srgbClr val="F99B3B"/>
                </a:solidFill>
              </a:rPr>
              <a:t>Dwight McKee, M.D.: </a:t>
            </a:r>
            <a:endParaRPr lang="en-US" dirty="0">
              <a:solidFill>
                <a:srgbClr val="F99B3B"/>
              </a:solidFill>
            </a:endParaRPr>
          </a:p>
          <a:p>
            <a:pPr marL="0" indent="0">
              <a:lnSpc>
                <a:spcPct val="120000"/>
              </a:lnSpc>
              <a:buNone/>
            </a:pPr>
            <a:r>
              <a:rPr lang="en-US" sz="1900" dirty="0"/>
              <a:t>“I advise patients to fast the </a:t>
            </a:r>
            <a:r>
              <a:rPr lang="en-US" sz="1900" b="1" dirty="0"/>
              <a:t>day before, the same day and the day after chemotherapy</a:t>
            </a:r>
            <a:r>
              <a:rPr lang="en-US" sz="1900" dirty="0"/>
              <a:t>. Water and tea are OK, but it is essentially a fast. The fast appears to cause normal cells to down regulate their metabolism and hibernate. Cancer cells can’t hibernate. This concept reduces toxicity and comes from </a:t>
            </a:r>
            <a:r>
              <a:rPr lang="en-US" sz="1900" b="1" dirty="0"/>
              <a:t>Dr. </a:t>
            </a:r>
            <a:r>
              <a:rPr lang="en-US" sz="1900" b="1" dirty="0" err="1"/>
              <a:t>Valter</a:t>
            </a:r>
            <a:r>
              <a:rPr lang="en-US" sz="1900" b="1" dirty="0"/>
              <a:t> Longo’s work </a:t>
            </a:r>
            <a:r>
              <a:rPr lang="en-US" sz="1900" dirty="0"/>
              <a:t>at the University of Southern California. </a:t>
            </a:r>
            <a:r>
              <a:rPr lang="en-US" sz="1900" b="1" dirty="0"/>
              <a:t>I know that fasting works based upon my clinical practice</a:t>
            </a:r>
            <a:r>
              <a:rPr lang="en-US" sz="1900" dirty="0"/>
              <a:t>. Patients who are underweight may not be able to tolerate fasting with chemotherapy.”</a:t>
            </a:r>
          </a:p>
        </p:txBody>
      </p:sp>
      <p:sp>
        <p:nvSpPr>
          <p:cNvPr id="6" name="Title 1">
            <a:extLst>
              <a:ext uri="{FF2B5EF4-FFF2-40B4-BE49-F238E27FC236}">
                <a16:creationId xmlns:a16="http://schemas.microsoft.com/office/drawing/2014/main" id="{42DD7D78-928B-42BA-9283-4F7DD7558273}"/>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600" dirty="0"/>
              <a:t>Non-Generic Chemotherapy </a:t>
            </a:r>
          </a:p>
        </p:txBody>
      </p:sp>
    </p:spTree>
    <p:extLst>
      <p:ext uri="{BB962C8B-B14F-4D97-AF65-F5344CB8AC3E}">
        <p14:creationId xmlns:p14="http://schemas.microsoft.com/office/powerpoint/2010/main" val="634240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701963" y="1871312"/>
            <a:ext cx="7850909" cy="2616467"/>
          </a:xfrm>
        </p:spPr>
        <p:txBody>
          <a:bodyPr/>
          <a:lstStyle/>
          <a:p>
            <a:pPr marL="0" indent="0">
              <a:lnSpc>
                <a:spcPct val="120000"/>
              </a:lnSpc>
              <a:buNone/>
            </a:pPr>
            <a:r>
              <a:rPr lang="en-US" sz="1800" b="1" dirty="0">
                <a:solidFill>
                  <a:srgbClr val="F99B3B"/>
                </a:solidFill>
              </a:rPr>
              <a:t>Donald </a:t>
            </a:r>
            <a:r>
              <a:rPr lang="en-US" sz="1800" b="1" dirty="0" err="1">
                <a:solidFill>
                  <a:srgbClr val="F99B3B"/>
                </a:solidFill>
              </a:rPr>
              <a:t>Yance</a:t>
            </a:r>
            <a:r>
              <a:rPr lang="en-US" sz="1800" b="1" dirty="0">
                <a:solidFill>
                  <a:srgbClr val="F99B3B"/>
                </a:solidFill>
              </a:rPr>
              <a:t>: </a:t>
            </a:r>
          </a:p>
          <a:p>
            <a:pPr marL="0" indent="0">
              <a:lnSpc>
                <a:spcPct val="120000"/>
              </a:lnSpc>
              <a:spcBef>
                <a:spcPts val="600"/>
              </a:spcBef>
              <a:buNone/>
            </a:pPr>
            <a:r>
              <a:rPr lang="en-US" sz="1600" dirty="0"/>
              <a:t>“There is a </a:t>
            </a:r>
            <a:r>
              <a:rPr lang="en-US" sz="1600" b="1" dirty="0"/>
              <a:t>massive, overwhelming </a:t>
            </a:r>
            <a:r>
              <a:rPr lang="en-US" sz="1600" dirty="0"/>
              <a:t>amount of </a:t>
            </a:r>
            <a:r>
              <a:rPr lang="en-US" sz="1600" b="1" dirty="0"/>
              <a:t>medical literature </a:t>
            </a:r>
            <a:r>
              <a:rPr lang="en-US" sz="1600" dirty="0"/>
              <a:t>with excellent data, both human and animal models, attesting to the proposition that </a:t>
            </a:r>
            <a:r>
              <a:rPr lang="en-US" sz="1600" b="1" dirty="0"/>
              <a:t>botanical medicine with chemotherapy can in fact: be protective to healthy cells and organs, minimize side effects, improve recovery, potentiate the drug against cancer cells, and inhibit drug resistance to the cancer cells</a:t>
            </a:r>
            <a:r>
              <a:rPr lang="en-US" sz="1600" dirty="0"/>
              <a:t>. There is virtually </a:t>
            </a:r>
            <a:r>
              <a:rPr lang="en-US" sz="1600" b="1" dirty="0"/>
              <a:t>no evidence showing interference </a:t>
            </a:r>
            <a:r>
              <a:rPr lang="en-US" sz="1600" dirty="0"/>
              <a:t>of nutrient redox/antioxidants with chemotherapy and radiation, just some theoretical misconceptions. There is no real truth to it.</a:t>
            </a:r>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600" dirty="0"/>
              <a:t>Non-Generic Chemotherapy </a:t>
            </a:r>
          </a:p>
        </p:txBody>
      </p:sp>
      <p:sp>
        <p:nvSpPr>
          <p:cNvPr id="4" name="Content Placeholder 2">
            <a:extLst>
              <a:ext uri="{FF2B5EF4-FFF2-40B4-BE49-F238E27FC236}">
                <a16:creationId xmlns:a16="http://schemas.microsoft.com/office/drawing/2014/main" id="{6F603676-DB11-4EB3-91B8-189DA809A5B3}"/>
              </a:ext>
            </a:extLst>
          </p:cNvPr>
          <p:cNvSpPr txBox="1">
            <a:spLocks/>
          </p:cNvSpPr>
          <p:nvPr/>
        </p:nvSpPr>
        <p:spPr>
          <a:xfrm>
            <a:off x="701964" y="4686462"/>
            <a:ext cx="7850908" cy="154479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1800"/>
              </a:spcBef>
              <a:buFont typeface="Arial" panose="020B0604020202020204" pitchFamily="34" charset="0"/>
              <a:buNone/>
            </a:pPr>
            <a:r>
              <a:rPr lang="en-US" sz="1800" b="1" dirty="0">
                <a:solidFill>
                  <a:srgbClr val="F99B3B"/>
                </a:solidFill>
              </a:rPr>
              <a:t>Dwight McKee, M.D.: </a:t>
            </a:r>
          </a:p>
          <a:p>
            <a:pPr marL="0" indent="0">
              <a:lnSpc>
                <a:spcPct val="120000"/>
              </a:lnSpc>
              <a:spcBef>
                <a:spcPts val="600"/>
              </a:spcBef>
              <a:buFont typeface="Arial" panose="020B0604020202020204" pitchFamily="34" charset="0"/>
              <a:buNone/>
            </a:pPr>
            <a:r>
              <a:rPr lang="en-US" sz="1600" dirty="0"/>
              <a:t>“I am </a:t>
            </a:r>
            <a:r>
              <a:rPr lang="en-US" sz="1600" b="1" dirty="0"/>
              <a:t>completely comfortable </a:t>
            </a:r>
            <a:r>
              <a:rPr lang="en-US" sz="1600" dirty="0"/>
              <a:t>with the use of specified botanicals, minerals, antioxidants and vitamins concurrently with chemotherapy and radiation therapy and have seen </a:t>
            </a:r>
            <a:r>
              <a:rPr lang="en-US" sz="1600" b="1" dirty="0"/>
              <a:t>very good results, clinically, in my own practice</a:t>
            </a:r>
            <a:r>
              <a:rPr lang="en-US" sz="1600" dirty="0"/>
              <a:t>.”</a:t>
            </a:r>
          </a:p>
          <a:p>
            <a:endParaRPr lang="en-US" sz="1600" dirty="0"/>
          </a:p>
        </p:txBody>
      </p:sp>
    </p:spTree>
    <p:extLst>
      <p:ext uri="{BB962C8B-B14F-4D97-AF65-F5344CB8AC3E}">
        <p14:creationId xmlns:p14="http://schemas.microsoft.com/office/powerpoint/2010/main" val="170006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022" y="1836006"/>
            <a:ext cx="7740072" cy="4280598"/>
          </a:xfrm>
        </p:spPr>
        <p:txBody>
          <a:bodyPr>
            <a:noAutofit/>
          </a:bodyPr>
          <a:lstStyle/>
          <a:p>
            <a:pPr marL="0" indent="0">
              <a:spcAft>
                <a:spcPts val="600"/>
              </a:spcAft>
              <a:buNone/>
            </a:pPr>
            <a:r>
              <a:rPr lang="en-US" sz="2000" b="1" dirty="0">
                <a:solidFill>
                  <a:srgbClr val="F99B3B"/>
                </a:solidFill>
                <a:latin typeface="PT Serif" panose="020B0604020202020204" charset="0"/>
              </a:rPr>
              <a:t>Determine the Nature of Multi-Faceted Therapies With Tests</a:t>
            </a:r>
          </a:p>
          <a:p>
            <a:pPr marL="0" indent="0">
              <a:lnSpc>
                <a:spcPct val="120000"/>
              </a:lnSpc>
              <a:spcBef>
                <a:spcPts val="1200"/>
              </a:spcBef>
              <a:buNone/>
            </a:pPr>
            <a:r>
              <a:rPr lang="en-US" sz="1500" b="1" dirty="0"/>
              <a:t>Bloodwork (many tests specified, see – Dwight McKee, M.D.) 25 Tests: </a:t>
            </a:r>
          </a:p>
          <a:p>
            <a:pPr>
              <a:lnSpc>
                <a:spcPct val="120000"/>
              </a:lnSpc>
              <a:spcBef>
                <a:spcPts val="1200"/>
              </a:spcBef>
            </a:pPr>
            <a:r>
              <a:rPr lang="en-US" sz="1500" dirty="0"/>
              <a:t>Fibrinogen: tests blood viscosity, cancer cells can hide from Immune System and Chemo</a:t>
            </a:r>
          </a:p>
          <a:p>
            <a:pPr>
              <a:lnSpc>
                <a:spcPct val="120000"/>
              </a:lnSpc>
              <a:spcBef>
                <a:spcPts val="1200"/>
              </a:spcBef>
            </a:pPr>
            <a:r>
              <a:rPr lang="en-US" sz="1500" dirty="0"/>
              <a:t>A1C and Fasting Glucose: assess blood glucose (sugar), cancer cells thrive on blood glucose</a:t>
            </a:r>
          </a:p>
          <a:p>
            <a:pPr>
              <a:lnSpc>
                <a:spcPct val="120000"/>
              </a:lnSpc>
              <a:spcBef>
                <a:spcPts val="1200"/>
              </a:spcBef>
            </a:pPr>
            <a:r>
              <a:rPr lang="en-US" sz="1500" dirty="0"/>
              <a:t>C-Reactive Protein: monitor Inflammation; better indicator vs Staging of Cancer (200 studies)</a:t>
            </a:r>
          </a:p>
          <a:p>
            <a:pPr>
              <a:lnSpc>
                <a:spcPct val="120000"/>
              </a:lnSpc>
              <a:spcBef>
                <a:spcPts val="1200"/>
              </a:spcBef>
            </a:pPr>
            <a:r>
              <a:rPr lang="en-US" sz="1500" dirty="0"/>
              <a:t>Copper Serum: copper’s a co-factor of Angiogenesis; assess levels and modify</a:t>
            </a:r>
          </a:p>
          <a:p>
            <a:pPr>
              <a:lnSpc>
                <a:spcPct val="120000"/>
              </a:lnSpc>
              <a:spcBef>
                <a:spcPts val="1200"/>
              </a:spcBef>
            </a:pPr>
            <a:r>
              <a:rPr lang="en-US" sz="1500" dirty="0"/>
              <a:t>Vitamin D: strong correlation re: optimal levels to deter/fight cancer (60-80 ng/ml)</a:t>
            </a:r>
          </a:p>
          <a:p>
            <a:pPr marL="0" indent="0">
              <a:lnSpc>
                <a:spcPct val="120000"/>
              </a:lnSpc>
              <a:spcBef>
                <a:spcPts val="1200"/>
              </a:spcBef>
              <a:buNone/>
            </a:pPr>
            <a:r>
              <a:rPr lang="en-US" sz="1500" b="1" dirty="0"/>
              <a:t>Tissue</a:t>
            </a:r>
          </a:p>
          <a:p>
            <a:pPr marL="0" indent="0">
              <a:lnSpc>
                <a:spcPct val="120000"/>
              </a:lnSpc>
              <a:spcBef>
                <a:spcPts val="600"/>
              </a:spcBef>
              <a:buNone/>
            </a:pPr>
            <a:r>
              <a:rPr lang="en-US" sz="1500" dirty="0"/>
              <a:t>Chemosensitivity Test (Robert </a:t>
            </a:r>
            <a:r>
              <a:rPr lang="en-US" sz="1500" dirty="0" err="1"/>
              <a:t>Nagourney</a:t>
            </a:r>
            <a:r>
              <a:rPr lang="en-US" sz="1500" dirty="0"/>
              <a:t>, M.D.)</a:t>
            </a:r>
          </a:p>
          <a:p>
            <a:pPr lvl="4"/>
            <a:endParaRPr lang="en-US" dirty="0"/>
          </a:p>
          <a:p>
            <a:pPr lvl="4"/>
            <a:endParaRPr lang="en-US" dirty="0"/>
          </a:p>
        </p:txBody>
      </p:sp>
      <p:sp>
        <p:nvSpPr>
          <p:cNvPr id="6" name="Title 1">
            <a:extLst>
              <a:ext uri="{FF2B5EF4-FFF2-40B4-BE49-F238E27FC236}">
                <a16:creationId xmlns:a16="http://schemas.microsoft.com/office/drawing/2014/main" id="{80CABC70-30A3-4695-9F63-0F5E29F04E8E}"/>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200" dirty="0"/>
              <a:t>Personalized Therapy</a:t>
            </a:r>
            <a:endParaRPr lang="en-US" sz="3600" dirty="0"/>
          </a:p>
        </p:txBody>
      </p:sp>
    </p:spTree>
    <p:extLst>
      <p:ext uri="{BB962C8B-B14F-4D97-AF65-F5344CB8AC3E}">
        <p14:creationId xmlns:p14="http://schemas.microsoft.com/office/powerpoint/2010/main" val="426603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999" y="1742400"/>
            <a:ext cx="7876327" cy="4586211"/>
          </a:xfrm>
        </p:spPr>
        <p:txBody>
          <a:bodyPr>
            <a:noAutofit/>
          </a:bodyPr>
          <a:lstStyle/>
          <a:p>
            <a:pPr marL="0" indent="0">
              <a:lnSpc>
                <a:spcPct val="120000"/>
              </a:lnSpc>
              <a:buNone/>
            </a:pPr>
            <a:r>
              <a:rPr lang="en-US" sz="1800" b="1" dirty="0">
                <a:solidFill>
                  <a:srgbClr val="F99B3B"/>
                </a:solidFill>
              </a:rPr>
              <a:t>Dwight McKee, M.D.:  </a:t>
            </a:r>
            <a:r>
              <a:rPr lang="en-US" sz="1800" dirty="0"/>
              <a:t>“Generally, tests to monitor inflammatory markers, angiogenesis markers, hyper-coagulability and other immune system markers are critical.” </a:t>
            </a:r>
          </a:p>
          <a:p>
            <a:pPr marL="0" indent="0">
              <a:lnSpc>
                <a:spcPct val="120000"/>
              </a:lnSpc>
              <a:buNone/>
            </a:pPr>
            <a:r>
              <a:rPr lang="en-US" sz="1800" b="1" dirty="0">
                <a:solidFill>
                  <a:srgbClr val="F99B3B"/>
                </a:solidFill>
              </a:rPr>
              <a:t>Donnie </a:t>
            </a:r>
            <a:r>
              <a:rPr lang="en-US" sz="1800" b="1" dirty="0" err="1">
                <a:solidFill>
                  <a:srgbClr val="F99B3B"/>
                </a:solidFill>
              </a:rPr>
              <a:t>Yance</a:t>
            </a:r>
            <a:r>
              <a:rPr lang="en-US" sz="1800" b="1" dirty="0">
                <a:solidFill>
                  <a:srgbClr val="F99B3B"/>
                </a:solidFill>
              </a:rPr>
              <a:t>: </a:t>
            </a:r>
            <a:r>
              <a:rPr lang="en-US" sz="1800" b="1" dirty="0"/>
              <a:t>“</a:t>
            </a:r>
            <a:r>
              <a:rPr lang="en-US" sz="1800" dirty="0"/>
              <a:t>There is a </a:t>
            </a:r>
            <a:r>
              <a:rPr lang="en-US" sz="1800" b="1" dirty="0"/>
              <a:t>massive amount of medical literature supporting the importance of these tests</a:t>
            </a:r>
            <a:r>
              <a:rPr lang="en-US" sz="1800" dirty="0"/>
              <a:t> and many other tests we use to gather valuable information.”</a:t>
            </a:r>
            <a:endParaRPr lang="en-US" sz="1800" b="1" dirty="0"/>
          </a:p>
          <a:p>
            <a:pPr marL="0" indent="0">
              <a:lnSpc>
                <a:spcPct val="120000"/>
              </a:lnSpc>
              <a:buNone/>
            </a:pPr>
            <a:r>
              <a:rPr lang="en-US" sz="1800" b="1" dirty="0">
                <a:solidFill>
                  <a:srgbClr val="F99B3B"/>
                </a:solidFill>
              </a:rPr>
              <a:t>Jeanne Wallace, </a:t>
            </a:r>
            <a:r>
              <a:rPr lang="en-US" sz="1800" b="1" dirty="0" err="1">
                <a:solidFill>
                  <a:srgbClr val="F99B3B"/>
                </a:solidFill>
              </a:rPr>
              <a:t>Ph.D</a:t>
            </a:r>
            <a:r>
              <a:rPr lang="en-US" sz="1800" b="1" dirty="0">
                <a:solidFill>
                  <a:srgbClr val="F99B3B"/>
                </a:solidFill>
              </a:rPr>
              <a:t>: </a:t>
            </a:r>
            <a:r>
              <a:rPr lang="en-US" sz="1800" b="1" dirty="0"/>
              <a:t>“</a:t>
            </a:r>
            <a:r>
              <a:rPr lang="en-US" sz="1800" dirty="0"/>
              <a:t>...</a:t>
            </a:r>
            <a:r>
              <a:rPr lang="en-US" sz="1800" b="1" dirty="0"/>
              <a:t>lab tests allows our clients to tailor their plan to their body’s unique biochemical needs, prioritize which areas most need support, and set specific wellness goals.”</a:t>
            </a:r>
          </a:p>
          <a:p>
            <a:pPr marL="0" indent="0">
              <a:lnSpc>
                <a:spcPct val="120000"/>
              </a:lnSpc>
              <a:buNone/>
            </a:pPr>
            <a:r>
              <a:rPr lang="en-US" sz="1800" b="1" dirty="0">
                <a:solidFill>
                  <a:srgbClr val="F99B3B"/>
                </a:solidFill>
              </a:rPr>
              <a:t>Robert </a:t>
            </a:r>
            <a:r>
              <a:rPr lang="en-US" sz="1800" b="1" dirty="0" err="1">
                <a:solidFill>
                  <a:srgbClr val="F99B3B"/>
                </a:solidFill>
              </a:rPr>
              <a:t>Nagourney</a:t>
            </a:r>
            <a:r>
              <a:rPr lang="en-US" sz="1800" b="1" dirty="0">
                <a:solidFill>
                  <a:srgbClr val="F99B3B"/>
                </a:solidFill>
              </a:rPr>
              <a:t>, M.D.:  </a:t>
            </a:r>
            <a:r>
              <a:rPr lang="en-US" sz="1800" b="1" dirty="0"/>
              <a:t>Testing “Tissue Samples</a:t>
            </a:r>
            <a:r>
              <a:rPr lang="en-US" sz="1800" dirty="0"/>
              <a:t>” to assess chemotherapy drugs.</a:t>
            </a:r>
          </a:p>
          <a:p>
            <a:endParaRPr lang="en-US" sz="1800" b="1" dirty="0"/>
          </a:p>
        </p:txBody>
      </p:sp>
      <p:sp>
        <p:nvSpPr>
          <p:cNvPr id="6" name="Title 1">
            <a:extLst>
              <a:ext uri="{FF2B5EF4-FFF2-40B4-BE49-F238E27FC236}">
                <a16:creationId xmlns:a16="http://schemas.microsoft.com/office/drawing/2014/main" id="{3B1391AF-912D-4869-89BC-E46D2CEE70D7}"/>
              </a:ext>
            </a:extLst>
          </p:cNvPr>
          <p:cNvSpPr>
            <a:spLocks noGrp="1"/>
          </p:cNvSpPr>
          <p:nvPr>
            <p:ph type="title"/>
          </p:nvPr>
        </p:nvSpPr>
        <p:spPr>
          <a:xfrm>
            <a:off x="629999" y="110533"/>
            <a:ext cx="7987527" cy="1321104"/>
          </a:xfrm>
        </p:spPr>
        <p:txBody>
          <a:bodyPr lIns="90000">
            <a:noAutofit/>
          </a:bodyPr>
          <a:lstStyle/>
          <a:p>
            <a:pPr>
              <a:lnSpc>
                <a:spcPct val="80000"/>
              </a:lnSpc>
            </a:pPr>
            <a:r>
              <a:rPr lang="en-US" b="1" dirty="0"/>
              <a:t>LESSONS LEARNED: </a:t>
            </a:r>
            <a:br>
              <a:rPr lang="en-US" b="1" dirty="0"/>
            </a:br>
            <a:r>
              <a:rPr lang="en-US" sz="2800" dirty="0"/>
              <a:t>Personalized Therapy Based On “Objective Tests”</a:t>
            </a:r>
            <a:endParaRPr lang="en-US" sz="2300" dirty="0"/>
          </a:p>
        </p:txBody>
      </p:sp>
    </p:spTree>
    <p:extLst>
      <p:ext uri="{BB962C8B-B14F-4D97-AF65-F5344CB8AC3E}">
        <p14:creationId xmlns:p14="http://schemas.microsoft.com/office/powerpoint/2010/main" val="157787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998" y="1773894"/>
            <a:ext cx="7839747" cy="4636143"/>
          </a:xfrm>
        </p:spPr>
        <p:txBody>
          <a:bodyPr>
            <a:noAutofit/>
          </a:bodyPr>
          <a:lstStyle/>
          <a:p>
            <a:pPr>
              <a:lnSpc>
                <a:spcPct val="120000"/>
              </a:lnSpc>
            </a:pPr>
            <a:r>
              <a:rPr lang="en-US" sz="1600" b="1" dirty="0"/>
              <a:t>Immune System: </a:t>
            </a:r>
            <a:r>
              <a:rPr lang="en-US" sz="1600" dirty="0"/>
              <a:t>Enhance and Strengthen</a:t>
            </a:r>
          </a:p>
          <a:p>
            <a:pPr>
              <a:lnSpc>
                <a:spcPct val="120000"/>
              </a:lnSpc>
            </a:pPr>
            <a:r>
              <a:rPr lang="en-US" sz="1600" b="1" dirty="0"/>
              <a:t>Inflammation: </a:t>
            </a:r>
            <a:r>
              <a:rPr lang="en-US" sz="1600" dirty="0"/>
              <a:t>Mitigate Internal Inflammation (impact NF-kB), which drives cancer</a:t>
            </a:r>
          </a:p>
          <a:p>
            <a:pPr>
              <a:lnSpc>
                <a:spcPct val="120000"/>
              </a:lnSpc>
            </a:pPr>
            <a:r>
              <a:rPr lang="en-US" sz="1600" b="1" dirty="0"/>
              <a:t>Apoptosis: </a:t>
            </a:r>
            <a:r>
              <a:rPr lang="en-US" sz="1600" dirty="0"/>
              <a:t>Regulate and Control Programmed Cell Death</a:t>
            </a:r>
          </a:p>
          <a:p>
            <a:pPr>
              <a:lnSpc>
                <a:spcPct val="120000"/>
              </a:lnSpc>
            </a:pPr>
            <a:r>
              <a:rPr lang="en-US" sz="1600" b="1" dirty="0"/>
              <a:t>Angiogenesis: </a:t>
            </a:r>
            <a:r>
              <a:rPr lang="en-US" sz="1600" dirty="0"/>
              <a:t>Stop and Inhibit Growth of Blood Vessels which feed tumors</a:t>
            </a:r>
          </a:p>
          <a:p>
            <a:pPr>
              <a:lnSpc>
                <a:spcPct val="120000"/>
              </a:lnSpc>
            </a:pPr>
            <a:r>
              <a:rPr lang="en-US" sz="1600" b="1" dirty="0"/>
              <a:t>Detox: </a:t>
            </a:r>
            <a:r>
              <a:rPr lang="en-US" sz="1600" dirty="0"/>
              <a:t>Clean out internal “Sludge” </a:t>
            </a:r>
            <a:r>
              <a:rPr lang="is-IS" sz="1600" dirty="0"/>
              <a:t>… so effective therapies will work better</a:t>
            </a:r>
            <a:endParaRPr lang="en-US" sz="1600" dirty="0"/>
          </a:p>
          <a:p>
            <a:pPr>
              <a:lnSpc>
                <a:spcPct val="120000"/>
              </a:lnSpc>
            </a:pPr>
            <a:r>
              <a:rPr lang="en-US" sz="1600" b="1" dirty="0"/>
              <a:t>Enhance Insulin Sensitivity; Correct Blood Glucose: </a:t>
            </a:r>
            <a:r>
              <a:rPr lang="en-US" sz="1600" dirty="0"/>
              <a:t>Mitigate fuel for Cancer</a:t>
            </a:r>
            <a:endParaRPr lang="en-US" sz="1600" b="1" dirty="0"/>
          </a:p>
          <a:p>
            <a:pPr>
              <a:lnSpc>
                <a:spcPct val="120000"/>
              </a:lnSpc>
            </a:pPr>
            <a:r>
              <a:rPr lang="en-US" sz="1600" b="1" dirty="0"/>
              <a:t>Epigenetics: </a:t>
            </a:r>
            <a:r>
              <a:rPr lang="en-US" sz="1600" dirty="0"/>
              <a:t>Upregulate Tumor Suppressor Genes; Downregulate Oncogenes</a:t>
            </a:r>
          </a:p>
          <a:p>
            <a:pPr marL="0" indent="0">
              <a:lnSpc>
                <a:spcPct val="120000"/>
              </a:lnSpc>
              <a:spcBef>
                <a:spcPts val="2400"/>
              </a:spcBef>
              <a:buNone/>
            </a:pPr>
            <a:r>
              <a:rPr lang="en-US" sz="1600" b="1" dirty="0">
                <a:solidFill>
                  <a:srgbClr val="F99B3B"/>
                </a:solidFill>
              </a:rPr>
              <a:t>ALSO:</a:t>
            </a:r>
            <a:r>
              <a:rPr lang="en-US" sz="1600" b="1" dirty="0"/>
              <a:t> Block, Impact and Influence the Cancer Micro-Environment: </a:t>
            </a:r>
            <a:r>
              <a:rPr lang="en-US" sz="1600" dirty="0"/>
              <a:t>INHIBIT the “</a:t>
            </a:r>
            <a:r>
              <a:rPr lang="en-US" sz="1600" b="1" u="sng" dirty="0"/>
              <a:t>cross-talk</a:t>
            </a:r>
            <a:r>
              <a:rPr lang="en-US" sz="1600" dirty="0"/>
              <a:t>,” the </a:t>
            </a:r>
            <a:r>
              <a:rPr lang="en-US" sz="1600" b="1" u="sng" dirty="0"/>
              <a:t>signaling factors and cellular discourse </a:t>
            </a:r>
            <a:r>
              <a:rPr lang="en-US" sz="1600" dirty="0"/>
              <a:t>between and among Tumor Cells, Cancer Inducing  Molecules, Stromal Cells, Immune Cells, the Vascular Environment and the ECM. </a:t>
            </a:r>
            <a:r>
              <a:rPr lang="is-IS" sz="1600" b="1" dirty="0"/>
              <a:t>ESSENTIALLY</a:t>
            </a:r>
            <a:r>
              <a:rPr lang="is-IS" sz="1600" dirty="0"/>
              <a:t> - STOP CANCER DEVELOPMENT, PROGRESSION, AND METASTASIS. </a:t>
            </a:r>
            <a:endParaRPr lang="en-US" sz="1600" dirty="0"/>
          </a:p>
        </p:txBody>
      </p:sp>
      <p:sp>
        <p:nvSpPr>
          <p:cNvPr id="6" name="Title 1">
            <a:extLst>
              <a:ext uri="{FF2B5EF4-FFF2-40B4-BE49-F238E27FC236}">
                <a16:creationId xmlns:a16="http://schemas.microsoft.com/office/drawing/2014/main" id="{ED9D7C5B-920E-4546-9865-5A74832A0F3D}"/>
              </a:ext>
            </a:extLst>
          </p:cNvPr>
          <p:cNvSpPr>
            <a:spLocks noGrp="1"/>
          </p:cNvSpPr>
          <p:nvPr>
            <p:ph type="title"/>
          </p:nvPr>
        </p:nvSpPr>
        <p:spPr>
          <a:xfrm>
            <a:off x="629999" y="110533"/>
            <a:ext cx="7987527" cy="1321104"/>
          </a:xfrm>
        </p:spPr>
        <p:txBody>
          <a:bodyPr lIns="90000">
            <a:noAutofit/>
          </a:bodyPr>
          <a:lstStyle/>
          <a:p>
            <a:pPr>
              <a:lnSpc>
                <a:spcPct val="80000"/>
              </a:lnSpc>
            </a:pPr>
            <a:r>
              <a:rPr lang="en-US" b="1" dirty="0"/>
              <a:t>LESSONS LEARNED: </a:t>
            </a:r>
            <a:br>
              <a:rPr lang="en-US" b="1" dirty="0"/>
            </a:br>
            <a:r>
              <a:rPr lang="en-AU" sz="2800" dirty="0"/>
              <a:t>Objectives of Integrative and Alternate Therapies </a:t>
            </a:r>
            <a:endParaRPr lang="en-US" sz="2300" dirty="0"/>
          </a:p>
        </p:txBody>
      </p:sp>
    </p:spTree>
    <p:extLst>
      <p:ext uri="{BB962C8B-B14F-4D97-AF65-F5344CB8AC3E}">
        <p14:creationId xmlns:p14="http://schemas.microsoft.com/office/powerpoint/2010/main" val="1514352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F70E63-9785-9A44-986F-E4A56A1C7507}"/>
              </a:ext>
            </a:extLst>
          </p:cNvPr>
          <p:cNvSpPr>
            <a:spLocks noGrp="1"/>
          </p:cNvSpPr>
          <p:nvPr>
            <p:ph idx="1"/>
          </p:nvPr>
        </p:nvSpPr>
        <p:spPr>
          <a:xfrm>
            <a:off x="645574" y="1869097"/>
            <a:ext cx="7694862" cy="4339590"/>
          </a:xfrm>
        </p:spPr>
        <p:txBody>
          <a:bodyPr>
            <a:noAutofit/>
          </a:bodyPr>
          <a:lstStyle/>
          <a:p>
            <a:pPr marL="0" indent="0">
              <a:lnSpc>
                <a:spcPct val="120000"/>
              </a:lnSpc>
              <a:buNone/>
            </a:pPr>
            <a:r>
              <a:rPr lang="en-US" sz="2400" b="1" dirty="0">
                <a:solidFill>
                  <a:srgbClr val="F99B3B"/>
                </a:solidFill>
                <a:latin typeface="PT Serif" panose="020B0604020202020204" charset="0"/>
              </a:rPr>
              <a:t>Dwight McKee, M.D.:</a:t>
            </a:r>
            <a:endParaRPr lang="en-US" sz="2400" b="1" dirty="0"/>
          </a:p>
          <a:p>
            <a:pPr marL="0" indent="0">
              <a:lnSpc>
                <a:spcPct val="120000"/>
              </a:lnSpc>
              <a:spcAft>
                <a:spcPts val="1200"/>
              </a:spcAft>
              <a:buNone/>
            </a:pPr>
            <a:r>
              <a:rPr lang="en-US" b="1" dirty="0"/>
              <a:t>Identical Twin Studies, 10%...</a:t>
            </a:r>
          </a:p>
          <a:p>
            <a:pPr marL="0" indent="0">
              <a:lnSpc>
                <a:spcPct val="120000"/>
              </a:lnSpc>
              <a:spcAft>
                <a:spcPts val="1200"/>
              </a:spcAft>
              <a:buNone/>
            </a:pPr>
            <a:r>
              <a:rPr lang="en-US" b="1" dirty="0"/>
              <a:t>Transplanting Nucleus into Other Cells, Cytoplasm </a:t>
            </a:r>
            <a:br>
              <a:rPr lang="en-US" b="1" dirty="0"/>
            </a:br>
            <a:r>
              <a:rPr lang="en-US" b="1" dirty="0"/>
              <a:t>supersedes DNA</a:t>
            </a:r>
            <a:endParaRPr lang="en-US" dirty="0"/>
          </a:p>
          <a:p>
            <a:pPr marL="0" indent="0">
              <a:lnSpc>
                <a:spcPct val="120000"/>
              </a:lnSpc>
              <a:spcAft>
                <a:spcPts val="1200"/>
              </a:spcAft>
              <a:buNone/>
            </a:pPr>
            <a:r>
              <a:rPr lang="en-US" b="1" dirty="0"/>
              <a:t>Geneticist Mary Claire King, Ph.D. Research: </a:t>
            </a:r>
            <a:br>
              <a:rPr lang="en-US" b="1" dirty="0"/>
            </a:br>
            <a:r>
              <a:rPr lang="en-US" dirty="0"/>
              <a:t>BRCA Gene, 24% (born pre-1940), versus 67% (born post 1940), developed cancer. Rationale, Modern Industrial &amp; Lifestyle Factors Impact development of cancer, significantly different from pre-1940, era.</a:t>
            </a:r>
          </a:p>
          <a:p>
            <a:endParaRPr lang="en-US" dirty="0"/>
          </a:p>
        </p:txBody>
      </p:sp>
      <p:sp>
        <p:nvSpPr>
          <p:cNvPr id="4" name="Title 1">
            <a:extLst>
              <a:ext uri="{FF2B5EF4-FFF2-40B4-BE49-F238E27FC236}">
                <a16:creationId xmlns:a16="http://schemas.microsoft.com/office/drawing/2014/main" id="{3F088830-8D29-4AEA-B587-CAC1E6E57407}"/>
              </a:ext>
            </a:extLst>
          </p:cNvPr>
          <p:cNvSpPr txBox="1">
            <a:spLocks/>
          </p:cNvSpPr>
          <p:nvPr/>
        </p:nvSpPr>
        <p:spPr>
          <a:xfrm>
            <a:off x="629999" y="110533"/>
            <a:ext cx="7987527" cy="1321104"/>
          </a:xfrm>
          <a:prstGeom prst="rect">
            <a:avLst/>
          </a:prstGeom>
        </p:spPr>
        <p:txBody>
          <a:bodyPr vert="horz" lIns="9000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pPr>
              <a:lnSpc>
                <a:spcPct val="80000"/>
              </a:lnSpc>
            </a:pPr>
            <a:r>
              <a:rPr lang="en-US" b="1" dirty="0"/>
              <a:t>LESSONS LEARNED: </a:t>
            </a:r>
            <a:br>
              <a:rPr lang="en-US" b="1" dirty="0"/>
            </a:br>
            <a:r>
              <a:rPr lang="en-AU" sz="3100" dirty="0"/>
              <a:t>Your Genes Aren’t Your Destiny</a:t>
            </a:r>
            <a:endParaRPr lang="en-US" sz="3100" dirty="0"/>
          </a:p>
        </p:txBody>
      </p:sp>
    </p:spTree>
    <p:extLst>
      <p:ext uri="{BB962C8B-B14F-4D97-AF65-F5344CB8AC3E}">
        <p14:creationId xmlns:p14="http://schemas.microsoft.com/office/powerpoint/2010/main" val="9287306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327" y="2232000"/>
            <a:ext cx="8010618" cy="1918895"/>
          </a:xfrm>
        </p:spPr>
        <p:txBody>
          <a:bodyPr>
            <a:noAutofit/>
          </a:bodyPr>
          <a:lstStyle/>
          <a:p>
            <a:pPr marL="0" indent="0">
              <a:lnSpc>
                <a:spcPct val="120000"/>
              </a:lnSpc>
              <a:buNone/>
            </a:pPr>
            <a:r>
              <a:rPr lang="en-US" sz="1800" b="1" dirty="0">
                <a:solidFill>
                  <a:srgbClr val="F99B3B"/>
                </a:solidFill>
              </a:rPr>
              <a:t>Diane: </a:t>
            </a:r>
            <a:br>
              <a:rPr lang="en-US" sz="1800" b="1" dirty="0"/>
            </a:br>
            <a:r>
              <a:rPr lang="en-US" sz="1800" b="1" dirty="0"/>
              <a:t>“</a:t>
            </a:r>
            <a:r>
              <a:rPr lang="en-US" sz="1800" dirty="0"/>
              <a:t>I grew up in a crazy world. My mom was supportive, but came from a poor background. My dad was an abusive alcoholic. He was out drinking, chasing other women, and spending a lot of time in bars. Grandma and grandpa were drunks too. To put it mildly, we had a very stressful life.”</a:t>
            </a:r>
          </a:p>
        </p:txBody>
      </p:sp>
      <p:sp>
        <p:nvSpPr>
          <p:cNvPr id="5" name="Rectangle 4">
            <a:extLst>
              <a:ext uri="{FF2B5EF4-FFF2-40B4-BE49-F238E27FC236}">
                <a16:creationId xmlns:a16="http://schemas.microsoft.com/office/drawing/2014/main" id="{01147531-37AA-46E8-84CC-5A791CF7DDB1}"/>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
        <p:nvSpPr>
          <p:cNvPr id="6" name="Content Placeholder 2">
            <a:extLst>
              <a:ext uri="{FF2B5EF4-FFF2-40B4-BE49-F238E27FC236}">
                <a16:creationId xmlns:a16="http://schemas.microsoft.com/office/drawing/2014/main" id="{0A4356B9-B1AE-49DA-8FEC-416A52383208}"/>
              </a:ext>
            </a:extLst>
          </p:cNvPr>
          <p:cNvSpPr txBox="1">
            <a:spLocks/>
          </p:cNvSpPr>
          <p:nvPr/>
        </p:nvSpPr>
        <p:spPr>
          <a:xfrm>
            <a:off x="687726" y="4206301"/>
            <a:ext cx="8010618" cy="163652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1800"/>
              </a:spcBef>
              <a:buFont typeface="Arial" panose="020B0604020202020204" pitchFamily="34" charset="0"/>
              <a:buNone/>
            </a:pPr>
            <a:r>
              <a:rPr lang="en-US" sz="1800" b="1" dirty="0">
                <a:solidFill>
                  <a:srgbClr val="F99B3B"/>
                </a:solidFill>
              </a:rPr>
              <a:t>Diane: </a:t>
            </a:r>
            <a:br>
              <a:rPr lang="en-US" sz="1800" b="1" dirty="0"/>
            </a:br>
            <a:r>
              <a:rPr lang="en-US" sz="1800" b="1" dirty="0"/>
              <a:t>“</a:t>
            </a:r>
            <a:r>
              <a:rPr lang="en-US" sz="1800" dirty="0"/>
              <a:t>One Friday, in </a:t>
            </a:r>
            <a:r>
              <a:rPr lang="en-US" sz="1800" b="1" dirty="0"/>
              <a:t>February of 2004</a:t>
            </a:r>
            <a:r>
              <a:rPr lang="en-US" sz="1800" dirty="0"/>
              <a:t>, while working at an insurance office in Green Bay, Wisconsin, the entire staff came down with a nasty virus. Everyone was so sick they went to the local emergency room.”</a:t>
            </a:r>
          </a:p>
          <a:p>
            <a:endParaRPr lang="en-US" dirty="0"/>
          </a:p>
        </p:txBody>
      </p:sp>
      <p:sp>
        <p:nvSpPr>
          <p:cNvPr id="9" name="Title 1">
            <a:extLst>
              <a:ext uri="{FF2B5EF4-FFF2-40B4-BE49-F238E27FC236}">
                <a16:creationId xmlns:a16="http://schemas.microsoft.com/office/drawing/2014/main" id="{B72CC86B-EAE1-4295-99A9-CD704B763D31}"/>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dirty="0"/>
              <a:t>1</a:t>
            </a:r>
            <a:r>
              <a:rPr lang="en-US" sz="3600" baseline="30000" dirty="0"/>
              <a:t>st</a:t>
            </a:r>
            <a:r>
              <a:rPr lang="en-US" sz="3600" b="1" dirty="0"/>
              <a:t> Story: DIANE KLENKE</a:t>
            </a:r>
            <a:br>
              <a:rPr lang="en-US" sz="3600" b="1" dirty="0"/>
            </a:br>
            <a:r>
              <a:rPr lang="en-US" sz="2400" dirty="0"/>
              <a:t>Pancreatic Cancer</a:t>
            </a:r>
          </a:p>
        </p:txBody>
      </p:sp>
    </p:spTree>
    <p:extLst>
      <p:ext uri="{BB962C8B-B14F-4D97-AF65-F5344CB8AC3E}">
        <p14:creationId xmlns:p14="http://schemas.microsoft.com/office/powerpoint/2010/main" val="1784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000" y="2232000"/>
            <a:ext cx="5595309" cy="4243343"/>
          </a:xfrm>
        </p:spPr>
        <p:txBody>
          <a:bodyPr>
            <a:noAutofit/>
          </a:bodyPr>
          <a:lstStyle/>
          <a:p>
            <a:pPr marL="0" indent="0" defTabSz="685800">
              <a:lnSpc>
                <a:spcPct val="120000"/>
              </a:lnSpc>
              <a:spcBef>
                <a:spcPts val="0"/>
              </a:spcBef>
              <a:spcAft>
                <a:spcPts val="0"/>
              </a:spcAft>
              <a:buClrTx/>
              <a:buNone/>
              <a:defRPr/>
            </a:pPr>
            <a:r>
              <a:rPr lang="en-US" sz="1700" dirty="0"/>
              <a:t>Diane said she had bloating symptoms and “horrible gas pains.” She had known someone who had died of a stomach aneurism.</a:t>
            </a:r>
          </a:p>
          <a:p>
            <a:pPr marL="0" indent="0" defTabSz="685800">
              <a:lnSpc>
                <a:spcPct val="120000"/>
              </a:lnSpc>
              <a:spcBef>
                <a:spcPts val="600"/>
              </a:spcBef>
              <a:spcAft>
                <a:spcPts val="600"/>
              </a:spcAft>
              <a:buClrTx/>
              <a:buNone/>
              <a:defRPr/>
            </a:pPr>
            <a:r>
              <a:rPr lang="en-US" sz="1700" b="1" dirty="0">
                <a:solidFill>
                  <a:srgbClr val="F99B3B"/>
                </a:solidFill>
              </a:rPr>
              <a:t>Diane</a:t>
            </a:r>
            <a:r>
              <a:rPr lang="en-US" sz="1700" dirty="0">
                <a:solidFill>
                  <a:srgbClr val="F99B3B"/>
                </a:solidFill>
              </a:rPr>
              <a:t>: </a:t>
            </a:r>
            <a:r>
              <a:rPr lang="en-US" sz="1700" dirty="0"/>
              <a:t>“I was doubled over in pain, scared and went to the ER.”</a:t>
            </a:r>
          </a:p>
          <a:p>
            <a:pPr marL="0" indent="0" defTabSz="685800">
              <a:lnSpc>
                <a:spcPct val="120000"/>
              </a:lnSpc>
              <a:spcBef>
                <a:spcPts val="0"/>
              </a:spcBef>
              <a:spcAft>
                <a:spcPts val="0"/>
              </a:spcAft>
              <a:buClrTx/>
              <a:buNone/>
              <a:defRPr/>
            </a:pPr>
            <a:r>
              <a:rPr lang="en-US" sz="1700" dirty="0"/>
              <a:t>Diane had blood work and was given a shot. The bloating was relieved and she went home. When her blood work came back from the lab, she was told she had high liver enzymes. The following Thursday she had an ultrasound at a local hospital. The hospital called her doctor, who then told Diane that she should spend the night at the hospital for more tests. </a:t>
            </a:r>
          </a:p>
        </p:txBody>
      </p:sp>
      <p:pic>
        <p:nvPicPr>
          <p:cNvPr id="4" name="Picture 3">
            <a:extLst>
              <a:ext uri="{FF2B5EF4-FFF2-40B4-BE49-F238E27FC236}">
                <a16:creationId xmlns:a16="http://schemas.microsoft.com/office/drawing/2014/main" id="{7BC06870-07A0-884B-A310-ED1C491B11D9}"/>
              </a:ext>
            </a:extLst>
          </p:cNvPr>
          <p:cNvPicPr>
            <a:picLocks noChangeAspect="1"/>
          </p:cNvPicPr>
          <p:nvPr/>
        </p:nvPicPr>
        <p:blipFill>
          <a:blip r:embed="rId2"/>
          <a:stretch>
            <a:fillRect/>
          </a:stretch>
        </p:blipFill>
        <p:spPr>
          <a:xfrm>
            <a:off x="6547454" y="2364508"/>
            <a:ext cx="1966546" cy="2706256"/>
          </a:xfrm>
          <a:prstGeom prst="rect">
            <a:avLst/>
          </a:prstGeom>
        </p:spPr>
      </p:pic>
      <p:sp>
        <p:nvSpPr>
          <p:cNvPr id="7" name="Title 1">
            <a:extLst>
              <a:ext uri="{FF2B5EF4-FFF2-40B4-BE49-F238E27FC236}">
                <a16:creationId xmlns:a16="http://schemas.microsoft.com/office/drawing/2014/main" id="{CE916B79-C818-4D93-B57F-58EF4B04FB37}"/>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b="1" dirty="0"/>
              <a:t>DIANE KLENKE</a:t>
            </a:r>
            <a:br>
              <a:rPr lang="en-US" sz="3600" b="1" dirty="0"/>
            </a:br>
            <a:r>
              <a:rPr lang="en-US" sz="2400" dirty="0"/>
              <a:t>Pancreatic Cancer</a:t>
            </a:r>
          </a:p>
        </p:txBody>
      </p:sp>
      <p:sp>
        <p:nvSpPr>
          <p:cNvPr id="8" name="Rectangle 7">
            <a:extLst>
              <a:ext uri="{FF2B5EF4-FFF2-40B4-BE49-F238E27FC236}">
                <a16:creationId xmlns:a16="http://schemas.microsoft.com/office/drawing/2014/main" id="{4159DC1C-FFEA-41B0-A47C-C705278F7EA7}"/>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Tree>
    <p:extLst>
      <p:ext uri="{BB962C8B-B14F-4D97-AF65-F5344CB8AC3E}">
        <p14:creationId xmlns:p14="http://schemas.microsoft.com/office/powerpoint/2010/main" val="503141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DDB1-AD04-CF4A-9170-848049139301}"/>
              </a:ext>
            </a:extLst>
          </p:cNvPr>
          <p:cNvSpPr>
            <a:spLocks noGrp="1"/>
          </p:cNvSpPr>
          <p:nvPr>
            <p:ph type="title"/>
          </p:nvPr>
        </p:nvSpPr>
        <p:spPr/>
        <p:txBody>
          <a:bodyPr/>
          <a:lstStyle/>
          <a:p>
            <a:r>
              <a:rPr lang="en-US" dirty="0"/>
              <a:t>HOPE NEVER DIES: </a:t>
            </a:r>
            <a:r>
              <a:rPr lang="en-US" sz="3600" dirty="0"/>
              <a:t>Trailer</a:t>
            </a:r>
          </a:p>
        </p:txBody>
      </p:sp>
      <p:pic>
        <p:nvPicPr>
          <p:cNvPr id="6" name="Online Media 5">
            <a:hlinkClick r:id="" action="ppaction://media"/>
            <a:extLst>
              <a:ext uri="{FF2B5EF4-FFF2-40B4-BE49-F238E27FC236}">
                <a16:creationId xmlns:a16="http://schemas.microsoft.com/office/drawing/2014/main" id="{112B9B04-B8DE-4CAB-A2C1-D3F9CD0CB401}"/>
              </a:ext>
            </a:extLst>
          </p:cNvPr>
          <p:cNvPicPr>
            <a:picLocks noGrp="1" noRot="1" noChangeAspect="1"/>
          </p:cNvPicPr>
          <p:nvPr>
            <p:ph idx="1"/>
            <a:videoFile r:link="rId1"/>
          </p:nvPr>
        </p:nvPicPr>
        <p:blipFill>
          <a:blip r:embed="rId3"/>
          <a:stretch>
            <a:fillRect/>
          </a:stretch>
        </p:blipFill>
        <p:spPr>
          <a:xfrm>
            <a:off x="1591733" y="1764145"/>
            <a:ext cx="5960534" cy="4470400"/>
          </a:xfrm>
          <a:prstGeom prst="rect">
            <a:avLst/>
          </a:prstGeom>
        </p:spPr>
      </p:pic>
    </p:spTree>
    <p:extLst>
      <p:ext uri="{BB962C8B-B14F-4D97-AF65-F5344CB8AC3E}">
        <p14:creationId xmlns:p14="http://schemas.microsoft.com/office/powerpoint/2010/main" val="3452142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999" y="2232000"/>
            <a:ext cx="7867455" cy="4243343"/>
          </a:xfrm>
        </p:spPr>
        <p:txBody>
          <a:bodyPr>
            <a:noAutofit/>
          </a:bodyPr>
          <a:lstStyle/>
          <a:p>
            <a:pPr marL="0" indent="0">
              <a:lnSpc>
                <a:spcPct val="120000"/>
              </a:lnSpc>
              <a:spcBef>
                <a:spcPts val="1200"/>
              </a:spcBef>
              <a:buNone/>
              <a:defRPr/>
            </a:pPr>
            <a:r>
              <a:rPr lang="en-AU" sz="1500" dirty="0"/>
              <a:t>After undergoing more tests, Diane visited with her doctor the next day. He said, “You have a very large </a:t>
            </a:r>
            <a:r>
              <a:rPr lang="en-AU" sz="1500" dirty="0" err="1"/>
              <a:t>tumor</a:t>
            </a:r>
            <a:r>
              <a:rPr lang="en-AU" sz="1500" dirty="0"/>
              <a:t> in your pancreas, three </a:t>
            </a:r>
            <a:r>
              <a:rPr lang="en-AU" sz="1500" dirty="0" err="1"/>
              <a:t>tumors</a:t>
            </a:r>
            <a:r>
              <a:rPr lang="en-AU" sz="1500" dirty="0"/>
              <a:t> in your liver and </a:t>
            </a:r>
            <a:r>
              <a:rPr lang="en-AU" sz="1500" dirty="0" err="1"/>
              <a:t>tumors</a:t>
            </a:r>
            <a:r>
              <a:rPr lang="en-AU" sz="1500" dirty="0"/>
              <a:t> around your portal vein.”</a:t>
            </a:r>
          </a:p>
          <a:p>
            <a:pPr marL="0" indent="0">
              <a:lnSpc>
                <a:spcPct val="120000"/>
              </a:lnSpc>
              <a:spcBef>
                <a:spcPts val="1200"/>
              </a:spcBef>
              <a:buNone/>
              <a:defRPr/>
            </a:pPr>
            <a:r>
              <a:rPr lang="en-AU" sz="1500" dirty="0"/>
              <a:t>A few days later, Diane had an appointment with a surgeon in Green Bay. He said, “This appears to be a widespread cancer. You might as well go home and get your affairs in order. You are inoperable and don’t have long for this world.”</a:t>
            </a:r>
          </a:p>
          <a:p>
            <a:pPr marL="0" indent="0">
              <a:lnSpc>
                <a:spcPct val="120000"/>
              </a:lnSpc>
              <a:spcBef>
                <a:spcPts val="1200"/>
              </a:spcBef>
              <a:buNone/>
              <a:defRPr/>
            </a:pPr>
            <a:r>
              <a:rPr lang="en-AU" sz="1500" dirty="0"/>
              <a:t>As a result of Diane’s troubled upbringing, she had learned to become a fighter. </a:t>
            </a:r>
          </a:p>
          <a:p>
            <a:pPr marL="0" indent="0">
              <a:lnSpc>
                <a:spcPct val="120000"/>
              </a:lnSpc>
              <a:spcBef>
                <a:spcPts val="1200"/>
              </a:spcBef>
              <a:buNone/>
              <a:defRPr/>
            </a:pPr>
            <a:r>
              <a:rPr lang="en-AU" sz="1500" dirty="0"/>
              <a:t>Medical records were immediately sent to a well-known hospital in Minnesota. She </a:t>
            </a:r>
            <a:r>
              <a:rPr lang="en-AU" sz="1500" dirty="0" err="1"/>
              <a:t>traveled</a:t>
            </a:r>
            <a:r>
              <a:rPr lang="en-AU" sz="1500" dirty="0"/>
              <a:t> to the hospital within a week, had her liver and pancreas biopsied and the diagnosis was confirmed. Malignant cancer.</a:t>
            </a:r>
          </a:p>
          <a:p>
            <a:pPr marL="0" indent="0">
              <a:lnSpc>
                <a:spcPct val="120000"/>
              </a:lnSpc>
              <a:spcBef>
                <a:spcPts val="1200"/>
              </a:spcBef>
              <a:buNone/>
              <a:defRPr/>
            </a:pPr>
            <a:r>
              <a:rPr lang="en-AU" sz="1500" dirty="0"/>
              <a:t>The oncologist and surgical oncologist said: ”Your chances of survival are maybe one percent. I would give you maybe, tops, three months to live. We can arrange for hospice care.”</a:t>
            </a:r>
          </a:p>
        </p:txBody>
      </p:sp>
      <p:sp>
        <p:nvSpPr>
          <p:cNvPr id="5" name="Rectangle 4">
            <a:extLst>
              <a:ext uri="{FF2B5EF4-FFF2-40B4-BE49-F238E27FC236}">
                <a16:creationId xmlns:a16="http://schemas.microsoft.com/office/drawing/2014/main" id="{461D3A49-3FAE-4E58-818C-6122DF93CFD5}"/>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
        <p:nvSpPr>
          <p:cNvPr id="8" name="Title 1">
            <a:extLst>
              <a:ext uri="{FF2B5EF4-FFF2-40B4-BE49-F238E27FC236}">
                <a16:creationId xmlns:a16="http://schemas.microsoft.com/office/drawing/2014/main" id="{840E722A-40BC-4152-AB02-F4892C2BF113}"/>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b="1" dirty="0"/>
              <a:t>DIANE KLENKE</a:t>
            </a:r>
            <a:br>
              <a:rPr lang="en-US" sz="3600" b="1" dirty="0"/>
            </a:br>
            <a:r>
              <a:rPr lang="en-US" sz="2400" dirty="0"/>
              <a:t>Pancreatic Cancer</a:t>
            </a:r>
          </a:p>
        </p:txBody>
      </p:sp>
    </p:spTree>
    <p:extLst>
      <p:ext uri="{BB962C8B-B14F-4D97-AF65-F5344CB8AC3E}">
        <p14:creationId xmlns:p14="http://schemas.microsoft.com/office/powerpoint/2010/main" val="1194865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56ED40-B19D-4920-8257-D1070DB563DC}"/>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
        <p:nvSpPr>
          <p:cNvPr id="3" name="Content Placeholder 2"/>
          <p:cNvSpPr>
            <a:spLocks noGrp="1"/>
          </p:cNvSpPr>
          <p:nvPr>
            <p:ph idx="1"/>
          </p:nvPr>
        </p:nvSpPr>
        <p:spPr>
          <a:xfrm>
            <a:off x="629999" y="2232000"/>
            <a:ext cx="7867455" cy="3698897"/>
          </a:xfrm>
        </p:spPr>
        <p:txBody>
          <a:bodyPr>
            <a:noAutofit/>
          </a:bodyPr>
          <a:lstStyle/>
          <a:p>
            <a:pPr marL="0" indent="0">
              <a:lnSpc>
                <a:spcPct val="120000"/>
              </a:lnSpc>
              <a:spcAft>
                <a:spcPts val="1200"/>
              </a:spcAft>
              <a:buNone/>
            </a:pPr>
            <a:r>
              <a:rPr lang="en-US" sz="1800" b="1" dirty="0">
                <a:solidFill>
                  <a:srgbClr val="F99B3B"/>
                </a:solidFill>
              </a:rPr>
              <a:t>Diane wouldn’t quit</a:t>
            </a:r>
            <a:r>
              <a:rPr lang="en-US" sz="1800" dirty="0">
                <a:solidFill>
                  <a:srgbClr val="F99B3B"/>
                </a:solidFill>
              </a:rPr>
              <a:t>. </a:t>
            </a:r>
            <a:r>
              <a:rPr lang="en-US" sz="1800" dirty="0"/>
              <a:t>A different hospital offered a clinical trial, but she didn’t want to engage in a blind trial, where she might not receive actual treatment.</a:t>
            </a:r>
          </a:p>
          <a:p>
            <a:pPr marL="0" indent="0">
              <a:lnSpc>
                <a:spcPct val="120000"/>
              </a:lnSpc>
              <a:spcAft>
                <a:spcPts val="1200"/>
              </a:spcAft>
              <a:buNone/>
            </a:pPr>
            <a:r>
              <a:rPr lang="en-US" sz="1800" dirty="0"/>
              <a:t>A Green Bay oncology group was willing to treat Diane with chemo, despite their grave prognosis. </a:t>
            </a:r>
            <a:r>
              <a:rPr lang="en-US" sz="1800" b="1" dirty="0">
                <a:solidFill>
                  <a:srgbClr val="F99B3B"/>
                </a:solidFill>
              </a:rPr>
              <a:t>They said</a:t>
            </a:r>
            <a:r>
              <a:rPr lang="en-US" sz="1800" dirty="0"/>
              <a:t>, “Eat anything you want, you need calories, ice cream, whatever you want.”</a:t>
            </a:r>
          </a:p>
          <a:p>
            <a:pPr marL="0" indent="0">
              <a:lnSpc>
                <a:spcPct val="120000"/>
              </a:lnSpc>
              <a:spcAft>
                <a:spcPts val="1200"/>
              </a:spcAft>
              <a:buNone/>
            </a:pPr>
            <a:r>
              <a:rPr lang="en-US" sz="1800" b="1" dirty="0">
                <a:solidFill>
                  <a:srgbClr val="F99B3B"/>
                </a:solidFill>
              </a:rPr>
              <a:t>Diane: </a:t>
            </a:r>
            <a:br>
              <a:rPr lang="en-US" sz="1800" b="1" dirty="0"/>
            </a:br>
            <a:r>
              <a:rPr lang="en-US" sz="1800" b="1" dirty="0"/>
              <a:t>“</a:t>
            </a:r>
            <a:r>
              <a:rPr lang="en-US" sz="1800" dirty="0"/>
              <a:t>I have cut out sugar and dairy. I am now taking vitamin C supplements.”</a:t>
            </a:r>
          </a:p>
          <a:p>
            <a:pPr marL="0" indent="0">
              <a:lnSpc>
                <a:spcPct val="120000"/>
              </a:lnSpc>
              <a:spcAft>
                <a:spcPts val="1200"/>
              </a:spcAft>
              <a:buNone/>
            </a:pPr>
            <a:r>
              <a:rPr lang="en-US" sz="1800" b="1" dirty="0">
                <a:solidFill>
                  <a:srgbClr val="F99B3B"/>
                </a:solidFill>
              </a:rPr>
              <a:t>Green Bay Doctors</a:t>
            </a:r>
            <a:r>
              <a:rPr lang="en-US" sz="1800" dirty="0">
                <a:solidFill>
                  <a:srgbClr val="F99B3B"/>
                </a:solidFill>
              </a:rPr>
              <a:t>: </a:t>
            </a:r>
            <a:br>
              <a:rPr lang="en-US" sz="1800" dirty="0"/>
            </a:br>
            <a:r>
              <a:rPr lang="en-US" sz="1800" dirty="0"/>
              <a:t>“We will not treat you if you take vitamins, it will interfere with the chemo.”</a:t>
            </a:r>
          </a:p>
        </p:txBody>
      </p:sp>
      <p:sp>
        <p:nvSpPr>
          <p:cNvPr id="7" name="Title 1">
            <a:extLst>
              <a:ext uri="{FF2B5EF4-FFF2-40B4-BE49-F238E27FC236}">
                <a16:creationId xmlns:a16="http://schemas.microsoft.com/office/drawing/2014/main" id="{0E3F0F4F-56ED-49F3-B5F6-5E5A9690F6EB}"/>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b="1" dirty="0"/>
              <a:t>DIANE KLENKE</a:t>
            </a:r>
            <a:br>
              <a:rPr lang="en-US" sz="3600" b="1" dirty="0"/>
            </a:br>
            <a:r>
              <a:rPr lang="en-US" sz="2400" dirty="0"/>
              <a:t>Pancreatic Cancer</a:t>
            </a:r>
          </a:p>
        </p:txBody>
      </p:sp>
    </p:spTree>
    <p:extLst>
      <p:ext uri="{BB962C8B-B14F-4D97-AF65-F5344CB8AC3E}">
        <p14:creationId xmlns:p14="http://schemas.microsoft.com/office/powerpoint/2010/main" val="688714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140680"/>
            <a:ext cx="7387164" cy="1254012"/>
          </a:xfrm>
        </p:spPr>
        <p:txBody>
          <a:bodyPr>
            <a:noAutofit/>
          </a:bodyPr>
          <a:lstStyle/>
          <a:p>
            <a:r>
              <a:rPr lang="en-US" sz="3600" b="1" dirty="0"/>
              <a:t>DIANE KLENKE</a:t>
            </a:r>
            <a:br>
              <a:rPr lang="en-US" sz="3600" b="1" dirty="0"/>
            </a:br>
            <a:r>
              <a:rPr lang="en-US" sz="2400" dirty="0"/>
              <a:t>Pancreatic Cancer</a:t>
            </a:r>
          </a:p>
        </p:txBody>
      </p:sp>
      <p:sp>
        <p:nvSpPr>
          <p:cNvPr id="3" name="Content Placeholder 2"/>
          <p:cNvSpPr>
            <a:spLocks noGrp="1"/>
          </p:cNvSpPr>
          <p:nvPr>
            <p:ph idx="1"/>
          </p:nvPr>
        </p:nvSpPr>
        <p:spPr>
          <a:xfrm>
            <a:off x="629999" y="2232000"/>
            <a:ext cx="7867455" cy="3412569"/>
          </a:xfrm>
        </p:spPr>
        <p:txBody>
          <a:bodyPr>
            <a:noAutofit/>
          </a:bodyPr>
          <a:lstStyle/>
          <a:p>
            <a:pPr marL="0" indent="0">
              <a:lnSpc>
                <a:spcPct val="120000"/>
              </a:lnSpc>
              <a:spcAft>
                <a:spcPts val="1200"/>
              </a:spcAft>
              <a:buNone/>
            </a:pPr>
            <a:r>
              <a:rPr lang="en-US" sz="1800" dirty="0"/>
              <a:t>The doctors didn’t appreciate Diane’s feisty attitude, her questions, her desire to find other options and her refusal to accept her so-called fate. </a:t>
            </a:r>
            <a:r>
              <a:rPr lang="en-US" sz="1800" b="1" dirty="0">
                <a:solidFill>
                  <a:srgbClr val="F99B3B"/>
                </a:solidFill>
              </a:rPr>
              <a:t>The doctors said, “Lady, you are terminal.”</a:t>
            </a:r>
            <a:endParaRPr lang="en-US" sz="1800" dirty="0">
              <a:solidFill>
                <a:srgbClr val="F99B3B"/>
              </a:solidFill>
            </a:endParaRPr>
          </a:p>
          <a:p>
            <a:pPr marL="0" indent="0">
              <a:lnSpc>
                <a:spcPct val="120000"/>
              </a:lnSpc>
              <a:spcAft>
                <a:spcPts val="1200"/>
              </a:spcAft>
              <a:buNone/>
            </a:pPr>
            <a:r>
              <a:rPr lang="en-US" sz="1800" dirty="0"/>
              <a:t>Diane would not give up or give in to what she considered an “omniscient attitude” that had prevailed at the other cancer centers, as well.</a:t>
            </a:r>
          </a:p>
          <a:p>
            <a:pPr marL="0" indent="0">
              <a:lnSpc>
                <a:spcPct val="120000"/>
              </a:lnSpc>
              <a:spcAft>
                <a:spcPts val="1200"/>
              </a:spcAft>
              <a:buNone/>
            </a:pPr>
            <a:r>
              <a:rPr lang="en-US" sz="1800" dirty="0"/>
              <a:t>Prior to starting chemo on the following Monday, Diane’s daughter’s father-in-law, told her that he knew a patient who experienced great success with the Block Center for Integrative Cancer Treatment.</a:t>
            </a:r>
          </a:p>
        </p:txBody>
      </p:sp>
      <p:sp>
        <p:nvSpPr>
          <p:cNvPr id="4" name="Rectangle 3">
            <a:extLst>
              <a:ext uri="{FF2B5EF4-FFF2-40B4-BE49-F238E27FC236}">
                <a16:creationId xmlns:a16="http://schemas.microsoft.com/office/drawing/2014/main" id="{46B2E588-07AA-44D0-BE9D-FE885041C363}"/>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Tree>
    <p:extLst>
      <p:ext uri="{BB962C8B-B14F-4D97-AF65-F5344CB8AC3E}">
        <p14:creationId xmlns:p14="http://schemas.microsoft.com/office/powerpoint/2010/main" val="34306254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999" y="2232000"/>
            <a:ext cx="7867455" cy="3671189"/>
          </a:xfrm>
        </p:spPr>
        <p:txBody>
          <a:bodyPr>
            <a:noAutofit/>
          </a:bodyPr>
          <a:lstStyle/>
          <a:p>
            <a:pPr marL="0" indent="0">
              <a:lnSpc>
                <a:spcPct val="120000"/>
              </a:lnSpc>
              <a:spcAft>
                <a:spcPts val="1200"/>
              </a:spcAft>
              <a:buNone/>
            </a:pPr>
            <a:r>
              <a:rPr lang="en-US" sz="1600" dirty="0"/>
              <a:t>Diane postponed her chemo appointment, called the Block clinic and made an appointment.</a:t>
            </a:r>
          </a:p>
          <a:p>
            <a:pPr marL="0" indent="0">
              <a:lnSpc>
                <a:spcPct val="120000"/>
              </a:lnSpc>
              <a:spcAft>
                <a:spcPts val="1200"/>
              </a:spcAft>
              <a:buNone/>
            </a:pPr>
            <a:r>
              <a:rPr lang="en-US" sz="1600" dirty="0"/>
              <a:t>Doctor Block offered hope, no promises, but </a:t>
            </a:r>
            <a:r>
              <a:rPr lang="en-US" sz="1600" b="1" dirty="0">
                <a:solidFill>
                  <a:srgbClr val="F99B3B"/>
                </a:solidFill>
              </a:rPr>
              <a:t>said, “I think we can alter this cancer.”</a:t>
            </a:r>
          </a:p>
          <a:p>
            <a:pPr marL="0" indent="0">
              <a:lnSpc>
                <a:spcPct val="120000"/>
              </a:lnSpc>
              <a:spcAft>
                <a:spcPts val="1200"/>
              </a:spcAft>
              <a:buNone/>
            </a:pPr>
            <a:r>
              <a:rPr lang="en-US" sz="1600" b="1" dirty="0">
                <a:solidFill>
                  <a:srgbClr val="F99B3B"/>
                </a:solidFill>
              </a:rPr>
              <a:t>Doctor Block said to Diane: </a:t>
            </a:r>
            <a:br>
              <a:rPr lang="en-US" sz="1600" b="1" dirty="0">
                <a:solidFill>
                  <a:srgbClr val="F99B3B"/>
                </a:solidFill>
              </a:rPr>
            </a:br>
            <a:r>
              <a:rPr lang="en-US" sz="1600" dirty="0"/>
              <a:t>The immune system is like an army. We need to strengthen the army to stop the progression of cancer. At the same time, we need to strengthen the body.</a:t>
            </a:r>
          </a:p>
          <a:p>
            <a:pPr marL="0" indent="0">
              <a:lnSpc>
                <a:spcPct val="120000"/>
              </a:lnSpc>
              <a:spcAft>
                <a:spcPts val="1200"/>
              </a:spcAft>
              <a:buNone/>
            </a:pPr>
            <a:r>
              <a:rPr lang="en-US" sz="1600" b="1" dirty="0">
                <a:solidFill>
                  <a:srgbClr val="F99B3B"/>
                </a:solidFill>
              </a:rPr>
              <a:t>Doctor Block said to Diane:</a:t>
            </a:r>
            <a:br>
              <a:rPr lang="en-US" sz="1600" b="1" dirty="0">
                <a:solidFill>
                  <a:srgbClr val="F99B3B"/>
                </a:solidFill>
              </a:rPr>
            </a:br>
            <a:r>
              <a:rPr lang="en-US" sz="1600" dirty="0"/>
              <a:t>Nutrition and the appropriate supplements will help strengthen and protect the body from the toxic effects of chemotherapy. We need to starve the tumors, as well. You need to cut out sugar, red meat, dairy, and many other foods.</a:t>
            </a:r>
          </a:p>
        </p:txBody>
      </p:sp>
      <p:sp>
        <p:nvSpPr>
          <p:cNvPr id="4" name="Rectangle 3">
            <a:extLst>
              <a:ext uri="{FF2B5EF4-FFF2-40B4-BE49-F238E27FC236}">
                <a16:creationId xmlns:a16="http://schemas.microsoft.com/office/drawing/2014/main" id="{9EE14A83-3ECF-455D-99A6-72C737447AE1}"/>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
        <p:nvSpPr>
          <p:cNvPr id="7" name="Title 1">
            <a:extLst>
              <a:ext uri="{FF2B5EF4-FFF2-40B4-BE49-F238E27FC236}">
                <a16:creationId xmlns:a16="http://schemas.microsoft.com/office/drawing/2014/main" id="{DC7535C3-81ED-462A-A37A-95EBA172C1BA}"/>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b="1" dirty="0"/>
              <a:t>DIANE KLENKE</a:t>
            </a:r>
            <a:br>
              <a:rPr lang="en-US" sz="3600" b="1" dirty="0"/>
            </a:br>
            <a:r>
              <a:rPr lang="en-US" sz="2400" dirty="0"/>
              <a:t>Pancreatic Cancer</a:t>
            </a:r>
          </a:p>
        </p:txBody>
      </p:sp>
    </p:spTree>
    <p:extLst>
      <p:ext uri="{BB962C8B-B14F-4D97-AF65-F5344CB8AC3E}">
        <p14:creationId xmlns:p14="http://schemas.microsoft.com/office/powerpoint/2010/main" val="4218814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999" y="2232000"/>
            <a:ext cx="7867455" cy="3892862"/>
          </a:xfrm>
        </p:spPr>
        <p:txBody>
          <a:bodyPr>
            <a:noAutofit/>
          </a:bodyPr>
          <a:lstStyle/>
          <a:p>
            <a:pPr marL="0" indent="0">
              <a:buNone/>
            </a:pPr>
            <a:r>
              <a:rPr lang="en-AU" sz="1800" b="1" dirty="0"/>
              <a:t>Treatments and Therapies</a:t>
            </a:r>
          </a:p>
          <a:p>
            <a:pPr marL="0" indent="0">
              <a:lnSpc>
                <a:spcPct val="120000"/>
              </a:lnSpc>
              <a:spcBef>
                <a:spcPts val="1200"/>
              </a:spcBef>
              <a:buNone/>
            </a:pPr>
            <a:r>
              <a:rPr lang="en-AU" sz="1700" b="1" dirty="0">
                <a:solidFill>
                  <a:srgbClr val="F99B3B"/>
                </a:solidFill>
                <a:latin typeface="PT Serif" panose="020B0604020202020204" charset="0"/>
              </a:rPr>
              <a:t>Chronomodulated Chemotherapy</a:t>
            </a:r>
            <a:br>
              <a:rPr lang="en-AU" sz="1600" b="1" dirty="0">
                <a:solidFill>
                  <a:srgbClr val="F99B3B"/>
                </a:solidFill>
              </a:rPr>
            </a:br>
            <a:r>
              <a:rPr lang="en-AU" sz="1600" dirty="0"/>
              <a:t>Timed, with supplements/vitamins immediately prior to chemo, to help normal cells survive harsh side-effects of chemotherapy.</a:t>
            </a:r>
          </a:p>
          <a:p>
            <a:pPr marL="0" indent="0">
              <a:lnSpc>
                <a:spcPct val="120000"/>
              </a:lnSpc>
              <a:spcBef>
                <a:spcPts val="1200"/>
              </a:spcBef>
              <a:buNone/>
            </a:pPr>
            <a:r>
              <a:rPr lang="en-AU" sz="1700" b="1" dirty="0">
                <a:solidFill>
                  <a:srgbClr val="F99B3B"/>
                </a:solidFill>
                <a:latin typeface="PT Serif" panose="020B0604020202020204" charset="0"/>
              </a:rPr>
              <a:t>Supplements &amp; Vitamins</a:t>
            </a:r>
            <a:br>
              <a:rPr lang="en-AU" sz="1600" b="1" dirty="0">
                <a:solidFill>
                  <a:srgbClr val="F99B3B"/>
                </a:solidFill>
              </a:rPr>
            </a:br>
            <a:r>
              <a:rPr lang="en-AU" sz="1600" dirty="0"/>
              <a:t>50 to 80 specific pills per day, tailored for her condition.</a:t>
            </a:r>
          </a:p>
          <a:p>
            <a:pPr marL="0" indent="0">
              <a:lnSpc>
                <a:spcPct val="120000"/>
              </a:lnSpc>
              <a:spcBef>
                <a:spcPts val="1200"/>
              </a:spcBef>
              <a:buNone/>
            </a:pPr>
            <a:r>
              <a:rPr lang="en-AU" sz="1700" b="1" dirty="0">
                <a:solidFill>
                  <a:srgbClr val="F99B3B"/>
                </a:solidFill>
                <a:latin typeface="PT Serif" panose="020B0604020202020204" charset="0"/>
              </a:rPr>
              <a:t>Nutritional Strategy</a:t>
            </a:r>
            <a:br>
              <a:rPr lang="en-AU" sz="1600" b="1" dirty="0">
                <a:solidFill>
                  <a:srgbClr val="F99B3B"/>
                </a:solidFill>
              </a:rPr>
            </a:br>
            <a:r>
              <a:rPr lang="en-AU" sz="1600" dirty="0"/>
              <a:t>Vegetables, fruits, whole grains, beans, spinach, green tea, almond milk, fish. No sugar, fried food, red meat, dairy, foods with white flour.</a:t>
            </a:r>
          </a:p>
          <a:p>
            <a:pPr marL="0" indent="0">
              <a:lnSpc>
                <a:spcPct val="120000"/>
              </a:lnSpc>
              <a:spcBef>
                <a:spcPts val="1200"/>
              </a:spcBef>
              <a:buNone/>
            </a:pPr>
            <a:r>
              <a:rPr lang="en-AU" sz="1700" b="1" dirty="0">
                <a:solidFill>
                  <a:srgbClr val="F99B3B"/>
                </a:solidFill>
                <a:latin typeface="PT Serif" panose="020B0604020202020204" charset="0"/>
              </a:rPr>
              <a:t>Mind-Body &amp; Visualization</a:t>
            </a:r>
            <a:br>
              <a:rPr lang="en-AU" sz="1600" b="1" dirty="0">
                <a:solidFill>
                  <a:srgbClr val="F99B3B"/>
                </a:solidFill>
              </a:rPr>
            </a:br>
            <a:r>
              <a:rPr lang="en-AU" sz="1600" dirty="0"/>
              <a:t>Work on psychosocial and </a:t>
            </a:r>
            <a:r>
              <a:rPr lang="en-AU" sz="1600" dirty="0" err="1"/>
              <a:t>behavioral</a:t>
            </a:r>
            <a:r>
              <a:rPr lang="en-AU" sz="1600" dirty="0"/>
              <a:t> issues.</a:t>
            </a:r>
          </a:p>
        </p:txBody>
      </p:sp>
      <p:sp>
        <p:nvSpPr>
          <p:cNvPr id="4" name="Rectangle 3">
            <a:extLst>
              <a:ext uri="{FF2B5EF4-FFF2-40B4-BE49-F238E27FC236}">
                <a16:creationId xmlns:a16="http://schemas.microsoft.com/office/drawing/2014/main" id="{D25D4FD2-5C96-4346-A27B-DE4B3ED1301F}"/>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
        <p:nvSpPr>
          <p:cNvPr id="8" name="Title 1">
            <a:extLst>
              <a:ext uri="{FF2B5EF4-FFF2-40B4-BE49-F238E27FC236}">
                <a16:creationId xmlns:a16="http://schemas.microsoft.com/office/drawing/2014/main" id="{945DE51F-E157-42E6-93B3-CD423C1F2F2B}"/>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b="1" dirty="0"/>
              <a:t>DIANE KLENKE</a:t>
            </a:r>
            <a:br>
              <a:rPr lang="en-US" sz="3600" b="1" dirty="0"/>
            </a:br>
            <a:r>
              <a:rPr lang="en-US" sz="2400" dirty="0"/>
              <a:t>Pancreatic Cancer</a:t>
            </a:r>
          </a:p>
        </p:txBody>
      </p:sp>
    </p:spTree>
    <p:extLst>
      <p:ext uri="{BB962C8B-B14F-4D97-AF65-F5344CB8AC3E}">
        <p14:creationId xmlns:p14="http://schemas.microsoft.com/office/powerpoint/2010/main" val="1894460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999" y="2232000"/>
            <a:ext cx="7867455" cy="3523403"/>
          </a:xfrm>
        </p:spPr>
        <p:txBody>
          <a:bodyPr>
            <a:noAutofit/>
          </a:bodyPr>
          <a:lstStyle/>
          <a:p>
            <a:pPr marL="0" indent="0">
              <a:lnSpc>
                <a:spcPct val="120000"/>
              </a:lnSpc>
              <a:buNone/>
            </a:pPr>
            <a:r>
              <a:rPr lang="en-US" sz="1800" b="1" dirty="0">
                <a:solidFill>
                  <a:srgbClr val="F99B3B"/>
                </a:solidFill>
              </a:rPr>
              <a:t>Diane: </a:t>
            </a:r>
            <a:br>
              <a:rPr lang="en-US" sz="1800" b="1" dirty="0"/>
            </a:br>
            <a:r>
              <a:rPr lang="en-US" sz="1800" b="1" dirty="0"/>
              <a:t>“</a:t>
            </a:r>
            <a:r>
              <a:rPr lang="en-US" sz="1800" dirty="0"/>
              <a:t>You must make your </a:t>
            </a:r>
            <a:r>
              <a:rPr lang="en-US" sz="1800" b="1" dirty="0"/>
              <a:t>body inhospitable to cancer</a:t>
            </a:r>
            <a:r>
              <a:rPr lang="en-US" sz="1800" dirty="0"/>
              <a:t>. Diet, supplements, chemotherapy, the way Dr. Block does it </a:t>
            </a:r>
            <a:r>
              <a:rPr lang="is-IS" sz="1800" dirty="0"/>
              <a:t>… exercise and prayer are big reasons why I am here today.</a:t>
            </a:r>
            <a:r>
              <a:rPr lang="en-US" sz="1800" dirty="0">
                <a:latin typeface="PT Serif" panose="020B0604020202020204" charset="0"/>
              </a:rPr>
              <a:t>”</a:t>
            </a:r>
            <a:endParaRPr lang="is-IS" sz="1800" dirty="0"/>
          </a:p>
          <a:p>
            <a:pPr marL="0" indent="0">
              <a:lnSpc>
                <a:spcPct val="120000"/>
              </a:lnSpc>
              <a:buNone/>
            </a:pPr>
            <a:r>
              <a:rPr lang="is-IS" sz="1800" b="1" dirty="0">
                <a:solidFill>
                  <a:srgbClr val="F99B3B"/>
                </a:solidFill>
              </a:rPr>
              <a:t>Diane:</a:t>
            </a:r>
            <a:r>
              <a:rPr lang="is-IS" sz="1800" dirty="0">
                <a:solidFill>
                  <a:srgbClr val="F99B3B"/>
                </a:solidFill>
              </a:rPr>
              <a:t> </a:t>
            </a:r>
            <a:br>
              <a:rPr lang="is-IS" sz="1800" dirty="0"/>
            </a:br>
            <a:r>
              <a:rPr lang="is-IS" sz="1800" dirty="0"/>
              <a:t>“Dr. Block told me: </a:t>
            </a:r>
            <a:r>
              <a:rPr lang="is-IS" sz="1800" b="1" dirty="0"/>
              <a:t>Don’t ever consider yourself cured of cancer</a:t>
            </a:r>
            <a:r>
              <a:rPr lang="is-IS" sz="1800" dirty="0"/>
              <a:t>; you must stay with the program. You may always have cancer cells that could cause problems again, even if you are 10 years down the road. </a:t>
            </a:r>
            <a:r>
              <a:rPr lang="is-IS" sz="1800" b="1" dirty="0"/>
              <a:t>You must change your life.</a:t>
            </a:r>
            <a:r>
              <a:rPr lang="en-US" sz="1800" dirty="0">
                <a:latin typeface="PT Serif" panose="020B0604020202020204" charset="0"/>
              </a:rPr>
              <a:t>”</a:t>
            </a:r>
            <a:endParaRPr lang="en-US" sz="1800" u="sng" dirty="0"/>
          </a:p>
        </p:txBody>
      </p:sp>
      <p:sp>
        <p:nvSpPr>
          <p:cNvPr id="4" name="Rectangle 3">
            <a:extLst>
              <a:ext uri="{FF2B5EF4-FFF2-40B4-BE49-F238E27FC236}">
                <a16:creationId xmlns:a16="http://schemas.microsoft.com/office/drawing/2014/main" id="{0F351CBD-DB10-499C-9F99-4C0BBCA4280B}"/>
              </a:ext>
            </a:extLst>
          </p:cNvPr>
          <p:cNvSpPr/>
          <p:nvPr/>
        </p:nvSpPr>
        <p:spPr>
          <a:xfrm>
            <a:off x="629998" y="1730318"/>
            <a:ext cx="8126075" cy="446276"/>
          </a:xfrm>
          <a:prstGeom prst="rect">
            <a:avLst/>
          </a:prstGeom>
        </p:spPr>
        <p:txBody>
          <a:bodyPr wrap="square">
            <a:spAutoFit/>
          </a:bodyPr>
          <a:lstStyle/>
          <a:p>
            <a:pPr>
              <a:spcAft>
                <a:spcPts val="600"/>
              </a:spcAft>
              <a:defRPr/>
            </a:pPr>
            <a:r>
              <a:rPr lang="en-US" sz="2300" b="1" dirty="0">
                <a:latin typeface="PT Serif" panose="020B0604020202020204" charset="0"/>
              </a:rPr>
              <a:t>“</a:t>
            </a:r>
            <a:r>
              <a:rPr lang="is-IS" sz="2300" b="1" dirty="0">
                <a:latin typeface="PT Serif" panose="020B0604020202020204" charset="0"/>
              </a:rPr>
              <a:t>Three</a:t>
            </a:r>
            <a:r>
              <a:rPr lang="en-US" sz="2300" b="1" dirty="0">
                <a:latin typeface="PT Serif" panose="020B0604020202020204" charset="0"/>
              </a:rPr>
              <a:t> months to live, we can arrange for hospice care”</a:t>
            </a:r>
          </a:p>
        </p:txBody>
      </p:sp>
      <p:sp>
        <p:nvSpPr>
          <p:cNvPr id="8" name="Title 1">
            <a:extLst>
              <a:ext uri="{FF2B5EF4-FFF2-40B4-BE49-F238E27FC236}">
                <a16:creationId xmlns:a16="http://schemas.microsoft.com/office/drawing/2014/main" id="{111CA731-0B7A-42AC-9AEC-F5ACDA42D3AE}"/>
              </a:ext>
            </a:extLst>
          </p:cNvPr>
          <p:cNvSpPr txBox="1">
            <a:spLocks/>
          </p:cNvSpPr>
          <p:nvPr/>
        </p:nvSpPr>
        <p:spPr>
          <a:xfrm>
            <a:off x="629999" y="140680"/>
            <a:ext cx="7895169" cy="1254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400" kern="1200">
                <a:solidFill>
                  <a:schemeClr val="bg1"/>
                </a:solidFill>
                <a:latin typeface="PT Serif" panose="020A0603040505020204" pitchFamily="18" charset="0"/>
                <a:ea typeface="+mj-ea"/>
                <a:cs typeface="+mj-cs"/>
              </a:defRPr>
            </a:lvl1pPr>
          </a:lstStyle>
          <a:p>
            <a:r>
              <a:rPr lang="en-US" sz="3600" b="1" dirty="0"/>
              <a:t>DIANE KLENKE</a:t>
            </a:r>
            <a:br>
              <a:rPr lang="en-US" sz="3600" b="1" dirty="0"/>
            </a:br>
            <a:r>
              <a:rPr lang="en-US" sz="2400" dirty="0"/>
              <a:t>Pancreatic Cancer</a:t>
            </a:r>
          </a:p>
        </p:txBody>
      </p:sp>
    </p:spTree>
    <p:extLst>
      <p:ext uri="{BB962C8B-B14F-4D97-AF65-F5344CB8AC3E}">
        <p14:creationId xmlns:p14="http://schemas.microsoft.com/office/powerpoint/2010/main" val="14152608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dirty="0"/>
              <a:t>2</a:t>
            </a:r>
            <a:r>
              <a:rPr lang="en-US" sz="3600" baseline="30000" dirty="0"/>
              <a:t>nd</a:t>
            </a:r>
            <a:r>
              <a:rPr lang="en-US" sz="3600" b="1" dirty="0"/>
              <a:t> Story: 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8010618" cy="3939940"/>
          </a:xfrm>
        </p:spPr>
        <p:txBody>
          <a:bodyPr>
            <a:noAutofit/>
          </a:bodyPr>
          <a:lstStyle/>
          <a:p>
            <a:pPr marL="0" indent="0">
              <a:lnSpc>
                <a:spcPct val="120000"/>
              </a:lnSpc>
              <a:spcBef>
                <a:spcPts val="0"/>
              </a:spcBef>
              <a:spcAft>
                <a:spcPts val="1200"/>
              </a:spcAft>
              <a:buNone/>
            </a:pPr>
            <a:r>
              <a:rPr lang="en-US" sz="1900" b="1" dirty="0">
                <a:solidFill>
                  <a:srgbClr val="F99B3B"/>
                </a:solidFill>
                <a:latin typeface="PT Serif" panose="020B0604020202020204" charset="0"/>
              </a:rPr>
              <a:t>Born in 1950 in Ohio</a:t>
            </a:r>
            <a:br>
              <a:rPr lang="en-US" sz="1700" b="1" dirty="0">
                <a:solidFill>
                  <a:srgbClr val="F99B3B"/>
                </a:solidFill>
              </a:rPr>
            </a:br>
            <a:r>
              <a:rPr lang="en-US" sz="1700" dirty="0"/>
              <a:t>Janet’s parents smoked 3 packs of cigarettes each day. She had a poor diet, eating lots of dairy and cheese. </a:t>
            </a:r>
          </a:p>
          <a:p>
            <a:pPr marL="0" indent="0">
              <a:lnSpc>
                <a:spcPct val="120000"/>
              </a:lnSpc>
              <a:spcBef>
                <a:spcPts val="0"/>
              </a:spcBef>
              <a:spcAft>
                <a:spcPts val="1200"/>
              </a:spcAft>
              <a:buNone/>
            </a:pPr>
            <a:r>
              <a:rPr lang="en-US" sz="1900" b="1" dirty="0">
                <a:solidFill>
                  <a:srgbClr val="F99B3B"/>
                </a:solidFill>
                <a:latin typeface="PT Serif" panose="020B0604020202020204" charset="0"/>
              </a:rPr>
              <a:t>Nurse manager</a:t>
            </a:r>
            <a:br>
              <a:rPr lang="en-US" sz="1700" b="1" dirty="0"/>
            </a:br>
            <a:r>
              <a:rPr lang="en-US" sz="1700" dirty="0"/>
              <a:t>Teaching nurses, 7 days/week. High stress life, divorced at 40.</a:t>
            </a:r>
          </a:p>
          <a:p>
            <a:pPr marL="0" indent="0">
              <a:lnSpc>
                <a:spcPct val="120000"/>
              </a:lnSpc>
              <a:spcBef>
                <a:spcPts val="0"/>
              </a:spcBef>
              <a:spcAft>
                <a:spcPts val="1200"/>
              </a:spcAft>
              <a:buNone/>
            </a:pPr>
            <a:r>
              <a:rPr lang="en-US" sz="1900" b="1" dirty="0">
                <a:solidFill>
                  <a:srgbClr val="F99B3B"/>
                </a:solidFill>
                <a:latin typeface="PT Serif" panose="020B0604020202020204" charset="0"/>
              </a:rPr>
              <a:t>One Month Before Diagnosis</a:t>
            </a:r>
            <a:br>
              <a:rPr lang="en-US" sz="1700" b="1" dirty="0"/>
            </a:br>
            <a:r>
              <a:rPr lang="en-US" sz="1700" dirty="0"/>
              <a:t>Age 45, Janet felt unusually fatigued; her lungs felt heavy. A girlfriend commented, “You know, you clear your throat all the time.”</a:t>
            </a:r>
          </a:p>
          <a:p>
            <a:pPr marL="0" indent="0">
              <a:lnSpc>
                <a:spcPct val="120000"/>
              </a:lnSpc>
              <a:spcBef>
                <a:spcPts val="0"/>
              </a:spcBef>
              <a:spcAft>
                <a:spcPts val="1200"/>
              </a:spcAft>
              <a:buNone/>
            </a:pPr>
            <a:r>
              <a:rPr lang="en-US" sz="1900" b="1" dirty="0">
                <a:solidFill>
                  <a:srgbClr val="F99B3B"/>
                </a:solidFill>
                <a:latin typeface="PT Serif" panose="020B0604020202020204" charset="0"/>
              </a:rPr>
              <a:t>Doctor Appointment</a:t>
            </a:r>
            <a:br>
              <a:rPr lang="en-US" sz="1700" b="1" dirty="0"/>
            </a:br>
            <a:r>
              <a:rPr lang="en-US" sz="1700" dirty="0"/>
              <a:t>Thought she might have bronchitis, however, after an examination, he said, “There is no problem.”</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1821279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788946" cy="3755214"/>
          </a:xfrm>
        </p:spPr>
        <p:txBody>
          <a:bodyPr>
            <a:noAutofit/>
          </a:bodyPr>
          <a:lstStyle/>
          <a:p>
            <a:pPr marL="0" indent="0">
              <a:lnSpc>
                <a:spcPct val="120000"/>
              </a:lnSpc>
              <a:spcBef>
                <a:spcPts val="0"/>
              </a:spcBef>
              <a:spcAft>
                <a:spcPts val="1200"/>
              </a:spcAft>
              <a:buNone/>
            </a:pPr>
            <a:r>
              <a:rPr lang="en-US" sz="1800" b="1" dirty="0">
                <a:solidFill>
                  <a:srgbClr val="F99B3B"/>
                </a:solidFill>
              </a:rPr>
              <a:t>Janet asked </a:t>
            </a:r>
            <a:r>
              <a:rPr lang="en-US" sz="1800" dirty="0"/>
              <a:t>a tennis partner (doctor) for an antibiotic suspecting bronchitis, he agreed but strongly suggested a CT scan to rule out pneumonia.</a:t>
            </a:r>
          </a:p>
          <a:p>
            <a:pPr marL="0" indent="0">
              <a:lnSpc>
                <a:spcPct val="120000"/>
              </a:lnSpc>
              <a:spcBef>
                <a:spcPts val="0"/>
              </a:spcBef>
              <a:spcAft>
                <a:spcPts val="1200"/>
              </a:spcAft>
              <a:buNone/>
            </a:pPr>
            <a:r>
              <a:rPr lang="en-US" sz="1800" b="1" dirty="0">
                <a:solidFill>
                  <a:srgbClr val="F99B3B"/>
                </a:solidFill>
              </a:rPr>
              <a:t>Shockingly</a:t>
            </a:r>
            <a:r>
              <a:rPr lang="en-US" sz="1800" dirty="0"/>
              <a:t>, CT and follow-up PET scan showed mass in left lung, tumors in both lungs, in pancreas, stomach, liver and lymph system.</a:t>
            </a:r>
          </a:p>
          <a:p>
            <a:pPr marL="0" indent="0">
              <a:lnSpc>
                <a:spcPct val="120000"/>
              </a:lnSpc>
              <a:spcBef>
                <a:spcPts val="0"/>
              </a:spcBef>
              <a:spcAft>
                <a:spcPts val="1200"/>
              </a:spcAft>
              <a:buNone/>
            </a:pPr>
            <a:r>
              <a:rPr lang="en-US" sz="1800" dirty="0"/>
              <a:t>On </a:t>
            </a:r>
            <a:r>
              <a:rPr lang="en-US" sz="1800" b="1" dirty="0">
                <a:solidFill>
                  <a:srgbClr val="F99B3B"/>
                </a:solidFill>
              </a:rPr>
              <a:t>April, 11</a:t>
            </a:r>
            <a:r>
              <a:rPr lang="en-US" sz="1800" b="1" baseline="30000" dirty="0">
                <a:solidFill>
                  <a:srgbClr val="F99B3B"/>
                </a:solidFill>
              </a:rPr>
              <a:t>th</a:t>
            </a:r>
            <a:r>
              <a:rPr lang="en-US" sz="1800" b="1" dirty="0">
                <a:solidFill>
                  <a:srgbClr val="F99B3B"/>
                </a:solidFill>
              </a:rPr>
              <a:t>, 1995, </a:t>
            </a:r>
            <a:r>
              <a:rPr lang="en-US" sz="1800" dirty="0"/>
              <a:t>diagnosis: biopsy proven lung cancer, non-small cell adenocarcinoma.</a:t>
            </a:r>
          </a:p>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I was absolutely shocked. The doctor said, “You have three to six months to live. There is no hope.”</a:t>
            </a:r>
            <a:endParaRPr lang="en-US" sz="1800" b="1" dirty="0"/>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779423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742764" cy="3755214"/>
          </a:xfrm>
        </p:spPr>
        <p:txBody>
          <a:bodyPr>
            <a:noAutofit/>
          </a:bodyPr>
          <a:lstStyle/>
          <a:p>
            <a:pPr marL="0" indent="0">
              <a:lnSpc>
                <a:spcPct val="120000"/>
              </a:lnSpc>
              <a:spcBef>
                <a:spcPts val="0"/>
              </a:spcBef>
              <a:spcAft>
                <a:spcPts val="1200"/>
              </a:spcAft>
              <a:buNone/>
            </a:pPr>
            <a:r>
              <a:rPr lang="en-US" sz="1800" b="1" dirty="0">
                <a:solidFill>
                  <a:srgbClr val="F99B3B"/>
                </a:solidFill>
              </a:rPr>
              <a:t>Second Opinion</a:t>
            </a:r>
            <a:r>
              <a:rPr lang="en-US" sz="1800" dirty="0">
                <a:solidFill>
                  <a:srgbClr val="F99B3B"/>
                </a:solidFill>
              </a:rPr>
              <a:t>: </a:t>
            </a:r>
            <a:r>
              <a:rPr lang="en-US" sz="1800" dirty="0"/>
              <a:t>Large cancer center in Cleveland, doctors said, “You have three to six weeks to live.”</a:t>
            </a:r>
          </a:p>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“I told my son that I was going to die.”</a:t>
            </a:r>
          </a:p>
          <a:p>
            <a:pPr marL="0" indent="0">
              <a:lnSpc>
                <a:spcPct val="120000"/>
              </a:lnSpc>
              <a:spcBef>
                <a:spcPts val="0"/>
              </a:spcBef>
              <a:spcAft>
                <a:spcPts val="1200"/>
              </a:spcAft>
              <a:buNone/>
            </a:pPr>
            <a:r>
              <a:rPr lang="en-US" sz="1800" b="1" dirty="0">
                <a:solidFill>
                  <a:srgbClr val="F99B3B"/>
                </a:solidFill>
              </a:rPr>
              <a:t>April 18</a:t>
            </a:r>
            <a:r>
              <a:rPr lang="en-US" sz="1800" b="1" baseline="30000" dirty="0">
                <a:solidFill>
                  <a:srgbClr val="F99B3B"/>
                </a:solidFill>
              </a:rPr>
              <a:t>th</a:t>
            </a:r>
            <a:r>
              <a:rPr lang="en-US" sz="1800" dirty="0"/>
              <a:t>, one week after diagnosis, she had surgery to remove the stomach mass, and began chemotherapy. The doctor said, “It might buy only a month or two.”</a:t>
            </a:r>
          </a:p>
          <a:p>
            <a:pPr marL="0" indent="0">
              <a:lnSpc>
                <a:spcPct val="120000"/>
              </a:lnSpc>
              <a:spcBef>
                <a:spcPts val="0"/>
              </a:spcBef>
              <a:spcAft>
                <a:spcPts val="1200"/>
              </a:spcAft>
              <a:buNone/>
            </a:pPr>
            <a:r>
              <a:rPr lang="en-US" sz="1800" b="1" dirty="0">
                <a:solidFill>
                  <a:srgbClr val="F99B3B"/>
                </a:solidFill>
              </a:rPr>
              <a:t>Chemo Plan</a:t>
            </a:r>
            <a:r>
              <a:rPr lang="en-US" sz="1800" dirty="0">
                <a:solidFill>
                  <a:srgbClr val="F99B3B"/>
                </a:solidFill>
              </a:rPr>
              <a:t>: </a:t>
            </a:r>
            <a:r>
              <a:rPr lang="en-US" sz="1800" dirty="0"/>
              <a:t>Six chemo treatments, Taxol and Carboplatin, but three weeks after her first dose, just one dose, she went from 114 to 72 pounds</a:t>
            </a:r>
            <a:endParaRPr lang="en-US" sz="1700" b="1" dirty="0"/>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16568288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742764" cy="3755214"/>
          </a:xfrm>
        </p:spPr>
        <p:txBody>
          <a:bodyPr>
            <a:noAutofit/>
          </a:bodyPr>
          <a:lstStyle/>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“I looked like a concentration camp survivor. It was impossible for me to continue the chemotherapy treatments.”</a:t>
            </a:r>
          </a:p>
          <a:p>
            <a:pPr marL="0" indent="0">
              <a:lnSpc>
                <a:spcPct val="120000"/>
              </a:lnSpc>
              <a:spcBef>
                <a:spcPts val="0"/>
              </a:spcBef>
              <a:spcAft>
                <a:spcPts val="1200"/>
              </a:spcAft>
              <a:buNone/>
            </a:pPr>
            <a:r>
              <a:rPr lang="en-US" sz="1800" b="1" dirty="0">
                <a:solidFill>
                  <a:srgbClr val="F99B3B"/>
                </a:solidFill>
              </a:rPr>
              <a:t>Janet agreed to enter hospice care</a:t>
            </a:r>
            <a:r>
              <a:rPr lang="en-US" sz="1800" dirty="0">
                <a:solidFill>
                  <a:srgbClr val="F99B3B"/>
                </a:solidFill>
              </a:rPr>
              <a:t>. </a:t>
            </a:r>
            <a:r>
              <a:rPr lang="en-US" sz="1800" dirty="0"/>
              <a:t>She was given “no chance” to live more than a very short time.</a:t>
            </a:r>
          </a:p>
          <a:p>
            <a:pPr marL="0" indent="0">
              <a:lnSpc>
                <a:spcPct val="120000"/>
              </a:lnSpc>
              <a:spcBef>
                <a:spcPts val="0"/>
              </a:spcBef>
              <a:spcAft>
                <a:spcPts val="1200"/>
              </a:spcAft>
              <a:buNone/>
            </a:pPr>
            <a:r>
              <a:rPr lang="en-US" sz="1800" b="1" dirty="0">
                <a:solidFill>
                  <a:srgbClr val="F99B3B"/>
                </a:solidFill>
              </a:rPr>
              <a:t>Janet’s doctor</a:t>
            </a:r>
            <a:r>
              <a:rPr lang="en-US" sz="1800" dirty="0">
                <a:solidFill>
                  <a:srgbClr val="F99B3B"/>
                </a:solidFill>
              </a:rPr>
              <a:t>: </a:t>
            </a:r>
            <a:r>
              <a:rPr lang="en-US" sz="1800" dirty="0"/>
              <a:t>Why don’t you try something alternative?</a:t>
            </a:r>
          </a:p>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I can’t do that, that is for hippies</a:t>
            </a:r>
            <a:r>
              <a:rPr lang="en-AU" sz="1800" dirty="0"/>
              <a:t>... </a:t>
            </a:r>
            <a:r>
              <a:rPr lang="is-IS" sz="1800" dirty="0"/>
              <a:t>anything besides allopathic medicine is mere nonsense.</a:t>
            </a:r>
          </a:p>
          <a:p>
            <a:pPr marL="0" indent="0">
              <a:lnSpc>
                <a:spcPct val="120000"/>
              </a:lnSpc>
              <a:spcBef>
                <a:spcPts val="0"/>
              </a:spcBef>
              <a:spcAft>
                <a:spcPts val="1200"/>
              </a:spcAft>
              <a:buNone/>
            </a:pPr>
            <a:r>
              <a:rPr lang="is-IS" sz="1800" b="1" dirty="0">
                <a:solidFill>
                  <a:srgbClr val="F99B3B"/>
                </a:solidFill>
              </a:rPr>
              <a:t>Janet’s doctor</a:t>
            </a:r>
            <a:r>
              <a:rPr lang="is-IS" sz="1800" dirty="0">
                <a:solidFill>
                  <a:srgbClr val="F99B3B"/>
                </a:solidFill>
              </a:rPr>
              <a:t>: </a:t>
            </a:r>
            <a:r>
              <a:rPr lang="is-IS" sz="1800" dirty="0"/>
              <a:t>You have nothing to lose</a:t>
            </a:r>
            <a:r>
              <a:rPr lang="en-AU" sz="1800" dirty="0"/>
              <a:t>...</a:t>
            </a:r>
            <a:r>
              <a:rPr lang="is-IS" sz="1800" dirty="0"/>
              <a:t> look into macrobiotic food.</a:t>
            </a:r>
            <a:endParaRPr lang="en-US" sz="1800" dirty="0"/>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1646014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224" y="313838"/>
            <a:ext cx="8330083" cy="970450"/>
          </a:xfrm>
        </p:spPr>
        <p:txBody>
          <a:bodyPr>
            <a:normAutofit/>
          </a:bodyPr>
          <a:lstStyle/>
          <a:p>
            <a:r>
              <a:rPr lang="en-US" sz="4400" b="1" dirty="0"/>
              <a:t>HISTORY: </a:t>
            </a:r>
            <a:r>
              <a:rPr lang="en-US" dirty="0"/>
              <a:t>Why </a:t>
            </a:r>
            <a:r>
              <a:rPr lang="is-IS" dirty="0"/>
              <a:t>…</a:t>
            </a:r>
            <a:r>
              <a:rPr lang="en-US" dirty="0"/>
              <a:t>“Hope Never Dies” </a:t>
            </a:r>
          </a:p>
        </p:txBody>
      </p:sp>
      <p:sp>
        <p:nvSpPr>
          <p:cNvPr id="3" name="Content Placeholder 2"/>
          <p:cNvSpPr>
            <a:spLocks noGrp="1"/>
          </p:cNvSpPr>
          <p:nvPr>
            <p:ph idx="1"/>
          </p:nvPr>
        </p:nvSpPr>
        <p:spPr>
          <a:xfrm>
            <a:off x="550416" y="1846560"/>
            <a:ext cx="8069801" cy="4287914"/>
          </a:xfrm>
        </p:spPr>
        <p:txBody>
          <a:bodyPr>
            <a:normAutofit/>
          </a:bodyPr>
          <a:lstStyle/>
          <a:p>
            <a:pPr marL="0" indent="0">
              <a:spcAft>
                <a:spcPts val="600"/>
              </a:spcAft>
              <a:buNone/>
            </a:pPr>
            <a:r>
              <a:rPr lang="en-US" sz="2000" b="1" dirty="0">
                <a:solidFill>
                  <a:srgbClr val="F99B3B"/>
                </a:solidFill>
                <a:latin typeface="PT Serif" panose="020A0603040505020204" pitchFamily="18" charset="0"/>
              </a:rPr>
              <a:t>My Dad: Aggressive Lymphoma</a:t>
            </a:r>
          </a:p>
          <a:p>
            <a:pPr>
              <a:spcAft>
                <a:spcPts val="600"/>
              </a:spcAft>
            </a:pPr>
            <a:r>
              <a:rPr lang="en-US" sz="1700" b="1" dirty="0">
                <a:latin typeface="Source Sans Pro" panose="020B0604020202020204" charset="0"/>
              </a:rPr>
              <a:t>January 15, 1996</a:t>
            </a:r>
            <a:r>
              <a:rPr lang="en-US" sz="1700" dirty="0">
                <a:latin typeface="Source Sans Pro" panose="020B0604020202020204" charset="0"/>
              </a:rPr>
              <a:t>:</a:t>
            </a:r>
            <a:r>
              <a:rPr lang="en-US" sz="1700" b="1" dirty="0">
                <a:latin typeface="Source Sans Pro" panose="020B0604020202020204" charset="0"/>
              </a:rPr>
              <a:t> M.D., </a:t>
            </a:r>
            <a:r>
              <a:rPr lang="en-US" sz="1700" dirty="0">
                <a:latin typeface="Source Sans Pro" panose="020B0604020202020204" charset="0"/>
              </a:rPr>
              <a:t>“We will bring out the Big Guns </a:t>
            </a:r>
            <a:r>
              <a:rPr lang="is-IS" sz="1700" dirty="0">
                <a:latin typeface="Source Sans Pro" panose="020B0604020202020204" charset="0"/>
              </a:rPr>
              <a:t>…” (Highly Potent Chemotherapy)</a:t>
            </a:r>
            <a:endParaRPr lang="en-US" sz="1700" b="1" dirty="0">
              <a:latin typeface="Source Sans Pro" panose="020B0604020202020204" charset="0"/>
            </a:endParaRPr>
          </a:p>
          <a:p>
            <a:pPr marL="0" indent="0">
              <a:spcAft>
                <a:spcPts val="600"/>
              </a:spcAft>
              <a:buNone/>
            </a:pPr>
            <a:r>
              <a:rPr lang="is-IS" sz="1700" b="1" dirty="0">
                <a:latin typeface="Source Sans Pro" panose="020B0604020202020204" charset="0"/>
              </a:rPr>
              <a:t>     Horrific Side Effects, Almost Death:  </a:t>
            </a:r>
            <a:r>
              <a:rPr lang="is-IS" sz="1700" dirty="0">
                <a:latin typeface="Source Sans Pro" panose="020B0604020202020204" charset="0"/>
              </a:rPr>
              <a:t>Dad said: “No more.”</a:t>
            </a:r>
          </a:p>
          <a:p>
            <a:pPr>
              <a:spcAft>
                <a:spcPts val="600"/>
              </a:spcAft>
            </a:pPr>
            <a:r>
              <a:rPr lang="is-IS" sz="1700" b="1" dirty="0">
                <a:latin typeface="Source Sans Pro" panose="020B0604020202020204" charset="0"/>
              </a:rPr>
              <a:t>February 15, 1996: </a:t>
            </a:r>
            <a:r>
              <a:rPr lang="is-IS" sz="1700" dirty="0">
                <a:latin typeface="Source Sans Pro" panose="020B0604020202020204" charset="0"/>
              </a:rPr>
              <a:t>M.D.: “We look at your Dad’s situation as terminal.”  Helpless—Hopeless.</a:t>
            </a:r>
          </a:p>
          <a:p>
            <a:pPr>
              <a:spcAft>
                <a:spcPts val="600"/>
              </a:spcAft>
            </a:pPr>
            <a:r>
              <a:rPr lang="is-IS" sz="1700" b="1" dirty="0">
                <a:latin typeface="Source Sans Pro" panose="020B0604020202020204" charset="0"/>
              </a:rPr>
              <a:t>March 29, 1996: </a:t>
            </a:r>
            <a:r>
              <a:rPr lang="is-IS" sz="1700" dirty="0">
                <a:latin typeface="Source Sans Pro" panose="020B0604020202020204" charset="0"/>
              </a:rPr>
              <a:t>My father dies of cancer;  Tough—Difficult time ...</a:t>
            </a:r>
          </a:p>
          <a:p>
            <a:pPr marL="0" indent="0">
              <a:buNone/>
            </a:pPr>
            <a:endParaRPr lang="en-US" sz="1800" b="1" dirty="0">
              <a:solidFill>
                <a:srgbClr val="F99B3B"/>
              </a:solidFill>
              <a:latin typeface="PT Serif" panose="020A0603040505020204" pitchFamily="18" charset="0"/>
            </a:endParaRPr>
          </a:p>
          <a:p>
            <a:pPr marL="0" indent="0">
              <a:spcAft>
                <a:spcPts val="600"/>
              </a:spcAft>
              <a:buNone/>
            </a:pPr>
            <a:r>
              <a:rPr lang="en-US" sz="2000" b="1" dirty="0">
                <a:solidFill>
                  <a:srgbClr val="F99B3B"/>
                </a:solidFill>
                <a:latin typeface="PT Serif" panose="020A0603040505020204" pitchFamily="18" charset="0"/>
              </a:rPr>
              <a:t>My Personal Scare</a:t>
            </a:r>
            <a:endParaRPr lang="is-IS" sz="1800" dirty="0">
              <a:latin typeface="Source Sans Pro" panose="020B0604020202020204" charset="0"/>
            </a:endParaRPr>
          </a:p>
          <a:p>
            <a:pPr>
              <a:spcAft>
                <a:spcPts val="600"/>
              </a:spcAft>
            </a:pPr>
            <a:r>
              <a:rPr lang="is-IS" sz="1700" b="1" dirty="0">
                <a:latin typeface="Source Sans Pro" panose="020B0604020202020204" charset="0"/>
              </a:rPr>
              <a:t>2001: </a:t>
            </a:r>
            <a:r>
              <a:rPr lang="is-IS" sz="1700" dirty="0">
                <a:latin typeface="Source Sans Pro" panose="020B0604020202020204" charset="0"/>
              </a:rPr>
              <a:t>Cimbing Liver Enzymes; Scans/Tests: M.D.“ ... Biopsy on your Liver.”</a:t>
            </a:r>
          </a:p>
          <a:p>
            <a:pPr>
              <a:spcAft>
                <a:spcPts val="600"/>
              </a:spcAft>
            </a:pPr>
            <a:r>
              <a:rPr lang="is-IS" sz="1700" b="1" dirty="0">
                <a:latin typeface="Source Sans Pro" panose="020B0604020202020204" charset="0"/>
              </a:rPr>
              <a:t>“Make a Deal”: One month</a:t>
            </a:r>
            <a:r>
              <a:rPr lang="is-IS" sz="1700" dirty="0">
                <a:latin typeface="Source Sans Pro" panose="020B0604020202020204" charset="0"/>
              </a:rPr>
              <a:t>... </a:t>
            </a:r>
            <a:r>
              <a:rPr lang="en-US" sz="1700" dirty="0">
                <a:latin typeface="Source Sans Pro" panose="020B0604020202020204" charset="0"/>
              </a:rPr>
              <a:t>Transformed Diet</a:t>
            </a:r>
            <a:r>
              <a:rPr lang="is-IS" sz="1700" dirty="0">
                <a:latin typeface="Source Sans Pro" panose="020B0604020202020204" charset="0"/>
              </a:rPr>
              <a:t> = Normal Liver Enzymes...</a:t>
            </a:r>
            <a:endParaRPr lang="en-US" sz="1700" dirty="0">
              <a:latin typeface="Source Sans Pro" panose="020B0604020202020204" charset="0"/>
            </a:endParaRPr>
          </a:p>
        </p:txBody>
      </p:sp>
    </p:spTree>
    <p:extLst>
      <p:ext uri="{BB962C8B-B14F-4D97-AF65-F5344CB8AC3E}">
        <p14:creationId xmlns:p14="http://schemas.microsoft.com/office/powerpoint/2010/main" val="37892894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742764" cy="3755214"/>
          </a:xfrm>
        </p:spPr>
        <p:txBody>
          <a:bodyPr>
            <a:noAutofit/>
          </a:bodyPr>
          <a:lstStyle/>
          <a:p>
            <a:pPr marL="0" indent="0">
              <a:lnSpc>
                <a:spcPct val="120000"/>
              </a:lnSpc>
              <a:spcAft>
                <a:spcPts val="1200"/>
              </a:spcAft>
              <a:buNone/>
            </a:pPr>
            <a:r>
              <a:rPr lang="en-US" sz="1800" b="1" dirty="0">
                <a:solidFill>
                  <a:srgbClr val="F99B3B"/>
                </a:solidFill>
              </a:rPr>
              <a:t>Janet found a macrobiotic counselor </a:t>
            </a:r>
            <a:r>
              <a:rPr lang="en-US" sz="1800" dirty="0"/>
              <a:t>from the phone book.</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“He did not promise a miracle cure, but </a:t>
            </a:r>
            <a:r>
              <a:rPr lang="en-US" sz="1800" b="1" dirty="0">
                <a:solidFill>
                  <a:srgbClr val="F99B3B"/>
                </a:solidFill>
              </a:rPr>
              <a:t>he gave me hope</a:t>
            </a:r>
            <a:r>
              <a:rPr lang="en-US" sz="1800" dirty="0"/>
              <a:t>. I was very weak, my lungs were filled with fluid, I had difficulty breathing, I was on oxygen, using a wheelchair, a shower chair and needed help to get to the bathroom.”</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 was very fortunate to have an </a:t>
            </a:r>
            <a:r>
              <a:rPr lang="en-US" sz="1800" b="1" dirty="0">
                <a:solidFill>
                  <a:srgbClr val="F99B3B"/>
                </a:solidFill>
              </a:rPr>
              <a:t>incredible support system </a:t>
            </a:r>
            <a:r>
              <a:rPr lang="en-US" sz="1800" dirty="0"/>
              <a:t>of eight different friends who watched over me on a scheduled basis every day. My friends cooked for me and did not deviate from the diet one bit.”</a:t>
            </a:r>
          </a:p>
          <a:p>
            <a:pPr marL="0" indent="0">
              <a:lnSpc>
                <a:spcPct val="120000"/>
              </a:lnSpc>
              <a:spcAft>
                <a:spcPts val="1200"/>
              </a:spcAft>
              <a:buNone/>
            </a:pPr>
            <a:r>
              <a:rPr lang="en-US" sz="1800" dirty="0"/>
              <a:t>The diet excluded dairy, meat, sugar and other foods. It included whole grains, brans, organic fresh vegetables and other specific healing foods. </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16811052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742764" cy="3755214"/>
          </a:xfrm>
        </p:spPr>
        <p:txBody>
          <a:bodyPr>
            <a:noAutofit/>
          </a:bodyPr>
          <a:lstStyle/>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“Remarkably, two days after I started on the diet, I stopped my constant vomiting; in fact, I stopped altogether!”</a:t>
            </a:r>
          </a:p>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“During the first five months on the diet my tumors kept growing, but slowly. I did not want any more bad news, so I instructed my doctor that I did not want any more scans.”</a:t>
            </a:r>
          </a:p>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“I was not into deep breathing and prayer. I also had full body massages, which were soothing. Deep breathing helped me alleviate my pain and helped me relax.”</a:t>
            </a:r>
          </a:p>
          <a:p>
            <a:pPr marL="0" indent="0">
              <a:lnSpc>
                <a:spcPct val="120000"/>
              </a:lnSpc>
              <a:spcBef>
                <a:spcPts val="0"/>
              </a:spcBef>
              <a:spcAft>
                <a:spcPts val="1200"/>
              </a:spcAft>
              <a:buNone/>
            </a:pPr>
            <a:r>
              <a:rPr lang="en-US" sz="1800" b="1" dirty="0">
                <a:solidFill>
                  <a:srgbClr val="F99B3B"/>
                </a:solidFill>
              </a:rPr>
              <a:t>Janet</a:t>
            </a:r>
            <a:r>
              <a:rPr lang="en-US" sz="1800" dirty="0">
                <a:solidFill>
                  <a:srgbClr val="F99B3B"/>
                </a:solidFill>
              </a:rPr>
              <a:t>: </a:t>
            </a:r>
            <a:r>
              <a:rPr lang="en-US" sz="1800" dirty="0"/>
              <a:t>“Ten months had now elapsed since I began the diet and one year had elapsed since my diagnosis. I decided to get scanned to see what was going on.”</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34568434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742764" cy="3518754"/>
          </a:xfrm>
        </p:spPr>
        <p:txBody>
          <a:bodyPr>
            <a:noAutofit/>
          </a:bodyPr>
          <a:lstStyle/>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 was scared, and curious. I had lived longer than most expected.”</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“A few days later, at 9:30 in the evening, my doctor called and gave me startling news: ‘</a:t>
            </a:r>
            <a:r>
              <a:rPr lang="en-US" sz="1800" b="1" dirty="0"/>
              <a:t>All your tumors are gone!</a:t>
            </a:r>
            <a:r>
              <a:rPr lang="en-US" sz="1800" dirty="0"/>
              <a:t>’”</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“Those were the best words I heard in my life besides, ‘</a:t>
            </a:r>
            <a:r>
              <a:rPr lang="en-US" sz="1800" b="1" dirty="0"/>
              <a:t>It’s a boy!’ </a:t>
            </a:r>
            <a:r>
              <a:rPr lang="en-US" sz="1800" dirty="0"/>
              <a:t>I couldn’t believe it!”</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 now felt there is validity to this diet. I now wanted to know, ‘Why does this work?’”</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25160268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5359782" cy="3431944"/>
          </a:xfrm>
        </p:spPr>
        <p:txBody>
          <a:bodyPr>
            <a:noAutofit/>
          </a:bodyPr>
          <a:lstStyle/>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“During my first year in hospice, I gave away many clothes, thinking I was a goner. I learned that ‘stuff’ is not important. I became more trusting with people.” </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b="1" dirty="0"/>
              <a:t>“I was in hospice care for eighteen months!”</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“After completing hospice care I started walking every day. I had been too weak until that point.”</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pic>
        <p:nvPicPr>
          <p:cNvPr id="5" name="Picture 4">
            <a:extLst>
              <a:ext uri="{FF2B5EF4-FFF2-40B4-BE49-F238E27FC236}">
                <a16:creationId xmlns:a16="http://schemas.microsoft.com/office/drawing/2014/main" id="{883A75DE-67D2-4E47-845B-26D2987BF468}"/>
              </a:ext>
            </a:extLst>
          </p:cNvPr>
          <p:cNvPicPr>
            <a:picLocks noChangeAspect="1"/>
          </p:cNvPicPr>
          <p:nvPr/>
        </p:nvPicPr>
        <p:blipFill>
          <a:blip r:embed="rId2"/>
          <a:stretch>
            <a:fillRect/>
          </a:stretch>
        </p:blipFill>
        <p:spPr>
          <a:xfrm>
            <a:off x="6158729" y="2382996"/>
            <a:ext cx="2286000" cy="2946400"/>
          </a:xfrm>
          <a:prstGeom prst="rect">
            <a:avLst/>
          </a:prstGeom>
        </p:spPr>
      </p:pic>
    </p:spTree>
    <p:extLst>
      <p:ext uri="{BB962C8B-B14F-4D97-AF65-F5344CB8AC3E}">
        <p14:creationId xmlns:p14="http://schemas.microsoft.com/office/powerpoint/2010/main" val="514838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890546" cy="3755218"/>
          </a:xfrm>
        </p:spPr>
        <p:txBody>
          <a:bodyPr>
            <a:noAutofit/>
          </a:bodyPr>
          <a:lstStyle/>
          <a:p>
            <a:pPr marL="0" indent="0">
              <a:lnSpc>
                <a:spcPct val="120000"/>
              </a:lnSpc>
              <a:spcAft>
                <a:spcPts val="1200"/>
              </a:spcAft>
              <a:buNone/>
            </a:pPr>
            <a:r>
              <a:rPr lang="en-US" sz="2000" b="1" dirty="0"/>
              <a:t>Tumor Board Presentation</a:t>
            </a:r>
          </a:p>
          <a:p>
            <a:pPr marL="0" indent="0">
              <a:lnSpc>
                <a:spcPct val="120000"/>
              </a:lnSpc>
              <a:spcAft>
                <a:spcPts val="1200"/>
              </a:spcAft>
              <a:buNone/>
            </a:pPr>
            <a:r>
              <a:rPr lang="en-US" sz="1650" b="1" dirty="0">
                <a:solidFill>
                  <a:srgbClr val="F99B3B"/>
                </a:solidFill>
              </a:rPr>
              <a:t>Janet</a:t>
            </a:r>
            <a:r>
              <a:rPr lang="en-US" sz="1650" dirty="0">
                <a:solidFill>
                  <a:srgbClr val="F99B3B"/>
                </a:solidFill>
              </a:rPr>
              <a:t>: </a:t>
            </a:r>
            <a:r>
              <a:rPr lang="en-US" sz="1650" dirty="0"/>
              <a:t>“The board included approximately 15 people, including oncologists, nurses, hospice workers, and other doctors.”</a:t>
            </a:r>
          </a:p>
          <a:p>
            <a:pPr marL="0" indent="0">
              <a:lnSpc>
                <a:spcPct val="120000"/>
              </a:lnSpc>
              <a:spcAft>
                <a:spcPts val="1200"/>
              </a:spcAft>
              <a:buNone/>
            </a:pPr>
            <a:r>
              <a:rPr lang="en-US" sz="1650" b="1" dirty="0">
                <a:solidFill>
                  <a:srgbClr val="F99B3B"/>
                </a:solidFill>
              </a:rPr>
              <a:t>Janet</a:t>
            </a:r>
            <a:r>
              <a:rPr lang="en-US" sz="1650" dirty="0">
                <a:solidFill>
                  <a:srgbClr val="F99B3B"/>
                </a:solidFill>
              </a:rPr>
              <a:t>: </a:t>
            </a:r>
            <a:r>
              <a:rPr lang="en-US" sz="1650" dirty="0"/>
              <a:t>“Scans were shown at the presentation. One doctor said, “It is impossible that this is the same person.” Fractures in the ribs were visible from both scans, substantiating the validity of the scans. I had fractured my ribs many years before and this was a factor in convincing the board that yes, this was me.”</a:t>
            </a:r>
          </a:p>
          <a:p>
            <a:pPr marL="0" indent="0">
              <a:lnSpc>
                <a:spcPct val="120000"/>
              </a:lnSpc>
              <a:spcAft>
                <a:spcPts val="1200"/>
              </a:spcAft>
              <a:buNone/>
            </a:pPr>
            <a:r>
              <a:rPr lang="en-US" sz="1650" b="1" dirty="0">
                <a:solidFill>
                  <a:srgbClr val="F99B3B"/>
                </a:solidFill>
              </a:rPr>
              <a:t>Janet</a:t>
            </a:r>
            <a:r>
              <a:rPr lang="en-US" sz="1650" dirty="0">
                <a:solidFill>
                  <a:srgbClr val="F99B3B"/>
                </a:solidFill>
              </a:rPr>
              <a:t>: </a:t>
            </a:r>
            <a:r>
              <a:rPr lang="en-US" sz="1650" dirty="0"/>
              <a:t>“Another doctor rationalized, “It must have been the one dose of chemo that did the trick.” Another doctor said, “That doesn’t make sense, because when we give all six treatments for this type of metastasized cancer, six cycles don’t work anyway.” </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40693441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890546" cy="3518754"/>
          </a:xfrm>
        </p:spPr>
        <p:txBody>
          <a:bodyPr>
            <a:noAutofit/>
          </a:bodyPr>
          <a:lstStyle/>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“My doctor said, Whatever the cause, she is here and this is what she did.”</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“It has now been 21 years since my diagnosis, and I will never go off the diet. I have friends who were on the diet, and their tumors disappeared. Then, they went off of the diet and the tumors came back. They died.”</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 truly believe how I eat impacts every cell in my body. I am now more open and trusting. I used to be cynical, skeptical and an angry person. I believe anything is possible. I thank God for my story, because it gives people hope.” </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914818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JANET SOMMER</a:t>
            </a:r>
            <a:br>
              <a:rPr lang="en-US" sz="3600" b="1" dirty="0"/>
            </a:br>
            <a:r>
              <a:rPr lang="en-AU" sz="2200" dirty="0"/>
              <a:t>Lung Cancer, </a:t>
            </a:r>
            <a:r>
              <a:rPr lang="en-AU" sz="2200" dirty="0" err="1"/>
              <a:t>mets</a:t>
            </a:r>
            <a:r>
              <a:rPr lang="en-AU" sz="2200" dirty="0"/>
              <a:t> to pancreas, liver, stomach, lymph system </a:t>
            </a:r>
            <a:endParaRPr lang="en-US" sz="2200" dirty="0"/>
          </a:p>
        </p:txBody>
      </p:sp>
      <p:sp>
        <p:nvSpPr>
          <p:cNvPr id="3" name="Content Placeholder 2"/>
          <p:cNvSpPr>
            <a:spLocks noGrp="1"/>
          </p:cNvSpPr>
          <p:nvPr>
            <p:ph idx="1"/>
          </p:nvPr>
        </p:nvSpPr>
        <p:spPr>
          <a:xfrm>
            <a:off x="662327" y="2232000"/>
            <a:ext cx="7890546" cy="3727509"/>
          </a:xfrm>
        </p:spPr>
        <p:txBody>
          <a:bodyPr>
            <a:noAutofit/>
          </a:bodyPr>
          <a:lstStyle/>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 believe nutrition is something we all have in common; it makes a huge difference in your life.</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Since I left hospice, life has been great. People who embrace this lifestyle heal!  But, they must stay with it 100%.</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Now I go on frequent bike rides with my new husband.</a:t>
            </a:r>
          </a:p>
          <a:p>
            <a:pPr marL="0" indent="0">
              <a:lnSpc>
                <a:spcPct val="120000"/>
              </a:lnSpc>
              <a:spcAft>
                <a:spcPts val="1200"/>
              </a:spcAft>
              <a:buNone/>
            </a:pPr>
            <a:r>
              <a:rPr lang="en-US" sz="1800" b="1" dirty="0">
                <a:solidFill>
                  <a:srgbClr val="F99B3B"/>
                </a:solidFill>
              </a:rPr>
              <a:t>Janet</a:t>
            </a:r>
            <a:r>
              <a:rPr lang="en-US" sz="1800" dirty="0">
                <a:solidFill>
                  <a:srgbClr val="F99B3B"/>
                </a:solidFill>
              </a:rPr>
              <a:t>: </a:t>
            </a:r>
            <a:r>
              <a:rPr lang="en-US" sz="1800" dirty="0"/>
              <a:t>I thank God every morning for the new day, before my feet hit the floor. It puts gratitude in my heart.</a:t>
            </a:r>
          </a:p>
          <a:p>
            <a:pPr marL="0" indent="0">
              <a:lnSpc>
                <a:spcPct val="120000"/>
              </a:lnSpc>
              <a:spcAft>
                <a:spcPts val="1200"/>
              </a:spcAft>
              <a:buNone/>
            </a:pPr>
            <a:r>
              <a:rPr lang="en-US" sz="1900" b="1" dirty="0"/>
              <a:t>At the end of our interview, Janet said, “Never give up. Never give up!”</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484146" cy="511684"/>
          </a:xfrm>
          <a:prstGeom prst="rect">
            <a:avLst/>
          </a:prstGeom>
        </p:spPr>
        <p:txBody>
          <a:bodyPr wrap="square">
            <a:noAutofit/>
          </a:bodyPr>
          <a:lstStyle/>
          <a:p>
            <a:r>
              <a:rPr lang="en-AU" sz="2400" b="1" dirty="0">
                <a:latin typeface="PT Serif" panose="020B0604020202020204" charset="0"/>
              </a:rPr>
              <a:t>“You Have 3 to 6 Weeks to Live.”</a:t>
            </a:r>
          </a:p>
        </p:txBody>
      </p:sp>
    </p:spTree>
    <p:extLst>
      <p:ext uri="{BB962C8B-B14F-4D97-AF65-F5344CB8AC3E}">
        <p14:creationId xmlns:p14="http://schemas.microsoft.com/office/powerpoint/2010/main" val="42025757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dirty="0"/>
              <a:t>3</a:t>
            </a:r>
            <a:r>
              <a:rPr lang="en-US" sz="3600" baseline="30000" dirty="0"/>
              <a:t>rd</a:t>
            </a:r>
            <a:r>
              <a:rPr lang="en-US" sz="3600" b="1" dirty="0"/>
              <a:t> Story: ELIZABETH PANKE </a:t>
            </a:r>
            <a:br>
              <a:rPr lang="en-US" sz="3600" b="1" dirty="0"/>
            </a:br>
            <a:r>
              <a:rPr lang="en-AU" sz="2800" dirty="0"/>
              <a:t>Ovarian &amp; Uterine Cancer, </a:t>
            </a:r>
            <a:r>
              <a:rPr lang="en-AU" sz="2800" dirty="0" err="1"/>
              <a:t>mets</a:t>
            </a:r>
            <a:r>
              <a:rPr lang="en-AU" sz="2800" dirty="0"/>
              <a:t> to stomach</a:t>
            </a:r>
            <a:endParaRPr lang="en-US" sz="2200" dirty="0"/>
          </a:p>
        </p:txBody>
      </p:sp>
      <p:sp>
        <p:nvSpPr>
          <p:cNvPr id="3" name="Content Placeholder 2"/>
          <p:cNvSpPr>
            <a:spLocks noGrp="1"/>
          </p:cNvSpPr>
          <p:nvPr>
            <p:ph idx="1"/>
          </p:nvPr>
        </p:nvSpPr>
        <p:spPr>
          <a:xfrm>
            <a:off x="662327" y="2232000"/>
            <a:ext cx="7890546" cy="3718269"/>
          </a:xfrm>
        </p:spPr>
        <p:txBody>
          <a:bodyPr>
            <a:noAutofit/>
          </a:bodyPr>
          <a:lstStyle/>
          <a:p>
            <a:pPr marL="0" indent="0">
              <a:lnSpc>
                <a:spcPct val="120000"/>
              </a:lnSpc>
              <a:spcAft>
                <a:spcPts val="1200"/>
              </a:spcAft>
              <a:buNone/>
            </a:pPr>
            <a:r>
              <a:rPr lang="en-US" sz="1800" b="1" dirty="0">
                <a:solidFill>
                  <a:srgbClr val="F99B3B"/>
                </a:solidFill>
              </a:rPr>
              <a:t>Born in Poland in 1950, Elizabeth was always fascinated with science. </a:t>
            </a:r>
            <a:br>
              <a:rPr lang="en-US" sz="1800" b="1" dirty="0"/>
            </a:br>
            <a:r>
              <a:rPr lang="en-US" sz="1800" dirty="0"/>
              <a:t>She majored in chemistry, obtained a Masters Degree in physical therapy. She also obtained a Ph.D. in experimental pathology, and a Medical Degree from the University of Cincinnati College of Medicine. Additionally, Elizabeth completed an anatomic and clinical pathology residency and a fellowship in molecular biology. </a:t>
            </a:r>
          </a:p>
          <a:p>
            <a:pPr marL="0" indent="0">
              <a:lnSpc>
                <a:spcPct val="120000"/>
              </a:lnSpc>
              <a:spcAft>
                <a:spcPts val="1200"/>
              </a:spcAft>
              <a:buNone/>
            </a:pPr>
            <a:r>
              <a:rPr lang="en-US" sz="1800" b="1" dirty="0">
                <a:solidFill>
                  <a:srgbClr val="F99B3B"/>
                </a:solidFill>
              </a:rPr>
              <a:t>In 1988, she founded and developed a DNA laboratory </a:t>
            </a:r>
            <a:r>
              <a:rPr lang="en-US" sz="1800" dirty="0"/>
              <a:t>that evolved into an enterprise known as </a:t>
            </a:r>
            <a:r>
              <a:rPr lang="en-US" sz="1800" dirty="0" err="1"/>
              <a:t>Genetica</a:t>
            </a:r>
            <a:r>
              <a:rPr lang="en-US" sz="1800" dirty="0"/>
              <a:t> DNA Laboratory. She became a widely-known expert and leader, with an international reputation, in the field of DNA identity parentage and biological family relationship testing.</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10110330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400" dirty="0"/>
          </a:p>
        </p:txBody>
      </p:sp>
      <p:sp>
        <p:nvSpPr>
          <p:cNvPr id="3" name="Content Placeholder 2"/>
          <p:cNvSpPr>
            <a:spLocks noGrp="1"/>
          </p:cNvSpPr>
          <p:nvPr>
            <p:ph idx="1"/>
          </p:nvPr>
        </p:nvSpPr>
        <p:spPr>
          <a:xfrm>
            <a:off x="662327" y="2232000"/>
            <a:ext cx="7819346" cy="3866050"/>
          </a:xfrm>
        </p:spPr>
        <p:txBody>
          <a:bodyPr>
            <a:noAutofit/>
          </a:bodyPr>
          <a:lstStyle/>
          <a:p>
            <a:pPr marL="0" indent="0">
              <a:lnSpc>
                <a:spcPct val="120000"/>
              </a:lnSpc>
              <a:spcAft>
                <a:spcPts val="1200"/>
              </a:spcAft>
              <a:buNone/>
            </a:pPr>
            <a:r>
              <a:rPr lang="en-US" sz="1800" b="1" dirty="0">
                <a:solidFill>
                  <a:srgbClr val="F99B3B"/>
                </a:solidFill>
              </a:rPr>
              <a:t>In June of 1999</a:t>
            </a:r>
            <a:r>
              <a:rPr lang="en-US" sz="1800" dirty="0"/>
              <a:t>, during a routine gynecological exam, Elizabeth’s doctor discovered the existence of minor irregular bleeding. She was only 49 years old. During the last week of June, Elizabeth underwent an ultrasound. A large tumor was found on her ovary. On July 6</a:t>
            </a:r>
            <a:r>
              <a:rPr lang="en-US" sz="1800" baseline="30000" dirty="0"/>
              <a:t>th</a:t>
            </a:r>
            <a:r>
              <a:rPr lang="en-US" sz="1800" dirty="0"/>
              <a:t>, her doctor informed her that she had Stage 3 ovarian and uterine cancer which had now spread to the abdomen.</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a:t>
            </a:r>
            <a:r>
              <a:rPr lang="en-US" sz="1800" dirty="0"/>
              <a:t> “I was shocked. I was so angry. Why did this happen to me?”</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a:t>
            </a:r>
            <a:r>
              <a:rPr lang="en-US" sz="1800" dirty="0"/>
              <a:t> “One week after my diagnosis, a surgeon removed my ovaries, my uterus and any visible cancer. I went with the standard chemotherapy for my type of cancer two weeks after surgery. They said the chemo would probably take care of the problem.”</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30533706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200" dirty="0"/>
          </a:p>
        </p:txBody>
      </p:sp>
      <p:sp>
        <p:nvSpPr>
          <p:cNvPr id="3" name="Content Placeholder 2"/>
          <p:cNvSpPr>
            <a:spLocks noGrp="1"/>
          </p:cNvSpPr>
          <p:nvPr>
            <p:ph idx="1"/>
          </p:nvPr>
        </p:nvSpPr>
        <p:spPr>
          <a:xfrm>
            <a:off x="662327" y="2232000"/>
            <a:ext cx="7819346" cy="3611115"/>
          </a:xfrm>
        </p:spPr>
        <p:txBody>
          <a:bodyPr>
            <a:noAutofit/>
          </a:bodyPr>
          <a:lstStyle/>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“I lost all my hair, bought a wig, was getting Taxol and Carboplatin, took nausea medication, continued to work and pushed on. The experience was quite strenuous.”</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“Unfortunately, my cancer was very happy; it grew aggressively during this time. I had so many malignant ascites. My microscopic tumors were growing rapidly. I also had developed a tumor in my spleen.”</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“The chemo did not work; in fact a gallon of malignant fluid was pulled out of my abdomen every five days.”</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1851788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D7BF8-D4E0-284F-A68F-777A11DCF3DB}"/>
              </a:ext>
            </a:extLst>
          </p:cNvPr>
          <p:cNvSpPr>
            <a:spLocks noGrp="1"/>
          </p:cNvSpPr>
          <p:nvPr>
            <p:ph type="title"/>
          </p:nvPr>
        </p:nvSpPr>
        <p:spPr/>
        <p:txBody>
          <a:bodyPr/>
          <a:lstStyle/>
          <a:p>
            <a:r>
              <a:rPr lang="en-US" dirty="0"/>
              <a:t>Dad, My Son and Me: 1992</a:t>
            </a:r>
          </a:p>
        </p:txBody>
      </p:sp>
      <p:pic>
        <p:nvPicPr>
          <p:cNvPr id="5" name="Picture 4">
            <a:extLst>
              <a:ext uri="{FF2B5EF4-FFF2-40B4-BE49-F238E27FC236}">
                <a16:creationId xmlns:a16="http://schemas.microsoft.com/office/drawing/2014/main" id="{8FBC9486-057C-C448-98D3-2ABF27FFD721}"/>
              </a:ext>
            </a:extLst>
          </p:cNvPr>
          <p:cNvPicPr>
            <a:picLocks noChangeAspect="1"/>
          </p:cNvPicPr>
          <p:nvPr/>
        </p:nvPicPr>
        <p:blipFill rotWithShape="1">
          <a:blip r:embed="rId2"/>
          <a:srcRect l="30211" r="752" b="28714"/>
          <a:stretch/>
        </p:blipFill>
        <p:spPr>
          <a:xfrm>
            <a:off x="995363" y="1780348"/>
            <a:ext cx="7153275" cy="4478405"/>
          </a:xfrm>
          <a:prstGeom prst="rect">
            <a:avLst/>
          </a:prstGeom>
        </p:spPr>
      </p:pic>
    </p:spTree>
    <p:extLst>
      <p:ext uri="{BB962C8B-B14F-4D97-AF65-F5344CB8AC3E}">
        <p14:creationId xmlns:p14="http://schemas.microsoft.com/office/powerpoint/2010/main" val="8534846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200" dirty="0"/>
          </a:p>
        </p:txBody>
      </p:sp>
      <p:sp>
        <p:nvSpPr>
          <p:cNvPr id="3" name="Content Placeholder 2"/>
          <p:cNvSpPr>
            <a:spLocks noGrp="1"/>
          </p:cNvSpPr>
          <p:nvPr>
            <p:ph idx="1"/>
          </p:nvPr>
        </p:nvSpPr>
        <p:spPr>
          <a:xfrm>
            <a:off x="662327" y="2232000"/>
            <a:ext cx="7819346" cy="3611115"/>
          </a:xfrm>
        </p:spPr>
        <p:txBody>
          <a:bodyPr>
            <a:noAutofit/>
          </a:bodyPr>
          <a:lstStyle/>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“They tried another chemo drug, nothing good happened. We had two failures.”</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“I traveled to five very prestigious cancer centers throughout the United States, including major centers in NY, TX and CA.”</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“I had metastatic cancer; two different kinds of chemotherapy did not work and the cancer was spreading. They did not know what to do.”</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“At this point, several of the cancer center doctors sat me down in October of 1999 and told me that I needed to face reality; that it was doubtful that I would make it until Christmas. I was in disbelief, angry, upset and desperate."</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16554219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200" dirty="0"/>
          </a:p>
        </p:txBody>
      </p:sp>
      <p:sp>
        <p:nvSpPr>
          <p:cNvPr id="3" name="Content Placeholder 2"/>
          <p:cNvSpPr>
            <a:spLocks noGrp="1"/>
          </p:cNvSpPr>
          <p:nvPr>
            <p:ph idx="1"/>
          </p:nvPr>
        </p:nvSpPr>
        <p:spPr>
          <a:xfrm>
            <a:off x="662327" y="2232000"/>
            <a:ext cx="7819346" cy="3611115"/>
          </a:xfrm>
        </p:spPr>
        <p:txBody>
          <a:bodyPr>
            <a:noAutofit/>
          </a:bodyPr>
          <a:lstStyle/>
          <a:p>
            <a:pPr marL="0" indent="0">
              <a:lnSpc>
                <a:spcPct val="120000"/>
              </a:lnSpc>
              <a:spcAft>
                <a:spcPts val="1200"/>
              </a:spcAft>
              <a:buNone/>
            </a:pPr>
            <a:r>
              <a:rPr lang="en-US" sz="1650" b="1" dirty="0">
                <a:solidFill>
                  <a:srgbClr val="F99B3B"/>
                </a:solidFill>
              </a:rPr>
              <a:t>Elizabeth</a:t>
            </a:r>
            <a:r>
              <a:rPr lang="en-US" sz="1650" dirty="0">
                <a:solidFill>
                  <a:srgbClr val="F99B3B"/>
                </a:solidFill>
              </a:rPr>
              <a:t>: </a:t>
            </a:r>
            <a:r>
              <a:rPr lang="en-US" sz="1650" dirty="0"/>
              <a:t>“I had heard of </a:t>
            </a:r>
            <a:r>
              <a:rPr lang="en-US" sz="1650" dirty="0" err="1"/>
              <a:t>chemosensitivity</a:t>
            </a:r>
            <a:r>
              <a:rPr lang="en-US" sz="1650" dirty="0"/>
              <a:t> testing, but didn’t know much about it.”</a:t>
            </a:r>
          </a:p>
          <a:p>
            <a:pPr marL="0" indent="0">
              <a:lnSpc>
                <a:spcPct val="120000"/>
              </a:lnSpc>
              <a:spcAft>
                <a:spcPts val="1200"/>
              </a:spcAft>
              <a:buNone/>
            </a:pPr>
            <a:r>
              <a:rPr lang="en-US" sz="1650" b="1" dirty="0">
                <a:solidFill>
                  <a:srgbClr val="F99B3B"/>
                </a:solidFill>
              </a:rPr>
              <a:t>Elizabeth</a:t>
            </a:r>
            <a:r>
              <a:rPr lang="en-US" sz="1650" dirty="0">
                <a:solidFill>
                  <a:srgbClr val="F99B3B"/>
                </a:solidFill>
              </a:rPr>
              <a:t>: </a:t>
            </a:r>
            <a:r>
              <a:rPr lang="en-US" sz="1650" dirty="0"/>
              <a:t>“I inquired and was told by all of the cancer institutions that it did not work. Yet, I needed to take action, immediately. I was dying and had no time to waste.”</a:t>
            </a:r>
          </a:p>
          <a:p>
            <a:pPr marL="0" indent="0">
              <a:lnSpc>
                <a:spcPct val="120000"/>
              </a:lnSpc>
              <a:spcAft>
                <a:spcPts val="1200"/>
              </a:spcAft>
              <a:buNone/>
            </a:pPr>
            <a:r>
              <a:rPr lang="en-US" sz="1650" b="1" dirty="0">
                <a:solidFill>
                  <a:srgbClr val="F99B3B"/>
                </a:solidFill>
              </a:rPr>
              <a:t>Elizabeth</a:t>
            </a:r>
            <a:r>
              <a:rPr lang="en-US" sz="1650" dirty="0">
                <a:solidFill>
                  <a:srgbClr val="F99B3B"/>
                </a:solidFill>
              </a:rPr>
              <a:t>: </a:t>
            </a:r>
            <a:r>
              <a:rPr lang="en-US" sz="1650" dirty="0"/>
              <a:t>“I was not giving up, so I searched the Internet day and night trying to find hope. I came across Dr. Robert </a:t>
            </a:r>
            <a:r>
              <a:rPr lang="en-US" sz="1650" dirty="0" err="1"/>
              <a:t>Nagourney’s</a:t>
            </a:r>
            <a:r>
              <a:rPr lang="en-US" sz="1650" dirty="0"/>
              <a:t> website. He is a practicing oncologist who also owns and operates a </a:t>
            </a:r>
            <a:r>
              <a:rPr lang="en-US" sz="1650" dirty="0" err="1"/>
              <a:t>chemosensitivity</a:t>
            </a:r>
            <a:r>
              <a:rPr lang="en-US" sz="1650" dirty="0"/>
              <a:t> laboratory known as Rational Therapeutics in Long Beach, California.”</a:t>
            </a:r>
          </a:p>
          <a:p>
            <a:pPr marL="0" indent="0">
              <a:lnSpc>
                <a:spcPct val="120000"/>
              </a:lnSpc>
              <a:spcAft>
                <a:spcPts val="1200"/>
              </a:spcAft>
              <a:buNone/>
            </a:pPr>
            <a:r>
              <a:rPr lang="en-US" sz="1650" b="1" dirty="0">
                <a:solidFill>
                  <a:srgbClr val="F99B3B"/>
                </a:solidFill>
              </a:rPr>
              <a:t>Elizabeth</a:t>
            </a:r>
            <a:r>
              <a:rPr lang="en-US" sz="1650" dirty="0">
                <a:solidFill>
                  <a:srgbClr val="F99B3B"/>
                </a:solidFill>
              </a:rPr>
              <a:t>: </a:t>
            </a:r>
            <a:r>
              <a:rPr lang="en-US" sz="1650" dirty="0"/>
              <a:t>“I got him on the phone and was very impressed with his opinions, explanations and research. I immediately investigated everything he said and then decided to send him a fresh sample of my ascites.”</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3112959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400" dirty="0"/>
          </a:p>
        </p:txBody>
      </p:sp>
      <p:sp>
        <p:nvSpPr>
          <p:cNvPr id="3" name="Content Placeholder 2"/>
          <p:cNvSpPr>
            <a:spLocks noGrp="1"/>
          </p:cNvSpPr>
          <p:nvPr>
            <p:ph idx="1"/>
          </p:nvPr>
        </p:nvSpPr>
        <p:spPr>
          <a:xfrm>
            <a:off x="662327" y="2232000"/>
            <a:ext cx="7819346" cy="3611115"/>
          </a:xfrm>
        </p:spPr>
        <p:txBody>
          <a:bodyPr>
            <a:noAutofit/>
          </a:bodyPr>
          <a:lstStyle/>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a:t>
            </a:r>
            <a:r>
              <a:rPr lang="en-US" sz="1600" dirty="0"/>
              <a:t>Dr. </a:t>
            </a:r>
            <a:r>
              <a:rPr lang="en-US" sz="1600" dirty="0" err="1"/>
              <a:t>Nagourney</a:t>
            </a:r>
            <a:r>
              <a:rPr lang="en-US" sz="1600" dirty="0"/>
              <a:t> sounded very positive on the phone. He treated me like a human being. He gave me hope.”</a:t>
            </a:r>
            <a:endParaRPr lang="en-US" sz="1800" dirty="0"/>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a:t>
            </a:r>
            <a:r>
              <a:rPr lang="en-US" sz="1600" dirty="0"/>
              <a:t>Within a few days, Dr. </a:t>
            </a:r>
            <a:r>
              <a:rPr lang="en-US" sz="1600" dirty="0" err="1"/>
              <a:t>Nagourney</a:t>
            </a:r>
            <a:r>
              <a:rPr lang="en-US" sz="1600" dirty="0"/>
              <a:t> called me and said, “I have a combination that is making the cancer cells just melt away.”</a:t>
            </a:r>
            <a:endParaRPr lang="en-US" sz="1800" dirty="0"/>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a:t>
            </a:r>
            <a:r>
              <a:rPr lang="en-US" sz="1600" dirty="0"/>
              <a:t>I jumped on an airplane the next morning and saw Dr. </a:t>
            </a:r>
            <a:r>
              <a:rPr lang="en-US" sz="1600" dirty="0" err="1"/>
              <a:t>Nagourney</a:t>
            </a:r>
            <a:r>
              <a:rPr lang="en-US" sz="1600" dirty="0"/>
              <a:t> the very same day. He drew malignant cells from my abdomen and then injected the chemo directly into my abdomen, directly at the tumors. He wanted direct, undiluted contact. No one else had recommended this procedure. I was anxious, but hopeful.”</a:t>
            </a:r>
            <a:endParaRPr lang="en-US" sz="1800" dirty="0"/>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a:t>
            </a:r>
            <a:r>
              <a:rPr lang="en-US" sz="1600" dirty="0"/>
              <a:t>He also injected the personalized chemotherapy cocktail in to my vein."</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2712300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328" y="2232000"/>
            <a:ext cx="5148926" cy="4132705"/>
          </a:xfrm>
        </p:spPr>
        <p:txBody>
          <a:bodyPr>
            <a:noAutofit/>
          </a:bodyPr>
          <a:lstStyle/>
          <a:p>
            <a:pPr marL="0" indent="0">
              <a:lnSpc>
                <a:spcPct val="120000"/>
              </a:lnSpc>
              <a:spcAft>
                <a:spcPts val="1200"/>
              </a:spcAft>
              <a:buNone/>
            </a:pPr>
            <a:r>
              <a:rPr lang="en-US" sz="1700" b="1" dirty="0">
                <a:solidFill>
                  <a:srgbClr val="F99B3B"/>
                </a:solidFill>
              </a:rPr>
              <a:t>Elizabeth</a:t>
            </a:r>
            <a:r>
              <a:rPr lang="en-US" sz="1700" dirty="0">
                <a:solidFill>
                  <a:srgbClr val="F99B3B"/>
                </a:solidFill>
              </a:rPr>
              <a:t>: </a:t>
            </a:r>
            <a:r>
              <a:rPr lang="en-US" sz="1700" dirty="0"/>
              <a:t>“Then, for my second treatment, he drew the fluid out, only about a quart, not a gallon. It looked like the malignant cells were beat up.”</a:t>
            </a:r>
          </a:p>
          <a:p>
            <a:pPr marL="0" indent="0">
              <a:lnSpc>
                <a:spcPct val="120000"/>
              </a:lnSpc>
              <a:spcAft>
                <a:spcPts val="1200"/>
              </a:spcAft>
              <a:buNone/>
            </a:pPr>
            <a:r>
              <a:rPr lang="en-US" sz="1700" b="1" dirty="0">
                <a:solidFill>
                  <a:srgbClr val="F99B3B"/>
                </a:solidFill>
              </a:rPr>
              <a:t>Elizabeth</a:t>
            </a:r>
            <a:r>
              <a:rPr lang="en-US" sz="1700" dirty="0">
                <a:solidFill>
                  <a:srgbClr val="F99B3B"/>
                </a:solidFill>
              </a:rPr>
              <a:t>: </a:t>
            </a:r>
            <a:r>
              <a:rPr lang="en-US" sz="1700" dirty="0"/>
              <a:t>“After the second treatment which was just three weeks into my chemo treatment, there was no more fluid to withdraw.”</a:t>
            </a:r>
          </a:p>
          <a:p>
            <a:pPr marL="0" indent="0">
              <a:lnSpc>
                <a:spcPct val="120000"/>
              </a:lnSpc>
              <a:spcAft>
                <a:spcPts val="1200"/>
              </a:spcAft>
              <a:buNone/>
            </a:pPr>
            <a:r>
              <a:rPr lang="en-US" sz="1700" b="1" dirty="0">
                <a:solidFill>
                  <a:srgbClr val="F99B3B"/>
                </a:solidFill>
              </a:rPr>
              <a:t>Elizabeth</a:t>
            </a:r>
            <a:r>
              <a:rPr lang="en-US" sz="1700" dirty="0">
                <a:solidFill>
                  <a:srgbClr val="F99B3B"/>
                </a:solidFill>
              </a:rPr>
              <a:t>: </a:t>
            </a:r>
            <a:r>
              <a:rPr lang="en-US" sz="1700" dirty="0"/>
              <a:t>“By Christmas, there was no evidence of any more malignant cells in my body. I was supposed to be dead by Christmas, but instead, my cancer cells were dead, confirmed by CT scan, PET scan, ultrasound and physical exam!”</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
        <p:nvSpPr>
          <p:cNvPr id="7" name="Title 1">
            <a:extLst>
              <a:ext uri="{FF2B5EF4-FFF2-40B4-BE49-F238E27FC236}">
                <a16:creationId xmlns:a16="http://schemas.microsoft.com/office/drawing/2014/main" id="{6E7CC94B-A05F-4AA8-B429-E395F02012DA}"/>
              </a:ext>
            </a:extLst>
          </p:cNvPr>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400" dirty="0"/>
          </a:p>
        </p:txBody>
      </p:sp>
      <p:pic>
        <p:nvPicPr>
          <p:cNvPr id="5" name="Picture 4">
            <a:extLst>
              <a:ext uri="{FF2B5EF4-FFF2-40B4-BE49-F238E27FC236}">
                <a16:creationId xmlns:a16="http://schemas.microsoft.com/office/drawing/2014/main" id="{4EF3075E-3AA2-4C96-87F2-7AB8BDD10F08}"/>
              </a:ext>
            </a:extLst>
          </p:cNvPr>
          <p:cNvPicPr>
            <a:picLocks noChangeAspect="1"/>
          </p:cNvPicPr>
          <p:nvPr/>
        </p:nvPicPr>
        <p:blipFill>
          <a:blip r:embed="rId2"/>
          <a:stretch>
            <a:fillRect/>
          </a:stretch>
        </p:blipFill>
        <p:spPr>
          <a:xfrm>
            <a:off x="6167516" y="2341330"/>
            <a:ext cx="2172150" cy="2928502"/>
          </a:xfrm>
          <a:prstGeom prst="rect">
            <a:avLst/>
          </a:prstGeom>
        </p:spPr>
      </p:pic>
    </p:spTree>
    <p:extLst>
      <p:ext uri="{BB962C8B-B14F-4D97-AF65-F5344CB8AC3E}">
        <p14:creationId xmlns:p14="http://schemas.microsoft.com/office/powerpoint/2010/main" val="2143353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400" dirty="0"/>
          </a:p>
        </p:txBody>
      </p:sp>
      <p:sp>
        <p:nvSpPr>
          <p:cNvPr id="3" name="Content Placeholder 2"/>
          <p:cNvSpPr>
            <a:spLocks noGrp="1"/>
          </p:cNvSpPr>
          <p:nvPr>
            <p:ph idx="1"/>
          </p:nvPr>
        </p:nvSpPr>
        <p:spPr>
          <a:xfrm>
            <a:off x="662327" y="2244432"/>
            <a:ext cx="7819346" cy="4064000"/>
          </a:xfrm>
        </p:spPr>
        <p:txBody>
          <a:bodyPr>
            <a:noAutofit/>
          </a:bodyPr>
          <a:lstStyle/>
          <a:p>
            <a:pPr marL="0" indent="0">
              <a:lnSpc>
                <a:spcPct val="120000"/>
              </a:lnSpc>
              <a:spcAft>
                <a:spcPts val="1200"/>
              </a:spcAft>
              <a:buNone/>
            </a:pPr>
            <a:r>
              <a:rPr lang="en-US" sz="1700" b="1" dirty="0">
                <a:solidFill>
                  <a:srgbClr val="F99B3B"/>
                </a:solidFill>
              </a:rPr>
              <a:t>Elizabeth</a:t>
            </a:r>
            <a:r>
              <a:rPr lang="en-US" sz="1700" dirty="0">
                <a:solidFill>
                  <a:srgbClr val="F99B3B"/>
                </a:solidFill>
              </a:rPr>
              <a:t>: </a:t>
            </a:r>
            <a:r>
              <a:rPr lang="en-US" sz="1700" dirty="0"/>
              <a:t>“I informed the major cancer centers that I had visited and consulted with of my wonderful outcome, the fact that the cancer was gone. To my dismay, all they had to say was, “You are lucky.”</a:t>
            </a:r>
          </a:p>
          <a:p>
            <a:pPr marL="0" indent="0">
              <a:lnSpc>
                <a:spcPct val="120000"/>
              </a:lnSpc>
              <a:spcAft>
                <a:spcPts val="1200"/>
              </a:spcAft>
              <a:buNone/>
            </a:pPr>
            <a:r>
              <a:rPr lang="en-US" sz="1700" b="1" dirty="0">
                <a:solidFill>
                  <a:srgbClr val="F99B3B"/>
                </a:solidFill>
              </a:rPr>
              <a:t>Elizabeth</a:t>
            </a:r>
            <a:r>
              <a:rPr lang="en-US" sz="1700" dirty="0">
                <a:solidFill>
                  <a:srgbClr val="F99B3B"/>
                </a:solidFill>
              </a:rPr>
              <a:t>: </a:t>
            </a:r>
            <a:r>
              <a:rPr lang="en-US" sz="1700" dirty="0"/>
              <a:t>“In the beginning of this journey, I felt disbelief and anger. Since my successful treatments, I came to accept ‘what is’ and enjoy ‘the moments in life.’ I don’t have all the answers. My role is to do the best I can in my life, moment-to-moment.”</a:t>
            </a:r>
          </a:p>
          <a:p>
            <a:pPr marL="0" indent="0">
              <a:lnSpc>
                <a:spcPct val="120000"/>
              </a:lnSpc>
              <a:spcAft>
                <a:spcPts val="1200"/>
              </a:spcAft>
              <a:buNone/>
            </a:pPr>
            <a:r>
              <a:rPr lang="en-US" sz="1700" b="1" dirty="0">
                <a:solidFill>
                  <a:srgbClr val="F99B3B"/>
                </a:solidFill>
              </a:rPr>
              <a:t>Elizabeth</a:t>
            </a:r>
            <a:r>
              <a:rPr lang="en-US" sz="1700" dirty="0">
                <a:solidFill>
                  <a:srgbClr val="F99B3B"/>
                </a:solidFill>
              </a:rPr>
              <a:t>: </a:t>
            </a:r>
            <a:r>
              <a:rPr lang="en-US" sz="1700" dirty="0"/>
              <a:t>“It is sad, but I find that some cancer patients are not sure if they want to live. You must want to live. I find that cancer patients who do the best are those who become advocates for themselves, who direct their own therapies versus patients who just go along with their doctors.”</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8328681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ELIZABETH PANKE </a:t>
            </a:r>
            <a:br>
              <a:rPr lang="en-US" sz="3600" b="1" dirty="0"/>
            </a:br>
            <a:r>
              <a:rPr lang="en-AU" sz="2800" dirty="0"/>
              <a:t>Ovarian &amp; Uterine Cancer, </a:t>
            </a:r>
            <a:r>
              <a:rPr lang="en-AU" sz="2800" dirty="0" err="1"/>
              <a:t>mets</a:t>
            </a:r>
            <a:r>
              <a:rPr lang="en-AU" sz="2800" dirty="0"/>
              <a:t> to stomach</a:t>
            </a:r>
            <a:endParaRPr lang="en-US" sz="2400" dirty="0"/>
          </a:p>
        </p:txBody>
      </p:sp>
      <p:sp>
        <p:nvSpPr>
          <p:cNvPr id="3" name="Content Placeholder 2"/>
          <p:cNvSpPr>
            <a:spLocks noGrp="1"/>
          </p:cNvSpPr>
          <p:nvPr>
            <p:ph idx="1"/>
          </p:nvPr>
        </p:nvSpPr>
        <p:spPr>
          <a:xfrm>
            <a:off x="662327" y="2232000"/>
            <a:ext cx="7819346" cy="3725932"/>
          </a:xfrm>
        </p:spPr>
        <p:txBody>
          <a:bodyPr>
            <a:noAutofit/>
          </a:bodyPr>
          <a:lstStyle/>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“There is one other doctor in addition to Dr. </a:t>
            </a:r>
            <a:r>
              <a:rPr lang="en-US" sz="1800" dirty="0" err="1"/>
              <a:t>Nagourney</a:t>
            </a:r>
            <a:r>
              <a:rPr lang="en-US" sz="1800" dirty="0"/>
              <a:t> who is also involved in this cutting-edge testing methodology: Dr. Larry </a:t>
            </a:r>
            <a:r>
              <a:rPr lang="en-US" sz="1800" dirty="0" err="1"/>
              <a:t>Weisenthal</a:t>
            </a:r>
            <a:r>
              <a:rPr lang="en-US" sz="1800" dirty="0"/>
              <a:t>, also of Southern California. The two of them are the best, anywhere. “</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“Regarding my desire to inform people about the test and Dr. </a:t>
            </a:r>
            <a:r>
              <a:rPr lang="en-US" sz="1800" dirty="0" err="1"/>
              <a:t>Nagourney</a:t>
            </a:r>
            <a:r>
              <a:rPr lang="en-US" sz="1800" dirty="0"/>
              <a:t>, I will talk to anyone, anytime, day or night.” </a:t>
            </a:r>
          </a:p>
          <a:p>
            <a:pPr marL="0" indent="0">
              <a:lnSpc>
                <a:spcPct val="120000"/>
              </a:lnSpc>
              <a:spcAft>
                <a:spcPts val="1200"/>
              </a:spcAft>
              <a:buNone/>
            </a:pPr>
            <a:r>
              <a:rPr lang="en-US" sz="1800" b="1" dirty="0">
                <a:solidFill>
                  <a:srgbClr val="F99B3B"/>
                </a:solidFill>
              </a:rPr>
              <a:t>Elizabeth</a:t>
            </a:r>
            <a:r>
              <a:rPr lang="en-US" sz="1800" dirty="0">
                <a:solidFill>
                  <a:srgbClr val="F99B3B"/>
                </a:solidFill>
              </a:rPr>
              <a:t>: </a:t>
            </a:r>
            <a:r>
              <a:rPr lang="en-US" sz="1800" dirty="0"/>
              <a:t>“People should not lose hope. Keep on searching; follow your heart.”</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don’t have more than a few weeks, maybe 2 months.”</a:t>
            </a:r>
          </a:p>
        </p:txBody>
      </p:sp>
    </p:spTree>
    <p:extLst>
      <p:ext uri="{BB962C8B-B14F-4D97-AF65-F5344CB8AC3E}">
        <p14:creationId xmlns:p14="http://schemas.microsoft.com/office/powerpoint/2010/main" val="13995898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dirty="0"/>
              <a:t>4</a:t>
            </a:r>
            <a:r>
              <a:rPr lang="en-US" sz="3600" baseline="30000" dirty="0"/>
              <a:t>th</a:t>
            </a:r>
            <a:r>
              <a:rPr lang="en-US" sz="3600" dirty="0"/>
              <a:t> Story: </a:t>
            </a:r>
            <a:r>
              <a:rPr lang="en-US" sz="3600" b="1" dirty="0"/>
              <a:t>Julie </a:t>
            </a:r>
            <a:r>
              <a:rPr lang="en-US" sz="3600" b="1" dirty="0" err="1"/>
              <a:t>Zahniser</a:t>
            </a:r>
            <a:r>
              <a:rPr lang="en-US" sz="3600" b="1" dirty="0"/>
              <a:t> </a:t>
            </a:r>
            <a:br>
              <a:rPr lang="en-US" sz="3600" b="1" dirty="0"/>
            </a:br>
            <a:r>
              <a:rPr lang="en-AU" sz="2800" dirty="0"/>
              <a:t>Triple Negative Breast Cancer </a:t>
            </a:r>
            <a:endParaRPr lang="en-US" sz="2400" dirty="0"/>
          </a:p>
        </p:txBody>
      </p:sp>
      <p:sp>
        <p:nvSpPr>
          <p:cNvPr id="3" name="Content Placeholder 2"/>
          <p:cNvSpPr>
            <a:spLocks noGrp="1"/>
          </p:cNvSpPr>
          <p:nvPr>
            <p:ph idx="1"/>
          </p:nvPr>
        </p:nvSpPr>
        <p:spPr>
          <a:xfrm>
            <a:off x="662327" y="2232000"/>
            <a:ext cx="7922872" cy="1584134"/>
          </a:xfrm>
        </p:spPr>
        <p:txBody>
          <a:bodyPr>
            <a:noAutofit/>
          </a:bodyPr>
          <a:lstStyle/>
          <a:p>
            <a:pPr marL="0" indent="0">
              <a:lnSpc>
                <a:spcPct val="120000"/>
              </a:lnSpc>
              <a:spcAft>
                <a:spcPts val="1200"/>
              </a:spcAft>
              <a:buNone/>
            </a:pPr>
            <a:r>
              <a:rPr lang="en-US" sz="1800" b="1" dirty="0">
                <a:solidFill>
                  <a:srgbClr val="F99B3B"/>
                </a:solidFill>
              </a:rPr>
              <a:t>Julie </a:t>
            </a:r>
            <a:r>
              <a:rPr lang="en-US" sz="1800" b="1" dirty="0" err="1">
                <a:solidFill>
                  <a:srgbClr val="F99B3B"/>
                </a:solidFill>
              </a:rPr>
              <a:t>Zahniser</a:t>
            </a:r>
            <a:r>
              <a:rPr lang="en-US" sz="1800" b="1" dirty="0">
                <a:solidFill>
                  <a:srgbClr val="F99B3B"/>
                </a:solidFill>
              </a:rPr>
              <a:t> </a:t>
            </a:r>
            <a:r>
              <a:rPr lang="en-US" sz="1800" dirty="0"/>
              <a:t>grew up in an upper-middle class neighborhood in Miami, Florida. She enjoyed a stable upbringing, was an excellent student and an excellent sailor. She was such an elite competitor that she was recruited to race as a member of the Junior Olympic Sailing Team.</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pic>
        <p:nvPicPr>
          <p:cNvPr id="5" name="Picture 4">
            <a:extLst>
              <a:ext uri="{FF2B5EF4-FFF2-40B4-BE49-F238E27FC236}">
                <a16:creationId xmlns:a16="http://schemas.microsoft.com/office/drawing/2014/main" id="{8DA83D71-0C5D-4497-853E-90FEE9032067}"/>
              </a:ext>
            </a:extLst>
          </p:cNvPr>
          <p:cNvPicPr>
            <a:picLocks noChangeAspect="1"/>
          </p:cNvPicPr>
          <p:nvPr/>
        </p:nvPicPr>
        <p:blipFill>
          <a:blip r:embed="rId2"/>
          <a:stretch>
            <a:fillRect/>
          </a:stretch>
        </p:blipFill>
        <p:spPr>
          <a:xfrm>
            <a:off x="6696363" y="3678270"/>
            <a:ext cx="1736436" cy="2411730"/>
          </a:xfrm>
          <a:prstGeom prst="rect">
            <a:avLst/>
          </a:prstGeom>
        </p:spPr>
      </p:pic>
      <p:sp>
        <p:nvSpPr>
          <p:cNvPr id="6" name="Content Placeholder 2">
            <a:extLst>
              <a:ext uri="{FF2B5EF4-FFF2-40B4-BE49-F238E27FC236}">
                <a16:creationId xmlns:a16="http://schemas.microsoft.com/office/drawing/2014/main" id="{BF6C4935-4D9D-4889-AD0A-7003AE0817AF}"/>
              </a:ext>
            </a:extLst>
          </p:cNvPr>
          <p:cNvSpPr txBox="1">
            <a:spLocks/>
          </p:cNvSpPr>
          <p:nvPr/>
        </p:nvSpPr>
        <p:spPr>
          <a:xfrm>
            <a:off x="662327" y="3793418"/>
            <a:ext cx="5646109" cy="217651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Aft>
                <a:spcPts val="1200"/>
              </a:spcAft>
              <a:buFont typeface="Arial" panose="020B0604020202020204" pitchFamily="34" charset="0"/>
              <a:buNone/>
            </a:pPr>
            <a:r>
              <a:rPr lang="en-US" sz="1800" b="1" dirty="0">
                <a:solidFill>
                  <a:srgbClr val="F99B3B"/>
                </a:solidFill>
              </a:rPr>
              <a:t>After high school</a:t>
            </a:r>
            <a:r>
              <a:rPr lang="en-US" sz="1800" dirty="0"/>
              <a:t>, Julie continued her passion for sailing at Dartmouth College, where she ultimately became the team captain. After graduating in 1988, she attended law school in UCLA.</a:t>
            </a:r>
          </a:p>
          <a:p>
            <a:pPr marL="0" indent="0">
              <a:lnSpc>
                <a:spcPct val="120000"/>
              </a:lnSpc>
              <a:spcAft>
                <a:spcPts val="1200"/>
              </a:spcAft>
              <a:buFont typeface="Arial" panose="020B0604020202020204" pitchFamily="34" charset="0"/>
              <a:buNone/>
            </a:pPr>
            <a:r>
              <a:rPr lang="en-US" sz="1800" b="1" dirty="0">
                <a:solidFill>
                  <a:srgbClr val="F99B3B"/>
                </a:solidFill>
              </a:rPr>
              <a:t>After law school </a:t>
            </a:r>
            <a:r>
              <a:rPr lang="en-US" sz="1800" dirty="0"/>
              <a:t>Julie worked for a regional law firm and, subsequently, set up her own law practice.</a:t>
            </a:r>
          </a:p>
        </p:txBody>
      </p:sp>
    </p:spTree>
    <p:extLst>
      <p:ext uri="{BB962C8B-B14F-4D97-AF65-F5344CB8AC3E}">
        <p14:creationId xmlns:p14="http://schemas.microsoft.com/office/powerpoint/2010/main" val="35722647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2000"/>
            <a:ext cx="7819346" cy="4082473"/>
          </a:xfrm>
        </p:spPr>
        <p:txBody>
          <a:bodyPr>
            <a:noAutofit/>
          </a:bodyPr>
          <a:lstStyle/>
          <a:p>
            <a:pPr marL="0" indent="0">
              <a:lnSpc>
                <a:spcPct val="120000"/>
              </a:lnSpc>
              <a:spcAft>
                <a:spcPts val="1200"/>
              </a:spcAft>
              <a:buNone/>
            </a:pPr>
            <a:r>
              <a:rPr lang="en-US" sz="1800" b="1" dirty="0">
                <a:solidFill>
                  <a:srgbClr val="F99B3B"/>
                </a:solidFill>
              </a:rPr>
              <a:t>By 2004</a:t>
            </a:r>
            <a:r>
              <a:rPr lang="en-US" sz="1800" dirty="0"/>
              <a:t>, Julie was married and had two beautiful twin daughters.</a:t>
            </a:r>
          </a:p>
          <a:p>
            <a:pPr marL="0" indent="0">
              <a:lnSpc>
                <a:spcPct val="120000"/>
              </a:lnSpc>
              <a:spcAft>
                <a:spcPts val="1200"/>
              </a:spcAft>
              <a:buNone/>
            </a:pPr>
            <a:r>
              <a:rPr lang="en-US" sz="1800" b="1" dirty="0">
                <a:solidFill>
                  <a:srgbClr val="F99B3B"/>
                </a:solidFill>
              </a:rPr>
              <a:t>In 2007</a:t>
            </a:r>
            <a:r>
              <a:rPr lang="en-US" sz="1800" dirty="0"/>
              <a:t>, one morning, Julie woke up with a strong premonition. She never felt she possessed clairvoyant or visionary powers, but an inner intuition spoke to her and said, “You have cancer.”</a:t>
            </a:r>
          </a:p>
          <a:p>
            <a:pPr marL="0" indent="0">
              <a:lnSpc>
                <a:spcPct val="120000"/>
              </a:lnSpc>
              <a:spcAft>
                <a:spcPts val="1200"/>
              </a:spcAft>
              <a:buNone/>
            </a:pPr>
            <a:r>
              <a:rPr lang="en-US" sz="1800" dirty="0"/>
              <a:t>This strong feeling stayed with Julie, despite the absence of any discomfort, pain or atypical manifestation of anything abnormal.</a:t>
            </a:r>
          </a:p>
          <a:p>
            <a:pPr marL="0" indent="0">
              <a:lnSpc>
                <a:spcPct val="120000"/>
              </a:lnSpc>
              <a:spcAft>
                <a:spcPts val="1200"/>
              </a:spcAft>
              <a:buNone/>
            </a:pPr>
            <a:r>
              <a:rPr lang="en-US" sz="1800" dirty="0"/>
              <a:t>Her anxiety about this feeling continued unabated.</a:t>
            </a:r>
          </a:p>
          <a:p>
            <a:pPr marL="0" indent="0">
              <a:lnSpc>
                <a:spcPct val="120000"/>
              </a:lnSpc>
              <a:spcAft>
                <a:spcPts val="1200"/>
              </a:spcAft>
              <a:buNone/>
            </a:pPr>
            <a:r>
              <a:rPr lang="en-US" sz="1800" dirty="0"/>
              <a:t>She visited several conventional and alternative doctors, however, she said, “They all brushed me off.” They all felt Julie was paranoid.</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6859167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2000"/>
            <a:ext cx="7819346" cy="3851562"/>
          </a:xfrm>
        </p:spPr>
        <p:txBody>
          <a:bodyPr>
            <a:noAutofit/>
          </a:bodyPr>
          <a:lstStyle/>
          <a:p>
            <a:pPr marL="0" indent="0">
              <a:lnSpc>
                <a:spcPct val="120000"/>
              </a:lnSpc>
              <a:spcAft>
                <a:spcPts val="1200"/>
              </a:spcAft>
              <a:buNone/>
            </a:pPr>
            <a:r>
              <a:rPr lang="en-US" sz="1800" b="1" dirty="0">
                <a:solidFill>
                  <a:srgbClr val="F99B3B"/>
                </a:solidFill>
              </a:rPr>
              <a:t>One year later, in May of 2008</a:t>
            </a:r>
            <a:r>
              <a:rPr lang="en-US" sz="1800" dirty="0"/>
              <a:t>, Julie’s fears were proven to be prophetic. She felt a lump. Then, Julie had a mammogram and then an excisional biopsy which revealed an aggressive, triple negative breast cancer, with a poor prognosis.</a:t>
            </a:r>
          </a:p>
          <a:p>
            <a:pPr marL="0" indent="0">
              <a:lnSpc>
                <a:spcPct val="120000"/>
              </a:lnSpc>
              <a:spcAft>
                <a:spcPts val="1200"/>
              </a:spcAft>
              <a:buNone/>
            </a:pPr>
            <a:r>
              <a:rPr lang="en-US" sz="1800" b="1" dirty="0">
                <a:solidFill>
                  <a:srgbClr val="F99B3B"/>
                </a:solidFill>
              </a:rPr>
              <a:t>Julie</a:t>
            </a:r>
            <a:r>
              <a:rPr lang="en-US" sz="1800" dirty="0"/>
              <a:t>: “The pathologists told me she had never seen any breast cancer that was this aggressive. Tears were flowing down my face.”</a:t>
            </a:r>
          </a:p>
          <a:p>
            <a:pPr marL="0" indent="0">
              <a:lnSpc>
                <a:spcPct val="120000"/>
              </a:lnSpc>
              <a:spcAft>
                <a:spcPts val="1200"/>
              </a:spcAft>
              <a:buNone/>
            </a:pPr>
            <a:r>
              <a:rPr lang="en-US" sz="1800" b="1" dirty="0">
                <a:solidFill>
                  <a:srgbClr val="F99B3B"/>
                </a:solidFill>
              </a:rPr>
              <a:t>After further tests and an axillary dissection, which entailed removing 36 lymph nodes</a:t>
            </a:r>
            <a:r>
              <a:rPr lang="en-US" sz="1800" dirty="0"/>
              <a:t>, Julie was told she should have chemo and radiation. And, without it, she could expect to live approximately three to four months. But, the doctor also indicated, that even with treatment there was not much hope.</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19508960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2000"/>
            <a:ext cx="8047564" cy="3851562"/>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“The news was devastating. I was thinking of my 4-year-old twins who needed me. I wanted to see them grow up.”</a:t>
            </a:r>
          </a:p>
          <a:p>
            <a:pPr marL="0" indent="0">
              <a:lnSpc>
                <a:spcPct val="120000"/>
              </a:lnSpc>
              <a:spcAft>
                <a:spcPts val="1200"/>
              </a:spcAft>
              <a:buNone/>
            </a:pPr>
            <a:r>
              <a:rPr lang="en-US" sz="1800" b="1" dirty="0">
                <a:solidFill>
                  <a:srgbClr val="F99B3B"/>
                </a:solidFill>
              </a:rPr>
              <a:t>Julie</a:t>
            </a:r>
            <a:r>
              <a:rPr lang="en-US" sz="1800" dirty="0"/>
              <a:t>: “My doctor said, ‘Try to get into a clinical trial at a major cancer center.’  That is code for, ‘There is not much hope.’”</a:t>
            </a:r>
          </a:p>
          <a:p>
            <a:pPr marL="0" indent="0">
              <a:lnSpc>
                <a:spcPct val="120000"/>
              </a:lnSpc>
              <a:spcAft>
                <a:spcPts val="1200"/>
              </a:spcAft>
              <a:buNone/>
            </a:pPr>
            <a:r>
              <a:rPr lang="en-US" sz="1800" b="1" dirty="0">
                <a:solidFill>
                  <a:srgbClr val="F99B3B"/>
                </a:solidFill>
              </a:rPr>
              <a:t>Julie</a:t>
            </a:r>
            <a:r>
              <a:rPr lang="en-US" sz="1800" dirty="0"/>
              <a:t>: “I realized that percentages and time frames are based on ‘standard-of-care’ protocols, which represent the overwhelming number of conventional treatments offered in the U.S and worldwide. The key phrase is </a:t>
            </a:r>
            <a:r>
              <a:rPr lang="en-US" sz="1800" b="1" i="1" dirty="0"/>
              <a:t>standard of care</a:t>
            </a:r>
            <a:r>
              <a:rPr lang="en-US" sz="1800" dirty="0"/>
              <a:t>,</a:t>
            </a:r>
            <a:r>
              <a:rPr lang="en-US" sz="1800" b="1" i="1" dirty="0"/>
              <a:t> </a:t>
            </a:r>
            <a:r>
              <a:rPr lang="en-US" sz="1800" dirty="0"/>
              <a:t>because standard of care does not include unconventional or alternative treatments, nor does it take into account the individual.”</a:t>
            </a:r>
            <a:endParaRPr lang="en-US" sz="1800" b="1" i="1" u="sng" dirty="0"/>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616902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0331"/>
            <a:ext cx="7772399" cy="1056019"/>
          </a:xfrm>
        </p:spPr>
        <p:txBody>
          <a:bodyPr>
            <a:normAutofit fontScale="90000"/>
          </a:bodyPr>
          <a:lstStyle/>
          <a:p>
            <a:pPr>
              <a:lnSpc>
                <a:spcPct val="80000"/>
              </a:lnSpc>
            </a:pPr>
            <a:r>
              <a:rPr lang="en-US" sz="4000" b="1" dirty="0"/>
              <a:t>Research: </a:t>
            </a:r>
            <a:r>
              <a:rPr lang="en-US" dirty="0"/>
              <a:t>“Is there a better way than solely ‘SOC’ (</a:t>
            </a:r>
            <a:r>
              <a:rPr lang="en-US" sz="3600" dirty="0"/>
              <a:t>chemo, radiation, surgery</a:t>
            </a:r>
            <a:r>
              <a:rPr lang="en-US" dirty="0"/>
              <a:t>)?”</a:t>
            </a:r>
          </a:p>
        </p:txBody>
      </p:sp>
      <p:sp>
        <p:nvSpPr>
          <p:cNvPr id="3" name="Content Placeholder 2"/>
          <p:cNvSpPr>
            <a:spLocks noGrp="1"/>
          </p:cNvSpPr>
          <p:nvPr>
            <p:ph idx="1"/>
          </p:nvPr>
        </p:nvSpPr>
        <p:spPr>
          <a:xfrm>
            <a:off x="685800" y="2083594"/>
            <a:ext cx="7543799" cy="4261418"/>
          </a:xfrm>
        </p:spPr>
        <p:txBody>
          <a:bodyPr>
            <a:noAutofit/>
          </a:bodyPr>
          <a:lstStyle/>
          <a:p>
            <a:pPr marL="0" indent="0">
              <a:spcAft>
                <a:spcPts val="1800"/>
              </a:spcAft>
              <a:buNone/>
            </a:pPr>
            <a:r>
              <a:rPr lang="en-US" sz="2400" b="1" dirty="0">
                <a:solidFill>
                  <a:srgbClr val="F99B3B"/>
                </a:solidFill>
                <a:latin typeface="PT Serif" panose="020A0603040505020204" pitchFamily="18" charset="0"/>
              </a:rPr>
              <a:t>PubMed.gov</a:t>
            </a:r>
            <a:br>
              <a:rPr lang="en-US" sz="2475" b="1" dirty="0"/>
            </a:br>
            <a:r>
              <a:rPr lang="is-IS" sz="2475" dirty="0"/>
              <a:t>27+ Million Studies,	</a:t>
            </a:r>
            <a:r>
              <a:rPr lang="en-US" sz="2475" dirty="0"/>
              <a:t>Investigated Numerous Studies</a:t>
            </a:r>
          </a:p>
          <a:p>
            <a:pPr marL="0" indent="0">
              <a:spcAft>
                <a:spcPts val="1800"/>
              </a:spcAft>
              <a:buNone/>
            </a:pPr>
            <a:r>
              <a:rPr lang="en-US" sz="2400" b="1" dirty="0">
                <a:solidFill>
                  <a:srgbClr val="F99B3B"/>
                </a:solidFill>
                <a:latin typeface="PT Serif" panose="020A0603040505020204" pitchFamily="18" charset="0"/>
              </a:rPr>
              <a:t>Dan </a:t>
            </a:r>
            <a:r>
              <a:rPr lang="en-US" sz="2400" b="1" dirty="0" err="1">
                <a:solidFill>
                  <a:srgbClr val="F99B3B"/>
                </a:solidFill>
                <a:latin typeface="PT Serif" panose="020A0603040505020204" pitchFamily="18" charset="0"/>
              </a:rPr>
              <a:t>Schectman</a:t>
            </a:r>
            <a:r>
              <a:rPr lang="en-US" sz="2400" b="1" dirty="0">
                <a:solidFill>
                  <a:srgbClr val="F99B3B"/>
                </a:solidFill>
                <a:latin typeface="PT Serif" panose="020A0603040505020204" pitchFamily="18" charset="0"/>
              </a:rPr>
              <a:t>, Ph.D.</a:t>
            </a:r>
            <a:br>
              <a:rPr lang="en-US" sz="2475" b="1" dirty="0"/>
            </a:br>
            <a:r>
              <a:rPr lang="en-US" sz="2475" dirty="0"/>
              <a:t>‘82, “Ridiculed, Fool”; </a:t>
            </a:r>
            <a:r>
              <a:rPr lang="is-IS" sz="2475" dirty="0"/>
              <a:t>  2011 Nobel Prize Chemistry </a:t>
            </a:r>
          </a:p>
          <a:p>
            <a:pPr marL="0" indent="0">
              <a:spcAft>
                <a:spcPts val="1800"/>
              </a:spcAft>
              <a:buNone/>
            </a:pPr>
            <a:r>
              <a:rPr lang="en-US" sz="2400" b="1" dirty="0">
                <a:solidFill>
                  <a:srgbClr val="F99B3B"/>
                </a:solidFill>
                <a:latin typeface="PT Serif" panose="020A0603040505020204" pitchFamily="18" charset="0"/>
              </a:rPr>
              <a:t>2010, Annie Appleseed Project</a:t>
            </a:r>
            <a:br>
              <a:rPr lang="is-IS" sz="2475" b="1" dirty="0"/>
            </a:br>
            <a:r>
              <a:rPr lang="is-IS" sz="2475" dirty="0"/>
              <a:t>24 Conferences, and Mexican Clinics</a:t>
            </a:r>
          </a:p>
          <a:p>
            <a:pPr marL="0" indent="0">
              <a:spcAft>
                <a:spcPts val="1800"/>
              </a:spcAft>
              <a:buNone/>
            </a:pPr>
            <a:r>
              <a:rPr lang="en-US" sz="2400" b="1" dirty="0">
                <a:solidFill>
                  <a:srgbClr val="F99B3B"/>
                </a:solidFill>
                <a:latin typeface="PT Serif" panose="020A0603040505020204" pitchFamily="18" charset="0"/>
              </a:rPr>
              <a:t>Objective, Rational Analysis</a:t>
            </a:r>
            <a:br>
              <a:rPr lang="is-IS" sz="2475" b="1" dirty="0"/>
            </a:br>
            <a:r>
              <a:rPr lang="is-IS" sz="2475" dirty="0"/>
              <a:t>WHY Do Some People “Beat the </a:t>
            </a:r>
            <a:r>
              <a:rPr lang="is-IS" sz="2400" dirty="0"/>
              <a:t>Odds</a:t>
            </a:r>
            <a:r>
              <a:rPr lang="is-IS" sz="2475" dirty="0"/>
              <a:t>?”</a:t>
            </a:r>
            <a:endParaRPr lang="en-US" dirty="0"/>
          </a:p>
        </p:txBody>
      </p:sp>
    </p:spTree>
    <p:extLst>
      <p:ext uri="{BB962C8B-B14F-4D97-AF65-F5344CB8AC3E}">
        <p14:creationId xmlns:p14="http://schemas.microsoft.com/office/powerpoint/2010/main" val="8753685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2000"/>
            <a:ext cx="7922873" cy="3851562"/>
          </a:xfrm>
        </p:spPr>
        <p:txBody>
          <a:bodyPr>
            <a:noAutofit/>
          </a:bodyPr>
          <a:lstStyle/>
          <a:p>
            <a:pPr marL="0" indent="0">
              <a:lnSpc>
                <a:spcPct val="120000"/>
              </a:lnSpc>
              <a:spcAft>
                <a:spcPts val="1200"/>
              </a:spcAft>
              <a:buNone/>
            </a:pPr>
            <a:r>
              <a:rPr lang="en-US" sz="1650" b="1" dirty="0">
                <a:solidFill>
                  <a:srgbClr val="F99B3B"/>
                </a:solidFill>
              </a:rPr>
              <a:t>Julie</a:t>
            </a:r>
            <a:r>
              <a:rPr lang="en-US" sz="1650" dirty="0"/>
              <a:t>: “I learned, as a result of my research, that chemo drugs frequently only give you several extra months to live. The studies do not speak in terms of years; survival benefit is measured in terms of months.” </a:t>
            </a:r>
          </a:p>
          <a:p>
            <a:pPr marL="0" indent="0">
              <a:lnSpc>
                <a:spcPct val="120000"/>
              </a:lnSpc>
              <a:spcAft>
                <a:spcPts val="1200"/>
              </a:spcAft>
              <a:buNone/>
            </a:pPr>
            <a:r>
              <a:rPr lang="en-US" sz="1650" b="1" dirty="0">
                <a:solidFill>
                  <a:srgbClr val="F99B3B"/>
                </a:solidFill>
              </a:rPr>
              <a:t>Julie</a:t>
            </a:r>
            <a:r>
              <a:rPr lang="en-US" sz="1650" dirty="0"/>
              <a:t>: “At times, I asked myself, “Do I really want to survive” because I felt It might be easier to go along with what the doctors told me to do. Frequently, it is easier to go along with the herd.”</a:t>
            </a:r>
          </a:p>
          <a:p>
            <a:pPr marL="0" indent="0">
              <a:lnSpc>
                <a:spcPct val="120000"/>
              </a:lnSpc>
              <a:spcAft>
                <a:spcPts val="1200"/>
              </a:spcAft>
              <a:buNone/>
            </a:pPr>
            <a:r>
              <a:rPr lang="en-US" sz="1650" b="1" dirty="0">
                <a:solidFill>
                  <a:srgbClr val="F99B3B"/>
                </a:solidFill>
              </a:rPr>
              <a:t>Julie</a:t>
            </a:r>
            <a:r>
              <a:rPr lang="en-US" sz="1650" dirty="0"/>
              <a:t>: “They were very pessimistic to begin with, and my own research confirmed their dire prognosis. I wanted to live and did not have faith in chemo and radiation. I decided to fight and knew I needed to know as much as the doctors, and not let other people make these life and death decisions, but doubts lingered. How could the whole medical world be wrong? Was I fooling myself against all hope that I could beat the odds?”</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31566092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2000"/>
            <a:ext cx="7922873" cy="3851562"/>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“I wanted the cutting edge of medicine; I wanted to look outside the box. I found that you can’t get that at the major U.S. cancer centers.”</a:t>
            </a:r>
          </a:p>
          <a:p>
            <a:pPr marL="0" indent="0">
              <a:lnSpc>
                <a:spcPct val="120000"/>
              </a:lnSpc>
              <a:spcAft>
                <a:spcPts val="1200"/>
              </a:spcAft>
              <a:buNone/>
            </a:pPr>
            <a:r>
              <a:rPr lang="en-US" sz="1800" b="1" dirty="0">
                <a:solidFill>
                  <a:srgbClr val="F99B3B"/>
                </a:solidFill>
              </a:rPr>
              <a:t>Julie</a:t>
            </a:r>
            <a:r>
              <a:rPr lang="en-US" sz="1800" dirty="0"/>
              <a:t>: “While searching the Internet, day and night, I came across a documentary that talked about integrative treatments offered in Germany that were more progressive than anything offered in the U.S.”</a:t>
            </a:r>
          </a:p>
          <a:p>
            <a:pPr marL="0" indent="0">
              <a:lnSpc>
                <a:spcPct val="120000"/>
              </a:lnSpc>
              <a:spcAft>
                <a:spcPts val="1200"/>
              </a:spcAft>
              <a:buNone/>
            </a:pPr>
            <a:r>
              <a:rPr lang="en-US" sz="1800" b="1" dirty="0">
                <a:solidFill>
                  <a:srgbClr val="F99B3B"/>
                </a:solidFill>
              </a:rPr>
              <a:t>Julie</a:t>
            </a:r>
            <a:r>
              <a:rPr lang="en-US" sz="1800" dirty="0"/>
              <a:t>: “With a huge leap of faith, 10 days after viewing the documentary, I flew to Germany to Dr. Ursula Jacob, the only doctor who gave me some hope. She did not sugarcoat my prognosis and told me that because of the cancer’s aggressiveness I had a poor prognosis, but she never wavered in he feeling that I had a real chance. She knew I had a great will to live.”</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4327963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2000"/>
            <a:ext cx="7922873" cy="3371276"/>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“After undergoing a battery of tests, I received many different treatments and therapies during my 5 visits to Germany. I went every three to four months for a year and a half. I was constantly monitored with PET scans and CTC tests.”</a:t>
            </a:r>
          </a:p>
          <a:p>
            <a:pPr marL="0" indent="0">
              <a:lnSpc>
                <a:spcPct val="120000"/>
              </a:lnSpc>
              <a:spcAft>
                <a:spcPts val="1200"/>
              </a:spcAft>
              <a:buNone/>
            </a:pPr>
            <a:r>
              <a:rPr lang="en-US" sz="1800" b="1" dirty="0">
                <a:solidFill>
                  <a:srgbClr val="F99B3B"/>
                </a:solidFill>
              </a:rPr>
              <a:t>Julie</a:t>
            </a:r>
            <a:r>
              <a:rPr lang="en-US" sz="1800" dirty="0"/>
              <a:t>: “The treatments included: Low dose chemotherapy, several vaccines, different thymus extracts (injections), various peptides, anti-viral treatments, hyperthermia treatments, lots of herbs and supplements – by injection and orally – approximately 60-70 per day, mistletoe injections, high dose vitamin C, iodine treatments, and other treatments.”</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14707155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1999"/>
            <a:ext cx="7922873" cy="3900945"/>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“The ‘standard of care’ chemo treatments would not have worked for me, according to the </a:t>
            </a:r>
            <a:r>
              <a:rPr lang="en-US" sz="1800" dirty="0" err="1"/>
              <a:t>chemosensitivity</a:t>
            </a:r>
            <a:r>
              <a:rPr lang="en-US" sz="1800" dirty="0"/>
              <a:t> tests I had in Germany. It is important to get it right on the first try or you needlessly go through difficult, often debilitating chemotherapy regimens for nothing.”</a:t>
            </a:r>
          </a:p>
          <a:p>
            <a:pPr marL="0" indent="0">
              <a:lnSpc>
                <a:spcPct val="120000"/>
              </a:lnSpc>
              <a:spcAft>
                <a:spcPts val="1200"/>
              </a:spcAft>
              <a:buNone/>
            </a:pPr>
            <a:r>
              <a:rPr lang="en-US" sz="1800" b="1" dirty="0">
                <a:solidFill>
                  <a:srgbClr val="F99B3B"/>
                </a:solidFill>
              </a:rPr>
              <a:t>Julie</a:t>
            </a:r>
            <a:r>
              <a:rPr lang="en-US" sz="1800" dirty="0"/>
              <a:t>: “When I had chemotherapy, I had virtually no side effects. I believe this is due to the other treatments, including specific herbs I took simultaneously when receiving my chemo treatments. They reduced the potential toxicity tremendously."</a:t>
            </a:r>
          </a:p>
          <a:p>
            <a:pPr marL="0" indent="0">
              <a:lnSpc>
                <a:spcPct val="120000"/>
              </a:lnSpc>
              <a:spcAft>
                <a:spcPts val="1200"/>
              </a:spcAft>
              <a:buNone/>
            </a:pPr>
            <a:r>
              <a:rPr lang="en-US" sz="1800" b="1" dirty="0">
                <a:solidFill>
                  <a:srgbClr val="F99B3B"/>
                </a:solidFill>
              </a:rPr>
              <a:t>Julie</a:t>
            </a:r>
            <a:r>
              <a:rPr lang="en-US" sz="1800" dirty="0"/>
              <a:t>: “Conventional protocols are not too effective with advanced cancer, and they are so hard on people.” </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11743099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1999"/>
            <a:ext cx="7922873" cy="3900945"/>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“Whenever I returned to Florida between visits to Germany, I worked with an alternative doctor and continued with high dose intravenous vitamin C, twice per week. I also ingested 60-70 specific supplements per day, to strengthen my immune system.”</a:t>
            </a:r>
          </a:p>
          <a:p>
            <a:pPr marL="0" indent="0">
              <a:lnSpc>
                <a:spcPct val="120000"/>
              </a:lnSpc>
              <a:spcAft>
                <a:spcPts val="1200"/>
              </a:spcAft>
              <a:buNone/>
            </a:pPr>
            <a:r>
              <a:rPr lang="en-US" sz="1800" b="1" dirty="0">
                <a:solidFill>
                  <a:srgbClr val="F99B3B"/>
                </a:solidFill>
              </a:rPr>
              <a:t>Julie</a:t>
            </a:r>
            <a:r>
              <a:rPr lang="en-US" sz="1800" dirty="0"/>
              <a:t>: “Throughout my treatments I did yoga, meditation, visualization, and listened to the Kelly Howell Brain Think CDs. These mind-body treatments were very helpful.”</a:t>
            </a:r>
          </a:p>
          <a:p>
            <a:pPr marL="0" indent="0">
              <a:lnSpc>
                <a:spcPct val="120000"/>
              </a:lnSpc>
              <a:spcAft>
                <a:spcPts val="1200"/>
              </a:spcAft>
              <a:buNone/>
            </a:pPr>
            <a:r>
              <a:rPr lang="en-US" sz="1800" b="1" dirty="0">
                <a:solidFill>
                  <a:srgbClr val="F99B3B"/>
                </a:solidFill>
              </a:rPr>
              <a:t>Julie</a:t>
            </a:r>
            <a:r>
              <a:rPr lang="en-US" sz="1800" dirty="0"/>
              <a:t>: “The last trip I made to Germany was in late 2009. I correspond with Dr. Jacob regularly and continue to get CTC tests and PET scans in Florida.”</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19332331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
        <p:nvSpPr>
          <p:cNvPr id="3" name="Content Placeholder 2"/>
          <p:cNvSpPr>
            <a:spLocks noGrp="1"/>
          </p:cNvSpPr>
          <p:nvPr>
            <p:ph idx="1"/>
          </p:nvPr>
        </p:nvSpPr>
        <p:spPr>
          <a:xfrm>
            <a:off x="662327" y="2231999"/>
            <a:ext cx="7922873" cy="3900945"/>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“I have cleaned up our water system and rid our house of all toxins. Cancer made me focus on my health. I eat 100% organically now and only eat grass-fed meat and wild salmon, when eating animal products. I still get vitamin C infusions and have reduced my supplements to approximately 15 per day.”</a:t>
            </a:r>
          </a:p>
          <a:p>
            <a:pPr marL="0" indent="0">
              <a:lnSpc>
                <a:spcPct val="120000"/>
              </a:lnSpc>
              <a:spcAft>
                <a:spcPts val="1200"/>
              </a:spcAft>
              <a:buNone/>
            </a:pPr>
            <a:r>
              <a:rPr lang="en-US" sz="1800" b="1" dirty="0">
                <a:solidFill>
                  <a:srgbClr val="F99B3B"/>
                </a:solidFill>
              </a:rPr>
              <a:t>Julie</a:t>
            </a:r>
            <a:r>
              <a:rPr lang="en-US" sz="1800" dirty="0"/>
              <a:t>: “I feel wonderful, better now than I did before I had cancer. I exercise constantly and am happy!"</a:t>
            </a:r>
          </a:p>
          <a:p>
            <a:pPr marL="0" indent="0">
              <a:lnSpc>
                <a:spcPct val="120000"/>
              </a:lnSpc>
              <a:spcAft>
                <a:spcPts val="1200"/>
              </a:spcAft>
              <a:buNone/>
            </a:pPr>
            <a:r>
              <a:rPr lang="en-US" sz="1800" b="1" dirty="0">
                <a:solidFill>
                  <a:srgbClr val="F99B3B"/>
                </a:solidFill>
              </a:rPr>
              <a:t>Julie</a:t>
            </a:r>
            <a:r>
              <a:rPr lang="en-US" sz="1800" dirty="0"/>
              <a:t>: “During my treatments with Dr. Jacob, I looked at her as ‘the conductor;’ however, I was a very active participant. I believe she saved my life, but it was my own research, and putting together a proactive team that played a huge role in allowing me to be here, today.”</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Tree>
    <p:extLst>
      <p:ext uri="{BB962C8B-B14F-4D97-AF65-F5344CB8AC3E}">
        <p14:creationId xmlns:p14="http://schemas.microsoft.com/office/powerpoint/2010/main" val="35504872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327" y="2231999"/>
            <a:ext cx="7922873" cy="3900945"/>
          </a:xfrm>
        </p:spPr>
        <p:txBody>
          <a:bodyPr>
            <a:noAutofit/>
          </a:bodyPr>
          <a:lstStyle/>
          <a:p>
            <a:pPr marL="0" indent="0">
              <a:lnSpc>
                <a:spcPct val="120000"/>
              </a:lnSpc>
              <a:spcAft>
                <a:spcPts val="1200"/>
              </a:spcAft>
              <a:buNone/>
            </a:pPr>
            <a:r>
              <a:rPr lang="en-US" sz="1800" b="1" dirty="0">
                <a:solidFill>
                  <a:srgbClr val="F99B3B"/>
                </a:solidFill>
              </a:rPr>
              <a:t>Julie</a:t>
            </a:r>
            <a:r>
              <a:rPr lang="en-US" sz="1800" dirty="0"/>
              <a:t>: “I have gained a tremendous appreciation for every day I am alive. I looked down the barrel of a gun. My transformation has been immensely positive.”</a:t>
            </a:r>
          </a:p>
          <a:p>
            <a:pPr marL="0" indent="0">
              <a:lnSpc>
                <a:spcPct val="120000"/>
              </a:lnSpc>
              <a:spcAft>
                <a:spcPts val="1200"/>
              </a:spcAft>
              <a:buNone/>
            </a:pPr>
            <a:r>
              <a:rPr lang="en-US" sz="1800" b="1" dirty="0">
                <a:solidFill>
                  <a:srgbClr val="F99B3B"/>
                </a:solidFill>
              </a:rPr>
              <a:t>Julie</a:t>
            </a:r>
            <a:r>
              <a:rPr lang="en-US" sz="1800" dirty="0"/>
              <a:t>: “This was my life and nothing was more important than my health, for me, my husband and my children.”</a:t>
            </a:r>
          </a:p>
          <a:p>
            <a:pPr marL="0" indent="0">
              <a:lnSpc>
                <a:spcPct val="120000"/>
              </a:lnSpc>
              <a:spcAft>
                <a:spcPts val="1200"/>
              </a:spcAft>
              <a:buNone/>
            </a:pPr>
            <a:r>
              <a:rPr lang="en-US" sz="1800" b="1" dirty="0">
                <a:solidFill>
                  <a:srgbClr val="F99B3B"/>
                </a:solidFill>
              </a:rPr>
              <a:t>Julie</a:t>
            </a:r>
            <a:r>
              <a:rPr lang="en-US" sz="1800" dirty="0"/>
              <a:t>: “If you are considering conventional treatments, take a close look at the success of those treatments. Don’t blindly follow the herd.”</a:t>
            </a:r>
          </a:p>
          <a:p>
            <a:pPr marL="0" indent="0">
              <a:lnSpc>
                <a:spcPct val="120000"/>
              </a:lnSpc>
              <a:spcAft>
                <a:spcPts val="1200"/>
              </a:spcAft>
              <a:buNone/>
            </a:pPr>
            <a:r>
              <a:rPr lang="en-US" sz="1800" b="1" dirty="0">
                <a:solidFill>
                  <a:srgbClr val="F99B3B"/>
                </a:solidFill>
              </a:rPr>
              <a:t>Julie</a:t>
            </a:r>
            <a:r>
              <a:rPr lang="en-US" sz="1800" dirty="0"/>
              <a:t>: “Life is just beautiful. Enjoy it!”</a:t>
            </a:r>
          </a:p>
        </p:txBody>
      </p:sp>
      <p:sp>
        <p:nvSpPr>
          <p:cNvPr id="4" name="Rectangle 3">
            <a:extLst>
              <a:ext uri="{FF2B5EF4-FFF2-40B4-BE49-F238E27FC236}">
                <a16:creationId xmlns:a16="http://schemas.microsoft.com/office/drawing/2014/main" id="{C85C7DD7-D0ED-4453-9B8A-55B11B51A31E}"/>
              </a:ext>
            </a:extLst>
          </p:cNvPr>
          <p:cNvSpPr/>
          <p:nvPr/>
        </p:nvSpPr>
        <p:spPr>
          <a:xfrm>
            <a:off x="662327" y="1741990"/>
            <a:ext cx="7819346" cy="511684"/>
          </a:xfrm>
          <a:prstGeom prst="rect">
            <a:avLst/>
          </a:prstGeom>
        </p:spPr>
        <p:txBody>
          <a:bodyPr wrap="square">
            <a:noAutofit/>
          </a:bodyPr>
          <a:lstStyle/>
          <a:p>
            <a:r>
              <a:rPr lang="en-AU" sz="2100" b="1" dirty="0">
                <a:latin typeface="PT Serif" panose="020B0604020202020204" charset="0"/>
              </a:rPr>
              <a:t>“You have 3 to 4 months to live.”</a:t>
            </a:r>
          </a:p>
        </p:txBody>
      </p:sp>
      <p:sp>
        <p:nvSpPr>
          <p:cNvPr id="7" name="Title 1">
            <a:extLst>
              <a:ext uri="{FF2B5EF4-FFF2-40B4-BE49-F238E27FC236}">
                <a16:creationId xmlns:a16="http://schemas.microsoft.com/office/drawing/2014/main" id="{EBEF8586-2FEE-423F-9A9A-2C4AD8FBEB8D}"/>
              </a:ext>
            </a:extLst>
          </p:cNvPr>
          <p:cNvSpPr>
            <a:spLocks noGrp="1"/>
          </p:cNvSpPr>
          <p:nvPr>
            <p:ph type="title"/>
          </p:nvPr>
        </p:nvSpPr>
        <p:spPr>
          <a:xfrm>
            <a:off x="630000" y="83127"/>
            <a:ext cx="7922873" cy="1330037"/>
          </a:xfrm>
        </p:spPr>
        <p:txBody>
          <a:bodyPr>
            <a:noAutofit/>
          </a:bodyPr>
          <a:lstStyle/>
          <a:p>
            <a:r>
              <a:rPr lang="en-US" sz="3600" b="1" dirty="0"/>
              <a:t>Julie </a:t>
            </a:r>
            <a:r>
              <a:rPr lang="en-US" sz="3600" b="1" dirty="0" err="1"/>
              <a:t>Zahniser</a:t>
            </a:r>
            <a:r>
              <a:rPr lang="en-US" sz="3600" b="1" dirty="0"/>
              <a:t> </a:t>
            </a:r>
            <a:br>
              <a:rPr lang="en-US" sz="3600" b="1" dirty="0"/>
            </a:br>
            <a:r>
              <a:rPr lang="en-AU" sz="2800" dirty="0"/>
              <a:t>Triple Negative Breast Cancer </a:t>
            </a:r>
            <a:endParaRPr lang="en-US" sz="2200" dirty="0"/>
          </a:p>
        </p:txBody>
      </p:sp>
    </p:spTree>
    <p:extLst>
      <p:ext uri="{BB962C8B-B14F-4D97-AF65-F5344CB8AC3E}">
        <p14:creationId xmlns:p14="http://schemas.microsoft.com/office/powerpoint/2010/main" val="30240679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701964" y="1871312"/>
            <a:ext cx="7610764" cy="2339741"/>
          </a:xfrm>
        </p:spPr>
        <p:txBody>
          <a:bodyPr/>
          <a:lstStyle/>
          <a:p>
            <a:pPr marL="0" indent="0">
              <a:lnSpc>
                <a:spcPct val="120000"/>
              </a:lnSpc>
              <a:buNone/>
            </a:pPr>
            <a:r>
              <a:rPr lang="en-US" sz="2000" b="1" dirty="0">
                <a:solidFill>
                  <a:srgbClr val="F99B3B"/>
                </a:solidFill>
              </a:rPr>
              <a:t>Keith Block, M.D.:</a:t>
            </a:r>
          </a:p>
          <a:p>
            <a:pPr marL="0" indent="0">
              <a:lnSpc>
                <a:spcPct val="120000"/>
              </a:lnSpc>
              <a:spcAft>
                <a:spcPts val="1200"/>
              </a:spcAft>
              <a:buNone/>
            </a:pPr>
            <a:r>
              <a:rPr lang="en-US" sz="1800" dirty="0"/>
              <a:t>“I’m aware that a patient is sometimes advised by a physician to avoid ’false hope.’ But this misses the point altogether. First of all, hope can never be false. Hope is not a promise; rather it is a prayer. It is a prayer that can be followed with genuine action and integrative treatment in order to improve one’s odds and potentially—hopefully—one’s outcome!”</a:t>
            </a:r>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200" dirty="0"/>
              <a:t>Practitioner Pearls…</a:t>
            </a:r>
            <a:endParaRPr lang="en-US" sz="3600" dirty="0"/>
          </a:p>
        </p:txBody>
      </p:sp>
      <p:sp>
        <p:nvSpPr>
          <p:cNvPr id="4" name="Content Placeholder 2">
            <a:extLst>
              <a:ext uri="{FF2B5EF4-FFF2-40B4-BE49-F238E27FC236}">
                <a16:creationId xmlns:a16="http://schemas.microsoft.com/office/drawing/2014/main" id="{1F6E2CE6-6DAF-47C1-A54E-EFAD7F780AA3}"/>
              </a:ext>
            </a:extLst>
          </p:cNvPr>
          <p:cNvSpPr txBox="1">
            <a:spLocks/>
          </p:cNvSpPr>
          <p:nvPr/>
        </p:nvSpPr>
        <p:spPr>
          <a:xfrm>
            <a:off x="701964" y="4249554"/>
            <a:ext cx="7610764" cy="201889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ource Sans Pro" panose="020B0503030403020204" pitchFamily="34" charset="0"/>
                <a:ea typeface="Source Sans Pro" panose="020B0503030403020204" pitchFamily="34"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ource Sans Pro" panose="020B0503030403020204" pitchFamily="34" charset="0"/>
                <a:ea typeface="Source Sans Pro" panose="020B05030304030202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000" b="1" dirty="0">
                <a:solidFill>
                  <a:srgbClr val="F99B3B"/>
                </a:solidFill>
              </a:rPr>
              <a:t>Jeanne Wallace, Ph.D.:</a:t>
            </a:r>
          </a:p>
          <a:p>
            <a:pPr marL="0" indent="0">
              <a:lnSpc>
                <a:spcPct val="120000"/>
              </a:lnSpc>
              <a:spcAft>
                <a:spcPts val="1200"/>
              </a:spcAft>
              <a:buFont typeface="Arial" panose="020B0604020202020204" pitchFamily="34" charset="0"/>
              <a:buNone/>
            </a:pPr>
            <a:r>
              <a:rPr lang="en-US" sz="1800" dirty="0"/>
              <a:t>“There’s no question the mind-body connection is a powerful healing force. To harness that power, align your thoughts and beliefs with your selected treatments. No one wants to be sitting in a treatment chair while doubting thoughts coarse through the mind.”</a:t>
            </a:r>
          </a:p>
          <a:p>
            <a:endParaRPr lang="en-US" sz="1600" dirty="0"/>
          </a:p>
        </p:txBody>
      </p:sp>
    </p:spTree>
    <p:extLst>
      <p:ext uri="{BB962C8B-B14F-4D97-AF65-F5344CB8AC3E}">
        <p14:creationId xmlns:p14="http://schemas.microsoft.com/office/powerpoint/2010/main" val="399823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701964" y="1742400"/>
            <a:ext cx="7610764" cy="4261640"/>
          </a:xfrm>
        </p:spPr>
        <p:txBody>
          <a:bodyPr/>
          <a:lstStyle/>
          <a:p>
            <a:pPr marL="0" indent="0">
              <a:buNone/>
            </a:pPr>
            <a:r>
              <a:rPr lang="en-US" sz="2400" b="1">
                <a:latin typeface="PT Serif" panose="020B0604020202020204" charset="0"/>
              </a:rPr>
              <a:t>When talking about Dr. Nagourney’s naysayers and skeptics:</a:t>
            </a:r>
          </a:p>
          <a:p>
            <a:pPr marL="0" indent="0">
              <a:lnSpc>
                <a:spcPct val="120000"/>
              </a:lnSpc>
              <a:spcBef>
                <a:spcPts val="1200"/>
              </a:spcBef>
              <a:buNone/>
            </a:pPr>
            <a:r>
              <a:rPr lang="en-US" sz="2000" b="1">
                <a:solidFill>
                  <a:srgbClr val="F99B3B"/>
                </a:solidFill>
              </a:rPr>
              <a:t>Robert Nagourney, M.D.: </a:t>
            </a:r>
            <a:br>
              <a:rPr lang="en-US" sz="2000" b="1"/>
            </a:br>
            <a:r>
              <a:rPr lang="en-US" sz="1800"/>
              <a:t>“It would be as if someone said prior to the Wright Brothers, that heavier-than-air flight will never occur. It would be as if someone said to Steve Jobs, no one will ever develop a desktop computer that anyone would ever want to use. It would be as if someone said, before the existence of FedEx, that a private delivery service could never compete with the Post Office. All of these attitudes are now in retrospect patently ridiculous. We are up against people who are dogmatic about their willingness to see the truth, while we have provided excellent data over the last two decades.”</a:t>
            </a:r>
          </a:p>
          <a:p>
            <a:endParaRPr lang="en-US" sz="1600" dirty="0"/>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200" dirty="0"/>
              <a:t>Practitioner Pearls…</a:t>
            </a:r>
            <a:endParaRPr lang="en-US" sz="3600" dirty="0"/>
          </a:p>
        </p:txBody>
      </p:sp>
    </p:spTree>
    <p:extLst>
      <p:ext uri="{BB962C8B-B14F-4D97-AF65-F5344CB8AC3E}">
        <p14:creationId xmlns:p14="http://schemas.microsoft.com/office/powerpoint/2010/main" val="20874852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701964" y="2512380"/>
            <a:ext cx="7610764" cy="3491659"/>
          </a:xfrm>
        </p:spPr>
        <p:txBody>
          <a:bodyPr/>
          <a:lstStyle/>
          <a:p>
            <a:pPr marL="0" indent="0">
              <a:lnSpc>
                <a:spcPct val="120000"/>
              </a:lnSpc>
              <a:spcAft>
                <a:spcPts val="1200"/>
              </a:spcAft>
              <a:buNone/>
            </a:pPr>
            <a:r>
              <a:rPr lang="en-AU" sz="2000" b="1" dirty="0">
                <a:solidFill>
                  <a:srgbClr val="F99B3B"/>
                </a:solidFill>
                <a:latin typeface="Source Sans Pro" panose="020B0604020202020204" charset="0"/>
              </a:rPr>
              <a:t>Donnie </a:t>
            </a:r>
            <a:r>
              <a:rPr lang="en-AU" sz="2000" b="1" dirty="0" err="1">
                <a:solidFill>
                  <a:srgbClr val="F99B3B"/>
                </a:solidFill>
                <a:latin typeface="Source Sans Pro" panose="020B0604020202020204" charset="0"/>
              </a:rPr>
              <a:t>Yance</a:t>
            </a:r>
            <a:r>
              <a:rPr lang="en-AU" sz="2000" b="1" dirty="0">
                <a:solidFill>
                  <a:srgbClr val="F99B3B"/>
                </a:solidFill>
                <a:latin typeface="Source Sans Pro" panose="020B0604020202020204" charset="0"/>
              </a:rPr>
              <a:t>: </a:t>
            </a:r>
          </a:p>
          <a:p>
            <a:pPr marL="0" indent="0">
              <a:lnSpc>
                <a:spcPct val="120000"/>
              </a:lnSpc>
              <a:spcAft>
                <a:spcPts val="1200"/>
              </a:spcAft>
              <a:buNone/>
            </a:pPr>
            <a:r>
              <a:rPr lang="en-AU" sz="2000" dirty="0">
                <a:latin typeface="Source Sans Pro" panose="020B0604020202020204" charset="0"/>
              </a:rPr>
              <a:t>“ We need to use our intelligence to look at issues critically.”  </a:t>
            </a:r>
          </a:p>
          <a:p>
            <a:pPr marL="0" indent="0">
              <a:lnSpc>
                <a:spcPct val="120000"/>
              </a:lnSpc>
              <a:spcAft>
                <a:spcPts val="1200"/>
              </a:spcAft>
              <a:buNone/>
            </a:pPr>
            <a:r>
              <a:rPr lang="en-AU" sz="2000" dirty="0">
                <a:latin typeface="Source Sans Pro" panose="020B0604020202020204" charset="0"/>
              </a:rPr>
              <a:t>“The greatest obstacle to discovery is not ignorance—it is the illusion of knowledge.”  </a:t>
            </a:r>
          </a:p>
          <a:p>
            <a:pPr marL="0" indent="0" algn="r">
              <a:lnSpc>
                <a:spcPct val="120000"/>
              </a:lnSpc>
              <a:spcAft>
                <a:spcPts val="1200"/>
              </a:spcAft>
              <a:buNone/>
            </a:pPr>
            <a:r>
              <a:rPr lang="en-AU" sz="2000" b="1" dirty="0">
                <a:latin typeface="Source Sans Pro" panose="020B0604020202020204" charset="0"/>
              </a:rPr>
              <a:t>Daniel J. </a:t>
            </a:r>
            <a:r>
              <a:rPr lang="en-AU" sz="2000" b="1" dirty="0" err="1">
                <a:latin typeface="Source Sans Pro" panose="020B0604020202020204" charset="0"/>
              </a:rPr>
              <a:t>Boorstin</a:t>
            </a:r>
            <a:r>
              <a:rPr lang="en-AU" sz="2000" b="1" dirty="0">
                <a:latin typeface="Source Sans Pro" panose="020B0604020202020204" charset="0"/>
              </a:rPr>
              <a:t>, 1984</a:t>
            </a:r>
          </a:p>
          <a:p>
            <a:endParaRPr lang="en-US" sz="1600" dirty="0"/>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200" dirty="0"/>
              <a:t>Practitioner Pearls…</a:t>
            </a:r>
            <a:endParaRPr lang="en-US" sz="3600" dirty="0"/>
          </a:p>
        </p:txBody>
      </p:sp>
    </p:spTree>
    <p:extLst>
      <p:ext uri="{BB962C8B-B14F-4D97-AF65-F5344CB8AC3E}">
        <p14:creationId xmlns:p14="http://schemas.microsoft.com/office/powerpoint/2010/main" val="925772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F3D7-2059-4341-8ED5-A85E15E0DA98}"/>
              </a:ext>
            </a:extLst>
          </p:cNvPr>
          <p:cNvSpPr>
            <a:spLocks noGrp="1"/>
          </p:cNvSpPr>
          <p:nvPr>
            <p:ph type="title"/>
          </p:nvPr>
        </p:nvSpPr>
        <p:spPr>
          <a:xfrm>
            <a:off x="630000" y="266699"/>
            <a:ext cx="7913925" cy="1009651"/>
          </a:xfrm>
        </p:spPr>
        <p:txBody>
          <a:bodyPr>
            <a:normAutofit fontScale="90000"/>
          </a:bodyPr>
          <a:lstStyle/>
          <a:p>
            <a:r>
              <a:rPr lang="en-US" b="1" dirty="0"/>
              <a:t>Conclusions &amp; Action…</a:t>
            </a:r>
            <a:br>
              <a:rPr lang="en-US" b="1" dirty="0"/>
            </a:br>
            <a:r>
              <a:rPr lang="en-US" dirty="0"/>
              <a:t>Write “</a:t>
            </a:r>
            <a:r>
              <a:rPr lang="en-US" i="1" dirty="0"/>
              <a:t>Hope Never Dies</a:t>
            </a:r>
            <a:r>
              <a:rPr lang="en-US" dirty="0"/>
              <a:t>” …</a:t>
            </a:r>
          </a:p>
        </p:txBody>
      </p:sp>
      <p:sp>
        <p:nvSpPr>
          <p:cNvPr id="3" name="Content Placeholder 2">
            <a:extLst>
              <a:ext uri="{FF2B5EF4-FFF2-40B4-BE49-F238E27FC236}">
                <a16:creationId xmlns:a16="http://schemas.microsoft.com/office/drawing/2014/main" id="{8568C867-AFF4-0A47-971D-FBF52374B3E1}"/>
              </a:ext>
            </a:extLst>
          </p:cNvPr>
          <p:cNvSpPr>
            <a:spLocks noGrp="1"/>
          </p:cNvSpPr>
          <p:nvPr>
            <p:ph idx="1"/>
          </p:nvPr>
        </p:nvSpPr>
        <p:spPr>
          <a:xfrm>
            <a:off x="742950" y="2226469"/>
            <a:ext cx="7658100" cy="3317081"/>
          </a:xfrm>
        </p:spPr>
        <p:txBody>
          <a:bodyPr>
            <a:noAutofit/>
          </a:bodyPr>
          <a:lstStyle/>
          <a:p>
            <a:pPr marL="0" indent="0">
              <a:buNone/>
            </a:pPr>
            <a:r>
              <a:rPr lang="en-AU" sz="2200" b="1" dirty="0">
                <a:solidFill>
                  <a:srgbClr val="F99B3B"/>
                </a:solidFill>
                <a:latin typeface="PT Serif" panose="020A0603040505020204" pitchFamily="18" charset="0"/>
              </a:rPr>
              <a:t>Unequivocal Conclusion From Hope Never Dies: </a:t>
            </a:r>
          </a:p>
          <a:p>
            <a:pPr marL="0" indent="0">
              <a:lnSpc>
                <a:spcPct val="120000"/>
              </a:lnSpc>
              <a:buNone/>
            </a:pPr>
            <a:r>
              <a:rPr lang="is-IS" sz="2000" dirty="0"/>
              <a:t>There are Better Models Than Solely the “Standard of Care.” We Need to </a:t>
            </a:r>
            <a:r>
              <a:rPr lang="is-IS" sz="2000" b="1" dirty="0"/>
              <a:t>Formulate a Better Paradigm </a:t>
            </a:r>
            <a:r>
              <a:rPr lang="is-IS" sz="2000" dirty="0"/>
              <a:t>... </a:t>
            </a:r>
          </a:p>
          <a:p>
            <a:pPr marL="0" indent="0">
              <a:buNone/>
            </a:pPr>
            <a:endParaRPr lang="en-US" sz="2000" b="1" dirty="0">
              <a:solidFill>
                <a:srgbClr val="F99B3B"/>
              </a:solidFill>
              <a:latin typeface="PT Serif" panose="020A0603040505020204" pitchFamily="18" charset="0"/>
            </a:endParaRPr>
          </a:p>
          <a:p>
            <a:pPr marL="0" indent="0">
              <a:buNone/>
            </a:pPr>
            <a:r>
              <a:rPr lang="en-US" sz="2200" b="1" dirty="0">
                <a:solidFill>
                  <a:srgbClr val="F99B3B"/>
                </a:solidFill>
                <a:latin typeface="PT Serif" panose="020A0603040505020204" pitchFamily="18" charset="0"/>
              </a:rPr>
              <a:t>People Need to Know</a:t>
            </a:r>
          </a:p>
          <a:p>
            <a:pPr marL="0" indent="0">
              <a:lnSpc>
                <a:spcPct val="120000"/>
              </a:lnSpc>
              <a:buNone/>
            </a:pPr>
            <a:r>
              <a:rPr lang="is-IS" sz="2000" dirty="0"/>
              <a:t>I have met </a:t>
            </a:r>
            <a:r>
              <a:rPr lang="is-IS" sz="2000" b="1" dirty="0"/>
              <a:t>hundreds of people </a:t>
            </a:r>
            <a:r>
              <a:rPr lang="is-IS" sz="2000" dirty="0"/>
              <a:t>who were told to get their affairs in order. Regardless, many are </a:t>
            </a:r>
            <a:r>
              <a:rPr lang="is-IS" sz="2000" b="1" dirty="0"/>
              <a:t>surviving and thriving many years later.</a:t>
            </a:r>
            <a:r>
              <a:rPr lang="is-IS" sz="2000" dirty="0"/>
              <a:t> People need to hear the stories, and learn about their transformational, life-saving treatments.</a:t>
            </a:r>
            <a:endParaRPr lang="is-IS" sz="2000" b="1" u="sng" dirty="0"/>
          </a:p>
        </p:txBody>
      </p:sp>
    </p:spTree>
    <p:extLst>
      <p:ext uri="{BB962C8B-B14F-4D97-AF65-F5344CB8AC3E}">
        <p14:creationId xmlns:p14="http://schemas.microsoft.com/office/powerpoint/2010/main" val="29576330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674255" y="1742400"/>
            <a:ext cx="7841673" cy="4261640"/>
          </a:xfrm>
        </p:spPr>
        <p:txBody>
          <a:bodyPr/>
          <a:lstStyle/>
          <a:p>
            <a:pPr marL="0" indent="0">
              <a:lnSpc>
                <a:spcPct val="100000"/>
              </a:lnSpc>
              <a:buNone/>
            </a:pPr>
            <a:r>
              <a:rPr lang="en-US" sz="2000" b="1" dirty="0">
                <a:solidFill>
                  <a:srgbClr val="F99B3B"/>
                </a:solidFill>
              </a:rPr>
              <a:t>Dwight McKee, M.D.: </a:t>
            </a:r>
          </a:p>
          <a:p>
            <a:pPr marL="0" indent="0">
              <a:lnSpc>
                <a:spcPct val="120000"/>
              </a:lnSpc>
              <a:spcAft>
                <a:spcPts val="1200"/>
              </a:spcAft>
              <a:buNone/>
            </a:pPr>
            <a:r>
              <a:rPr lang="en-US" sz="1800" b="1" dirty="0"/>
              <a:t>“</a:t>
            </a:r>
            <a:r>
              <a:rPr lang="en-US" sz="1800" dirty="0"/>
              <a:t>When people recover from cancer, their relationships are better, their lives are better. Sometimes it takes cancer to get out of a bad marriage or a bad job and then you can embark upon things that are much more fulfilling. </a:t>
            </a:r>
            <a:r>
              <a:rPr lang="en-US" sz="1800" b="1" dirty="0"/>
              <a:t>Viewing cancer as a messenger or as a teacher, rather than as an enemy, can be useful on many levels</a:t>
            </a:r>
            <a:r>
              <a:rPr lang="en-US" sz="1800" dirty="0"/>
              <a:t>.” </a:t>
            </a:r>
          </a:p>
          <a:p>
            <a:pPr marL="0" indent="0">
              <a:lnSpc>
                <a:spcPct val="120000"/>
              </a:lnSpc>
              <a:spcAft>
                <a:spcPts val="1200"/>
              </a:spcAft>
              <a:buNone/>
            </a:pPr>
            <a:r>
              <a:rPr lang="en-US" sz="1800" dirty="0"/>
              <a:t>“There is a role for taking on the warrior persona at a certain point, but it is better if you can evolve beyond that to </a:t>
            </a:r>
            <a:r>
              <a:rPr lang="en-US" sz="1800" b="1" dirty="0"/>
              <a:t>become a scholar</a:t>
            </a:r>
            <a:r>
              <a:rPr lang="en-US" sz="1800" dirty="0"/>
              <a:t>. Assess how and what this disease process has opened you up to, in your life. You can learn a lot from cancer, and really </a:t>
            </a:r>
            <a:r>
              <a:rPr lang="en-US" sz="1800" b="1" dirty="0"/>
              <a:t>improve your life</a:t>
            </a:r>
            <a:r>
              <a:rPr lang="en-US" sz="1800" dirty="0"/>
              <a:t>. Healing your life, and the lives of your loved ones is </a:t>
            </a:r>
            <a:r>
              <a:rPr lang="en-US" sz="1800" b="1" dirty="0"/>
              <a:t>a transformational experience</a:t>
            </a:r>
            <a:r>
              <a:rPr lang="en-US" sz="1800" dirty="0"/>
              <a:t>, which the challenge of cancer offers.”</a:t>
            </a:r>
          </a:p>
          <a:p>
            <a:endParaRPr lang="en-US" sz="1600" dirty="0"/>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LESSONS LEARNED: </a:t>
            </a:r>
            <a:br>
              <a:rPr lang="en-US" b="1" dirty="0"/>
            </a:br>
            <a:r>
              <a:rPr lang="en-US" sz="3200" dirty="0"/>
              <a:t>Practitioner Pearls…</a:t>
            </a:r>
            <a:endParaRPr lang="en-US" sz="3600" dirty="0"/>
          </a:p>
        </p:txBody>
      </p:sp>
    </p:spTree>
    <p:extLst>
      <p:ext uri="{BB962C8B-B14F-4D97-AF65-F5344CB8AC3E}">
        <p14:creationId xmlns:p14="http://schemas.microsoft.com/office/powerpoint/2010/main" val="8089751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674255" y="1742400"/>
            <a:ext cx="7841673" cy="4261640"/>
          </a:xfrm>
        </p:spPr>
        <p:txBody>
          <a:bodyPr/>
          <a:lstStyle/>
          <a:p>
            <a:pPr>
              <a:lnSpc>
                <a:spcPct val="120000"/>
              </a:lnSpc>
              <a:spcAft>
                <a:spcPts val="1200"/>
              </a:spcAft>
            </a:pPr>
            <a:r>
              <a:rPr lang="en-US" sz="1800" b="1" dirty="0">
                <a:solidFill>
                  <a:srgbClr val="F99B3B"/>
                </a:solidFill>
              </a:rPr>
              <a:t>KNOW</a:t>
            </a:r>
            <a:r>
              <a:rPr lang="en-US" sz="1800" dirty="0">
                <a:solidFill>
                  <a:srgbClr val="F99B3B"/>
                </a:solidFill>
              </a:rPr>
              <a:t>, </a:t>
            </a:r>
            <a:r>
              <a:rPr lang="en-US" sz="1800" b="1" dirty="0">
                <a:solidFill>
                  <a:srgbClr val="F99B3B"/>
                </a:solidFill>
              </a:rPr>
              <a:t>that You Are Not A Statistic</a:t>
            </a:r>
            <a:r>
              <a:rPr lang="en-US" sz="1800" dirty="0"/>
              <a:t>, You are an Individual and Statistics Do Not Apply to You </a:t>
            </a:r>
            <a:r>
              <a:rPr lang="is-IS" sz="1800" dirty="0"/>
              <a:t>…</a:t>
            </a:r>
            <a:endParaRPr lang="en-US" sz="1800" dirty="0"/>
          </a:p>
          <a:p>
            <a:pPr>
              <a:lnSpc>
                <a:spcPct val="120000"/>
              </a:lnSpc>
              <a:spcAft>
                <a:spcPts val="1200"/>
              </a:spcAft>
            </a:pPr>
            <a:r>
              <a:rPr lang="en-US" sz="1800" b="1" dirty="0">
                <a:solidFill>
                  <a:srgbClr val="F99B3B"/>
                </a:solidFill>
              </a:rPr>
              <a:t>After the Initial Shock</a:t>
            </a:r>
            <a:r>
              <a:rPr lang="en-US" sz="1800" dirty="0"/>
              <a:t>, do Your Absolute Best to: Find that Inner Resolve, that Inner Strength, to </a:t>
            </a:r>
            <a:r>
              <a:rPr lang="en-US" sz="1800" b="1" dirty="0"/>
              <a:t>Move Forward with HOPE.</a:t>
            </a:r>
            <a:endParaRPr lang="en-US" sz="1800" dirty="0"/>
          </a:p>
          <a:p>
            <a:pPr>
              <a:lnSpc>
                <a:spcPct val="120000"/>
              </a:lnSpc>
              <a:spcAft>
                <a:spcPts val="1200"/>
              </a:spcAft>
            </a:pPr>
            <a:r>
              <a:rPr lang="en-US" sz="1800" b="1" dirty="0">
                <a:solidFill>
                  <a:srgbClr val="F99B3B"/>
                </a:solidFill>
              </a:rPr>
              <a:t>KNOW</a:t>
            </a:r>
            <a:r>
              <a:rPr lang="en-US" sz="1800" dirty="0"/>
              <a:t>, that Many Others Have ’Walked in Your Shoes’ and </a:t>
            </a:r>
            <a:r>
              <a:rPr lang="en-US" sz="1800" b="1" dirty="0"/>
              <a:t>Many-Many Others Have Survived and Thrived </a:t>
            </a:r>
            <a:r>
              <a:rPr lang="is-IS" sz="1800" b="1" dirty="0"/>
              <a:t>… </a:t>
            </a:r>
            <a:endParaRPr lang="is-IS" sz="1800" dirty="0"/>
          </a:p>
          <a:p>
            <a:pPr>
              <a:lnSpc>
                <a:spcPct val="120000"/>
              </a:lnSpc>
              <a:spcAft>
                <a:spcPts val="1200"/>
              </a:spcAft>
            </a:pPr>
            <a:r>
              <a:rPr lang="is-IS" sz="1800" b="1" dirty="0">
                <a:solidFill>
                  <a:srgbClr val="F99B3B"/>
                </a:solidFill>
              </a:rPr>
              <a:t>KNOW</a:t>
            </a:r>
            <a:r>
              <a:rPr lang="is-IS" sz="1800" dirty="0"/>
              <a:t>, That There are Caring Doctors and Other Cancer Specialists, Who Can Offer  Effective-Transformational Treatments and Therapies, for All Kinds and Stages of Cancer, Including Terminal Cancer, That Have Been Proven, Many Times, to S</a:t>
            </a:r>
            <a:r>
              <a:rPr lang="en-US" sz="1800" dirty="0"/>
              <a:t>a</a:t>
            </a:r>
            <a:r>
              <a:rPr lang="is-IS" sz="1800" dirty="0"/>
              <a:t>ve Lives.  </a:t>
            </a:r>
            <a:r>
              <a:rPr lang="is-IS" sz="1800" b="1" dirty="0"/>
              <a:t>KNOW THAT THIS IS TRUE, BECAUSE IT IS TRUE</a:t>
            </a:r>
            <a:r>
              <a:rPr lang="is-IS" sz="1800" dirty="0"/>
              <a:t>.</a:t>
            </a:r>
            <a:endParaRPr lang="en-US" sz="1800" dirty="0"/>
          </a:p>
          <a:p>
            <a:endParaRPr lang="en-US" sz="1600" dirty="0"/>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30000" y="110533"/>
            <a:ext cx="6639480" cy="1321104"/>
          </a:xfrm>
        </p:spPr>
        <p:txBody>
          <a:bodyPr lIns="90000">
            <a:noAutofit/>
          </a:bodyPr>
          <a:lstStyle/>
          <a:p>
            <a:pPr>
              <a:lnSpc>
                <a:spcPct val="80000"/>
              </a:lnSpc>
            </a:pPr>
            <a:r>
              <a:rPr lang="en-US" b="1" dirty="0"/>
              <a:t>IN CLOSING…</a:t>
            </a:r>
            <a:endParaRPr lang="en-US" sz="3600" dirty="0"/>
          </a:p>
        </p:txBody>
      </p:sp>
    </p:spTree>
    <p:extLst>
      <p:ext uri="{BB962C8B-B14F-4D97-AF65-F5344CB8AC3E}">
        <p14:creationId xmlns:p14="http://schemas.microsoft.com/office/powerpoint/2010/main" val="37598711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AC1697-F8A1-A148-B3C6-8DACFCE3170B}"/>
              </a:ext>
            </a:extLst>
          </p:cNvPr>
          <p:cNvSpPr>
            <a:spLocks noGrp="1"/>
          </p:cNvSpPr>
          <p:nvPr>
            <p:ph idx="1"/>
          </p:nvPr>
        </p:nvSpPr>
        <p:spPr>
          <a:xfrm>
            <a:off x="674255" y="2124364"/>
            <a:ext cx="7841673" cy="3879676"/>
          </a:xfrm>
        </p:spPr>
        <p:txBody>
          <a:bodyPr/>
          <a:lstStyle/>
          <a:p>
            <a:pPr marL="0" indent="0">
              <a:buNone/>
            </a:pPr>
            <a:r>
              <a:rPr lang="en-US" sz="2400" b="1" dirty="0">
                <a:latin typeface="PT Serif" panose="020B0604020202020204" charset="0"/>
              </a:rPr>
              <a:t>Contact Rick Shapiro: </a:t>
            </a:r>
          </a:p>
          <a:p>
            <a:pPr marL="0" indent="0">
              <a:lnSpc>
                <a:spcPct val="120000"/>
              </a:lnSpc>
              <a:buNone/>
              <a:tabLst>
                <a:tab pos="1792288" algn="l"/>
              </a:tabLst>
            </a:pPr>
            <a:r>
              <a:rPr lang="en-US" sz="2000" dirty="0"/>
              <a:t>Website	</a:t>
            </a:r>
            <a:r>
              <a:rPr lang="en-US" sz="2000" b="1" dirty="0">
                <a:solidFill>
                  <a:srgbClr val="F99B3B"/>
                </a:solidFill>
              </a:rPr>
              <a:t>www.HopeNeverDies.com </a:t>
            </a:r>
          </a:p>
          <a:p>
            <a:pPr marL="0" indent="0">
              <a:lnSpc>
                <a:spcPct val="120000"/>
              </a:lnSpc>
              <a:buNone/>
              <a:tabLst>
                <a:tab pos="1792288" algn="l"/>
              </a:tabLst>
            </a:pPr>
            <a:r>
              <a:rPr lang="en-US" sz="2000" dirty="0"/>
              <a:t>Email 	</a:t>
            </a:r>
            <a:r>
              <a:rPr lang="en-US" sz="2000" b="1" dirty="0">
                <a:solidFill>
                  <a:srgbClr val="F99B3B"/>
                </a:solidFill>
              </a:rPr>
              <a:t>RickShapiro16@gmail.com</a:t>
            </a:r>
            <a:endParaRPr lang="en-US" sz="2000" b="1" dirty="0">
              <a:solidFill>
                <a:srgbClr val="F99B3B"/>
              </a:solidFill>
              <a:hlinkClick r:id="rId2"/>
            </a:endParaRPr>
          </a:p>
          <a:p>
            <a:pPr marL="0" indent="0">
              <a:lnSpc>
                <a:spcPct val="120000"/>
              </a:lnSpc>
              <a:buNone/>
              <a:tabLst>
                <a:tab pos="1792288" algn="l"/>
              </a:tabLst>
            </a:pPr>
            <a:r>
              <a:rPr lang="en-US" sz="2000" dirty="0"/>
              <a:t>Phone or Text: 	</a:t>
            </a:r>
            <a:r>
              <a:rPr lang="en-US" sz="2000" b="1" dirty="0">
                <a:solidFill>
                  <a:srgbClr val="F99B3B"/>
                </a:solidFill>
              </a:rPr>
              <a:t>480-242-8090</a:t>
            </a:r>
            <a:r>
              <a:rPr lang="en-US" sz="2000" b="1" dirty="0"/>
              <a:t> </a:t>
            </a:r>
            <a:endParaRPr lang="en-US" sz="1800" b="1" dirty="0"/>
          </a:p>
          <a:p>
            <a:pPr marL="0" indent="0">
              <a:lnSpc>
                <a:spcPct val="120000"/>
              </a:lnSpc>
              <a:buNone/>
            </a:pPr>
            <a:endParaRPr lang="en-US" sz="1800" dirty="0"/>
          </a:p>
          <a:p>
            <a:pPr marL="0" indent="0">
              <a:lnSpc>
                <a:spcPct val="120000"/>
              </a:lnSpc>
              <a:buNone/>
            </a:pPr>
            <a:r>
              <a:rPr lang="en-US" sz="2400" b="1" dirty="0">
                <a:latin typeface="PT Serif" panose="020B0604020202020204" charset="0"/>
              </a:rPr>
              <a:t>Purchase Hope Never Dies:</a:t>
            </a:r>
          </a:p>
          <a:p>
            <a:pPr marL="0" indent="0">
              <a:lnSpc>
                <a:spcPct val="120000"/>
              </a:lnSpc>
              <a:buNone/>
            </a:pPr>
            <a:r>
              <a:rPr lang="en-US" sz="2000" dirty="0"/>
              <a:t>Through </a:t>
            </a:r>
            <a:r>
              <a:rPr lang="en-US" sz="2000" dirty="0">
                <a:solidFill>
                  <a:srgbClr val="F99B3B"/>
                </a:solidFill>
              </a:rPr>
              <a:t>www.Amazon.com </a:t>
            </a:r>
            <a:r>
              <a:rPr lang="en-US" sz="2000" dirty="0"/>
              <a:t>(Insert Hope Never Dies Rick Shapiro)  </a:t>
            </a:r>
          </a:p>
          <a:p>
            <a:pPr marL="0" indent="0">
              <a:lnSpc>
                <a:spcPct val="120000"/>
              </a:lnSpc>
              <a:buNone/>
            </a:pPr>
            <a:r>
              <a:rPr lang="en-US" sz="2000" dirty="0"/>
              <a:t>or his website (address above) or order from your local bookstore.</a:t>
            </a:r>
          </a:p>
          <a:p>
            <a:endParaRPr lang="en-US" sz="1600" dirty="0"/>
          </a:p>
        </p:txBody>
      </p:sp>
      <p:sp>
        <p:nvSpPr>
          <p:cNvPr id="6" name="Title 1">
            <a:extLst>
              <a:ext uri="{FF2B5EF4-FFF2-40B4-BE49-F238E27FC236}">
                <a16:creationId xmlns:a16="http://schemas.microsoft.com/office/drawing/2014/main" id="{6B606A45-9019-4832-9561-66E1E1ADC845}"/>
              </a:ext>
            </a:extLst>
          </p:cNvPr>
          <p:cNvSpPr>
            <a:spLocks noGrp="1"/>
          </p:cNvSpPr>
          <p:nvPr>
            <p:ph type="title"/>
          </p:nvPr>
        </p:nvSpPr>
        <p:spPr>
          <a:xfrm>
            <a:off x="629999" y="110533"/>
            <a:ext cx="7738145" cy="1321104"/>
          </a:xfrm>
        </p:spPr>
        <p:txBody>
          <a:bodyPr lIns="90000">
            <a:noAutofit/>
          </a:bodyPr>
          <a:lstStyle/>
          <a:p>
            <a:pPr>
              <a:lnSpc>
                <a:spcPct val="80000"/>
              </a:lnSpc>
            </a:pPr>
            <a:r>
              <a:rPr lang="en-AU" dirty="0"/>
              <a:t>To </a:t>
            </a:r>
            <a:r>
              <a:rPr lang="en-AU" b="1" dirty="0"/>
              <a:t>Contact</a:t>
            </a:r>
            <a:r>
              <a:rPr lang="en-AU" dirty="0"/>
              <a:t> Rick Shapiro, or  </a:t>
            </a:r>
            <a:br>
              <a:rPr lang="en-AU" dirty="0"/>
            </a:br>
            <a:r>
              <a:rPr lang="en-AU" b="1" dirty="0"/>
              <a:t>Purchase</a:t>
            </a:r>
            <a:r>
              <a:rPr lang="en-AU" dirty="0"/>
              <a:t> “Hope Never Dies”</a:t>
            </a:r>
            <a:endParaRPr lang="en-US" sz="3600" dirty="0"/>
          </a:p>
        </p:txBody>
      </p:sp>
    </p:spTree>
    <p:extLst>
      <p:ext uri="{BB962C8B-B14F-4D97-AF65-F5344CB8AC3E}">
        <p14:creationId xmlns:p14="http://schemas.microsoft.com/office/powerpoint/2010/main" val="1862988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55397</TotalTime>
  <Words>8575</Words>
  <Application>Microsoft Office PowerPoint</Application>
  <PresentationFormat>On-screen Show (4:3)</PresentationFormat>
  <Paragraphs>499</Paragraphs>
  <Slides>92</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92</vt:i4>
      </vt:variant>
    </vt:vector>
  </HeadingPairs>
  <TitlesOfParts>
    <vt:vector size="97" baseType="lpstr">
      <vt:lpstr>Calibri</vt:lpstr>
      <vt:lpstr>Source Sans Pro</vt:lpstr>
      <vt:lpstr>PT Serif</vt:lpstr>
      <vt:lpstr>Arial</vt:lpstr>
      <vt:lpstr>Office Theme</vt:lpstr>
      <vt:lpstr>COMPELLING LESSONS LEARNED, FROM:   “Hope Never Dies”</vt:lpstr>
      <vt:lpstr>BACKGROUND INFORMATION</vt:lpstr>
      <vt:lpstr>PowerPoint Presentation</vt:lpstr>
      <vt:lpstr>PowerPoint Presentation</vt:lpstr>
      <vt:lpstr>HOPE NEVER DIES: Trailer</vt:lpstr>
      <vt:lpstr>HISTORY: Why …“Hope Never Dies” </vt:lpstr>
      <vt:lpstr>Dad, My Son and Me: 1992</vt:lpstr>
      <vt:lpstr>Research: “Is there a better way than solely ‘SOC’ (chemo, radiation, surgery)?”</vt:lpstr>
      <vt:lpstr>Conclusions &amp; Action… Write “Hope Never Dies” …</vt:lpstr>
      <vt:lpstr>“Hope Never Dies”: Three Parts</vt:lpstr>
      <vt:lpstr>Julia Zahniser Original Diagnosis: 2008 NNN Breast Cancer   3-4 months to live</vt:lpstr>
      <vt:lpstr>Barb Pytlewski  Original Diagnosis: 1988 Utne, Col, Ureters, mets  2 years to live</vt:lpstr>
      <vt:lpstr>Diane Klenke  Original Diagnosis: 2004 PancCa, liver 3 months to live</vt:lpstr>
      <vt:lpstr>LESSONS LEARNED        “You are not a Statistic”</vt:lpstr>
      <vt:lpstr>LESSONS LEARNED        “You are not a Statistic”</vt:lpstr>
      <vt:lpstr>PowerPoint Presentation</vt:lpstr>
      <vt:lpstr>PowerPoint Presentation</vt:lpstr>
      <vt:lpstr>LESSONS LEARNED: Seeking and Implementing Other Evidence-Based Treatments and Therapies</vt:lpstr>
      <vt:lpstr>LESSON LEARNED Multi-Faceted Therapeutic Approach</vt:lpstr>
      <vt:lpstr>LESSONS LEARNED  What Constitutes Evidence?</vt:lpstr>
      <vt:lpstr>LESSONS LEARNED  Which Therapies Implemented? </vt:lpstr>
      <vt:lpstr>LESSONS LEARNED        Mind-Body Therapies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 Exercise Regimens</vt:lpstr>
      <vt:lpstr>LESSONS LEARNED Exercise Regimens</vt:lpstr>
      <vt:lpstr>LESSONS LEARNED:  Non-Generic Chemotherapy </vt:lpstr>
      <vt:lpstr>LESSONS LEARNED:  Non-Generic Chemotherapy </vt:lpstr>
      <vt:lpstr>LESSONS LEARNED:  Non-Generic Chemotherapy </vt:lpstr>
      <vt:lpstr>LESSONS LEARNED:  Non-Generic Chemotherapy </vt:lpstr>
      <vt:lpstr>LESSONS LEARNED:  Non-Generic Chemotherapy </vt:lpstr>
      <vt:lpstr>LESSONS LEARNED:  Non-Generic Chemotherapy </vt:lpstr>
      <vt:lpstr>LESSONS LEARNED:  Personalized Therapy</vt:lpstr>
      <vt:lpstr>LESSONS LEARNED:  Personalized Therapy Based On “Objective Tests”</vt:lpstr>
      <vt:lpstr>LESSONS LEARNED:  Objectives of Integrative and Alternate Therapies </vt:lpstr>
      <vt:lpstr>PowerPoint Presentation</vt:lpstr>
      <vt:lpstr>PowerPoint Presentation</vt:lpstr>
      <vt:lpstr>PowerPoint Presentation</vt:lpstr>
      <vt:lpstr>PowerPoint Presentation</vt:lpstr>
      <vt:lpstr>PowerPoint Presentation</vt:lpstr>
      <vt:lpstr>DIANE KLENKE Pancreatic Cancer</vt:lpstr>
      <vt:lpstr>PowerPoint Presentation</vt:lpstr>
      <vt:lpstr>PowerPoint Presentation</vt:lpstr>
      <vt:lpstr>PowerPoint Presentation</vt:lpstr>
      <vt:lpstr>2nd Story: 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JANET SOMMER Lung Cancer, mets to pancreas, liver, stomach, lymph system </vt:lpstr>
      <vt:lpstr>3rd Story: ELIZABETH PANKE  Ovarian &amp; Uterine Cancer, mets to stomach</vt:lpstr>
      <vt:lpstr>ELIZABETH PANKE  Ovarian &amp; Uterine Cancer, mets to stomach</vt:lpstr>
      <vt:lpstr>ELIZABETH PANKE  Ovarian &amp; Uterine Cancer, mets to stomach</vt:lpstr>
      <vt:lpstr>ELIZABETH PANKE  Ovarian &amp; Uterine Cancer, mets to stomach</vt:lpstr>
      <vt:lpstr>ELIZABETH PANKE  Ovarian &amp; Uterine Cancer, mets to stomach</vt:lpstr>
      <vt:lpstr>ELIZABETH PANKE  Ovarian &amp; Uterine Cancer, mets to stomach</vt:lpstr>
      <vt:lpstr>ELIZABETH PANKE  Ovarian &amp; Uterine Cancer, mets to stomach</vt:lpstr>
      <vt:lpstr>ELIZABETH PANKE  Ovarian &amp; Uterine Cancer, mets to stomach</vt:lpstr>
      <vt:lpstr>ELIZABETH PANKE  Ovarian &amp; Uterine Cancer, mets to stomach</vt:lpstr>
      <vt:lpstr>4th Story: 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Julie Zahniser  Triple Negative Breast Cancer </vt:lpstr>
      <vt:lpstr>LESSONS LEARNED:  Practitioner Pearls…</vt:lpstr>
      <vt:lpstr>LESSONS LEARNED:  Practitioner Pearls…</vt:lpstr>
      <vt:lpstr>LESSONS LEARNED:  Practitioner Pearls…</vt:lpstr>
      <vt:lpstr>LESSONS LEARNED:  Practitioner Pearls…</vt:lpstr>
      <vt:lpstr>IN CLOSING…</vt:lpstr>
      <vt:lpstr>To Contact Rick Shapiro, or   Purchase “Hope Never Dies”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HOPE NEVER DIES</dc:title>
  <dc:creator>rickshapiro16@gmail.com</dc:creator>
  <cp:lastModifiedBy>Brad Someone or other</cp:lastModifiedBy>
  <cp:revision>710</cp:revision>
  <cp:lastPrinted>2018-01-31T00:38:57Z</cp:lastPrinted>
  <dcterms:created xsi:type="dcterms:W3CDTF">2017-12-15T00:32:52Z</dcterms:created>
  <dcterms:modified xsi:type="dcterms:W3CDTF">2018-02-23T02:22:30Z</dcterms:modified>
</cp:coreProperties>
</file>