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1"/>
  </p:notesMasterIdLst>
  <p:sldIdLst>
    <p:sldId id="256" r:id="rId3"/>
    <p:sldId id="257" r:id="rId4"/>
    <p:sldId id="258" r:id="rId5"/>
    <p:sldId id="260" r:id="rId6"/>
    <p:sldId id="259" r:id="rId7"/>
    <p:sldId id="263" r:id="rId8"/>
    <p:sldId id="261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66" d="100"/>
          <a:sy n="66" d="100"/>
        </p:scale>
        <p:origin x="679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D52424-36E4-4046-B183-B48B978A8255}" type="datetimeFigureOut">
              <a:rPr lang="en-CA" smtClean="0"/>
              <a:t>3/30/18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47CA50-BABA-4C3F-8D68-6E7DDFED267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27302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altLang="en-US" dirty="0"/>
              <a:t>This slide must be visually presented to the audience AND verbalized by the speaker.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434460-913E-451E-8F01-1FBF65CA7593}" type="slidenum">
              <a:rPr lang="en-CA" smtClean="0">
                <a:solidFill>
                  <a:prstClr val="black"/>
                </a:solidFill>
              </a:rPr>
              <a:pPr/>
              <a:t>4</a:t>
            </a:fld>
            <a:endParaRPr lang="en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2201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97371-1DBB-41A3-AC6E-487B0C4207C2}" type="datetimeFigureOut">
              <a:rPr lang="en-CA" smtClean="0"/>
              <a:t>3/30/18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54926-E867-4577-9C95-64499C796E9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74354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97371-1DBB-41A3-AC6E-487B0C4207C2}" type="datetimeFigureOut">
              <a:rPr lang="en-CA" smtClean="0"/>
              <a:t>3/30/18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54926-E867-4577-9C95-64499C796E9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15637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97371-1DBB-41A3-AC6E-487B0C4207C2}" type="datetimeFigureOut">
              <a:rPr lang="en-CA" smtClean="0"/>
              <a:t>3/30/18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54926-E867-4577-9C95-64499C796E9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432834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1818C0E1-43CE-4037-BB75-44680DD007C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24" t="25501" r="19004" b="25500"/>
          <a:stretch/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C0A13258-E029-48DA-A2AD-8CBD70DFC3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910C07B-2DB4-4FA5-A962-24DA49BB45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D3F71CE-59A5-4F15-BED0-7EA794225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C845A-85AD-4DB7-A896-55774BB51072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3/30/18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91627B8-A9D2-473C-8E4A-66BB88572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B4AB63E-35B9-4AB8-92D8-84ACD223E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CC5CE-D97E-4D3E-B8B3-BE4CFDAF0B8D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3005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D3F71CE-59A5-4F15-BED0-7EA794225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C845A-85AD-4DB7-A896-55774BB51072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3/30/18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91627B8-A9D2-473C-8E4A-66BB88572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B4AB63E-35B9-4AB8-92D8-84ACD223E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CC5CE-D97E-4D3E-B8B3-BE4CFDAF0B8D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9E81176A-3F14-4431-8D1B-8C1CBBBA64B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8" t="25501" r="34725" b="25500"/>
          <a:stretch/>
        </p:blipFill>
        <p:spPr>
          <a:xfrm>
            <a:off x="1016000" y="0"/>
            <a:ext cx="11176000" cy="68580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971C1D5E-F322-4347-9720-0E41590876E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8" t="25501" r="93748" b="25500"/>
          <a:stretch/>
        </p:blipFill>
        <p:spPr>
          <a:xfrm>
            <a:off x="-88900" y="0"/>
            <a:ext cx="1168400" cy="6858000"/>
          </a:xfrm>
          <a:prstGeom prst="rect">
            <a:avLst/>
          </a:prstGeom>
        </p:spPr>
      </p:pic>
      <p:sp>
        <p:nvSpPr>
          <p:cNvPr id="11" name="Rectangle: Diagonal Corners Snipped 10">
            <a:extLst>
              <a:ext uri="{FF2B5EF4-FFF2-40B4-BE49-F238E27FC236}">
                <a16:creationId xmlns:a16="http://schemas.microsoft.com/office/drawing/2014/main" xmlns="" id="{F3180DDB-FE04-4D4C-9846-DAC1081D263D}"/>
              </a:ext>
            </a:extLst>
          </p:cNvPr>
          <p:cNvSpPr/>
          <p:nvPr userDrawn="1"/>
        </p:nvSpPr>
        <p:spPr>
          <a:xfrm>
            <a:off x="156882" y="4089400"/>
            <a:ext cx="4948518" cy="2572123"/>
          </a:xfrm>
          <a:prstGeom prst="snip2DiagRect">
            <a:avLst>
              <a:gd name="adj1" fmla="val 0"/>
              <a:gd name="adj2" fmla="val 28365"/>
            </a:avLst>
          </a:prstGeom>
          <a:solidFill>
            <a:schemeClr val="accent2">
              <a:alpha val="9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A">
              <a:solidFill>
                <a:prstClr val="white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73B497CF-8A69-4106-B330-33077B667D26}"/>
              </a:ext>
            </a:extLst>
          </p:cNvPr>
          <p:cNvSpPr/>
          <p:nvPr userDrawn="1"/>
        </p:nvSpPr>
        <p:spPr>
          <a:xfrm>
            <a:off x="358775" y="4405965"/>
            <a:ext cx="435292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4000" b="1" dirty="0">
                <a:solidFill>
                  <a:prstClr val="white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PREVENTION &amp; MANAGEMENT </a:t>
            </a:r>
            <a:br>
              <a:rPr lang="en-CA" sz="4000" b="1" dirty="0">
                <a:solidFill>
                  <a:prstClr val="white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CA" sz="4000" b="1" dirty="0">
                <a:solidFill>
                  <a:prstClr val="white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OF AECOPD</a:t>
            </a:r>
          </a:p>
        </p:txBody>
      </p:sp>
    </p:spTree>
    <p:extLst>
      <p:ext uri="{BB962C8B-B14F-4D97-AF65-F5344CB8AC3E}">
        <p14:creationId xmlns:p14="http://schemas.microsoft.com/office/powerpoint/2010/main" val="40288128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D3F71CE-59A5-4F15-BED0-7EA794225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C845A-85AD-4DB7-A896-55774BB51072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3/30/18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91627B8-A9D2-473C-8E4A-66BB88572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B4AB63E-35B9-4AB8-92D8-84ACD223E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CC5CE-D97E-4D3E-B8B3-BE4CFDAF0B8D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9E81176A-3F14-4431-8D1B-8C1CBBBA64B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8" t="25501" r="34725" b="25500"/>
          <a:stretch/>
        </p:blipFill>
        <p:spPr>
          <a:xfrm>
            <a:off x="1016000" y="0"/>
            <a:ext cx="11176000" cy="68580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971C1D5E-F322-4347-9720-0E41590876E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8" t="25501" r="93748" b="25500"/>
          <a:stretch/>
        </p:blipFill>
        <p:spPr>
          <a:xfrm>
            <a:off x="-88900" y="0"/>
            <a:ext cx="1168400" cy="6858000"/>
          </a:xfrm>
          <a:prstGeom prst="rect">
            <a:avLst/>
          </a:prstGeom>
        </p:spPr>
      </p:pic>
      <p:sp>
        <p:nvSpPr>
          <p:cNvPr id="11" name="Rectangle: Diagonal Corners Snipped 10">
            <a:extLst>
              <a:ext uri="{FF2B5EF4-FFF2-40B4-BE49-F238E27FC236}">
                <a16:creationId xmlns:a16="http://schemas.microsoft.com/office/drawing/2014/main" xmlns="" id="{F3180DDB-FE04-4D4C-9846-DAC1081D263D}"/>
              </a:ext>
            </a:extLst>
          </p:cNvPr>
          <p:cNvSpPr/>
          <p:nvPr userDrawn="1"/>
        </p:nvSpPr>
        <p:spPr>
          <a:xfrm>
            <a:off x="3238500" y="4749800"/>
            <a:ext cx="7670800" cy="1789112"/>
          </a:xfrm>
          <a:prstGeom prst="snip2DiagRect">
            <a:avLst>
              <a:gd name="adj1" fmla="val 0"/>
              <a:gd name="adj2" fmla="val 19453"/>
            </a:avLst>
          </a:prstGeom>
          <a:solidFill>
            <a:schemeClr val="accent2">
              <a:alpha val="9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A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1097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1818C0E1-43CE-4037-BB75-44680DD007C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24" t="25501" r="19004" b="25500"/>
          <a:stretch/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D3F71CE-59A5-4F15-BED0-7EA794225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C845A-85AD-4DB7-A896-55774BB51072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3/30/18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91627B8-A9D2-473C-8E4A-66BB88572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B4AB63E-35B9-4AB8-92D8-84ACD223E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CC5CE-D97E-4D3E-B8B3-BE4CFDAF0B8D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Rectangle: Diagonal Corners Snipped 9">
            <a:extLst>
              <a:ext uri="{FF2B5EF4-FFF2-40B4-BE49-F238E27FC236}">
                <a16:creationId xmlns:a16="http://schemas.microsoft.com/office/drawing/2014/main" xmlns="" id="{CB00011E-6970-43B7-99A9-2743EDE7A245}"/>
              </a:ext>
            </a:extLst>
          </p:cNvPr>
          <p:cNvSpPr/>
          <p:nvPr userDrawn="1"/>
        </p:nvSpPr>
        <p:spPr>
          <a:xfrm>
            <a:off x="7243482" y="2241177"/>
            <a:ext cx="4948518" cy="2375647"/>
          </a:xfrm>
          <a:prstGeom prst="snip2DiagRect">
            <a:avLst>
              <a:gd name="adj1" fmla="val 0"/>
              <a:gd name="adj2" fmla="val 28365"/>
            </a:avLst>
          </a:prstGeom>
          <a:solidFill>
            <a:schemeClr val="accent2">
              <a:alpha val="9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A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95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ED231CE-93F1-4265-A36B-B38F1DED8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53A8FFF-463C-4B3E-B416-505BDDAE41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F807749-CB5F-4B83-8D6B-27C693300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C845A-85AD-4DB7-A896-55774BB51072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3/30/18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5285B6A-9849-49A9-8097-F54096D84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8455237-106A-4B1C-9FF2-937D6A734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CC5CE-D97E-4D3E-B8B3-BE4CFDAF0B8D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xmlns="" id="{15C0CE22-F8DB-400E-8CA4-5DD14576110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42696" y="6356350"/>
            <a:ext cx="11379404" cy="390525"/>
          </a:xfrm>
        </p:spPr>
        <p:txBody>
          <a:bodyPr anchor="b" anchorCtr="0"/>
          <a:lstStyle>
            <a:lvl1pPr marL="0" indent="0">
              <a:spcBef>
                <a:spcPts val="0"/>
              </a:spcBef>
              <a:buNone/>
              <a:defRPr sz="1000"/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393832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ED231CE-93F1-4265-A36B-B38F1DED8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F807749-CB5F-4B83-8D6B-27C693300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C845A-85AD-4DB7-A896-55774BB51072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3/30/18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5285B6A-9849-49A9-8097-F54096D84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8455237-106A-4B1C-9FF2-937D6A734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CC5CE-D97E-4D3E-B8B3-BE4CFDAF0B8D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xmlns="" id="{D8E712BB-0509-45E7-8B8C-46445269DE7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42696" y="6356350"/>
            <a:ext cx="11379404" cy="390525"/>
          </a:xfrm>
        </p:spPr>
        <p:txBody>
          <a:bodyPr anchor="b" anchorCtr="0"/>
          <a:lstStyle>
            <a:lvl1pPr marL="0" indent="0">
              <a:spcBef>
                <a:spcPts val="0"/>
              </a:spcBef>
              <a:buNone/>
              <a:defRPr sz="1000"/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558867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4CF03CA-0F4E-476F-8C5C-CB8347392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9318B04-9120-47D6-9B9C-C70082FAFF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88E5F73-F079-4FFF-8887-17FBDBEC5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C845A-85AD-4DB7-A896-55774BB51072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3/30/18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4130E7A-93DD-420D-8950-FDD33A5DE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F0DE73B-9212-4E7E-A4EF-A6F82218C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CC5CE-D97E-4D3E-B8B3-BE4CFDAF0B8D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8003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48282A-3CFF-4A3D-B515-60A0092AE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FE87F1-D446-4749-91E2-7F75B9285B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B19272B-B153-4121-BFC6-5E65D43213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16895CD-0DE4-40A9-834E-8577BB9D1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C845A-85AD-4DB7-A896-55774BB51072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3/30/18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1E02725-32B6-4EEC-8243-531028B6B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9F445C6-5EB4-42AA-8E89-31E903658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CC5CE-D97E-4D3E-B8B3-BE4CFDAF0B8D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7714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97371-1DBB-41A3-AC6E-487B0C4207C2}" type="datetimeFigureOut">
              <a:rPr lang="en-CA" smtClean="0"/>
              <a:t>3/30/18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54926-E867-4577-9C95-64499C796E9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470754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56F1C0F-6A18-44D3-89DB-E6E2595EE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B1C2B9D-9528-4B10-9C07-1E9BEA6482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F279A21-5D57-457C-91C8-28F34CF556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072B7BB0-3233-496E-A4BC-B34BFC39DF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7A78451D-31A3-43A8-BFF2-9F60373BB0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0FA4471D-2CEB-4573-B833-0EB8604A7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C845A-85AD-4DB7-A896-55774BB51072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3/30/18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2428C659-6871-4473-8B8B-B8A71A52E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6968D488-AFE2-4842-9BC0-BCC39F6AF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CC5CE-D97E-4D3E-B8B3-BE4CFDAF0B8D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4621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EF40CF4-CE4B-4950-8069-3EDA1CFFD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33204B88-28BF-43CD-95D0-3034A3221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C845A-85AD-4DB7-A896-55774BB51072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3/30/18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AD844AF-9C1D-4FBC-B8DE-F9D9C44DA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173AF68E-555C-4B5D-BFC2-553D9BBE8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CC5CE-D97E-4D3E-B8B3-BE4CFDAF0B8D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78348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FE68E8B-D97F-4565-AB1E-0746466B1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C845A-85AD-4DB7-A896-55774BB51072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3/30/18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595F41A7-E428-48BB-9C1B-74F845202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87CEA7D-8B4D-40CF-94BD-1DDA8F45C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CC5CE-D97E-4D3E-B8B3-BE4CFDAF0B8D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97009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6AE672-3366-4613-B509-8F5A8CC0C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2E43D6F-E50A-415B-A0DB-1D1B706C5A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5B8B9A7-79B8-44A9-80BD-7B38AA6D11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202216C-7C53-42C3-8968-C6E71752C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C845A-85AD-4DB7-A896-55774BB51072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3/30/18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736CD85-79B3-4A15-8368-ECCA89FD4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AF217B0-9F3C-4D56-A58B-0C87B24CC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CC5CE-D97E-4D3E-B8B3-BE4CFDAF0B8D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94795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9C35E4F-1B47-47EC-93BF-CBA582B87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A5EE9BF0-C433-459A-B7DB-A2C43525CF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28453D1-EC93-4C42-873E-B2C45824CF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0311A82-E3CE-478A-ACA9-2E81E8B08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C845A-85AD-4DB7-A896-55774BB51072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3/30/18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93E0D26-63F6-4A21-AC22-DEAD78C6B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964370D-AB37-4032-B5E7-AEB94CCB4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CC5CE-D97E-4D3E-B8B3-BE4CFDAF0B8D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40666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9EE8A1C-978B-4537-AF0F-433DD4648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CE0C5BF-D38E-4B40-9DE1-B1059CDB6E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DF09F6A-4E89-4F5F-B1FF-E29E73FC2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C845A-85AD-4DB7-A896-55774BB51072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3/30/18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C5F2E8E-807C-4704-A64A-6B5C517AE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D5534DA-004F-4122-84FB-BAE1821B2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CC5CE-D97E-4D3E-B8B3-BE4CFDAF0B8D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36703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1A4BEF68-4A2D-49E8-91F9-68FAAD9570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FD7DEAB-693D-4BAD-87E7-A5D0EA5950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E9CA25E-1731-4B0B-851A-848F2EBD9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C845A-85AD-4DB7-A896-55774BB51072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3/30/18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17F0368-C0E0-41BD-A1C5-33850E7D2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9207087-108F-4D60-A39D-7A142848B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CC5CE-D97E-4D3E-B8B3-BE4CFDAF0B8D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4367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97371-1DBB-41A3-AC6E-487B0C4207C2}" type="datetimeFigureOut">
              <a:rPr lang="en-CA" smtClean="0"/>
              <a:t>3/30/18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54926-E867-4577-9C95-64499C796E9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5338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97371-1DBB-41A3-AC6E-487B0C4207C2}" type="datetimeFigureOut">
              <a:rPr lang="en-CA" smtClean="0"/>
              <a:t>3/30/18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54926-E867-4577-9C95-64499C796E9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48254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97371-1DBB-41A3-AC6E-487B0C4207C2}" type="datetimeFigureOut">
              <a:rPr lang="en-CA" smtClean="0"/>
              <a:t>3/30/18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54926-E867-4577-9C95-64499C796E9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9361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97371-1DBB-41A3-AC6E-487B0C4207C2}" type="datetimeFigureOut">
              <a:rPr lang="en-CA" smtClean="0"/>
              <a:t>3/30/18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54926-E867-4577-9C95-64499C796E9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05745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97371-1DBB-41A3-AC6E-487B0C4207C2}" type="datetimeFigureOut">
              <a:rPr lang="en-CA" smtClean="0"/>
              <a:t>3/30/18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54926-E867-4577-9C95-64499C796E9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81587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97371-1DBB-41A3-AC6E-487B0C4207C2}" type="datetimeFigureOut">
              <a:rPr lang="en-CA" smtClean="0"/>
              <a:t>3/30/18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54926-E867-4577-9C95-64499C796E9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86261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97371-1DBB-41A3-AC6E-487B0C4207C2}" type="datetimeFigureOut">
              <a:rPr lang="en-CA" smtClean="0"/>
              <a:t>3/30/18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54926-E867-4577-9C95-64499C796E9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4023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97371-1DBB-41A3-AC6E-487B0C4207C2}" type="datetimeFigureOut">
              <a:rPr lang="en-CA" smtClean="0"/>
              <a:t>3/30/18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54926-E867-4577-9C95-64499C796E9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1713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8B49C332-3477-4698-BA71-4AF0FB2B4B00}"/>
              </a:ext>
            </a:extLst>
          </p:cNvPr>
          <p:cNvSpPr/>
          <p:nvPr userDrawn="1"/>
        </p:nvSpPr>
        <p:spPr>
          <a:xfrm>
            <a:off x="1676400" y="-1"/>
            <a:ext cx="10553700" cy="173990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5200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>
              <a:solidFill>
                <a:prstClr val="white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324E1F6C-007F-4113-B28E-42E623596A2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8" t="22374" r="50593" b="13913"/>
          <a:stretch/>
        </p:blipFill>
        <p:spPr>
          <a:xfrm>
            <a:off x="-12700" y="0"/>
            <a:ext cx="1651000" cy="173990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563D3945-3695-48AB-8215-DCCF65F09947}"/>
              </a:ext>
            </a:extLst>
          </p:cNvPr>
          <p:cNvSpPr/>
          <p:nvPr userDrawn="1"/>
        </p:nvSpPr>
        <p:spPr>
          <a:xfrm>
            <a:off x="0" y="1765300"/>
            <a:ext cx="12192000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prstClr val="white"/>
              </a:solidFill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2341D8C3-A1D7-4F50-9B26-30BF3F4C8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6900" y="207167"/>
            <a:ext cx="9804400" cy="132556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8A3E137-573C-4179-9C40-99299A2190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2900" y="1947067"/>
            <a:ext cx="11379404" cy="42298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F3F2B0F-BAF1-41D1-B41E-926041606E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AC845A-85AD-4DB7-A896-55774BB51072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3/30/18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C2AB041-0FE2-458E-8359-48D64DB39E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16FD342-2FCA-40AD-841A-8EF8F74823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6CC5CE-D97E-4D3E-B8B3-BE4CFDAF0B8D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1448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‒"/>
        <a:defRPr sz="20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87748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1F5819EB-C99F-46DD-BC1F-C3B3329577A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8" t="25501" r="27449" b="25500"/>
          <a:stretch/>
        </p:blipFill>
        <p:spPr>
          <a:xfrm>
            <a:off x="1016000" y="0"/>
            <a:ext cx="12420600" cy="6858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CCA0321C-B94E-4109-A7A1-09F82173FCE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8" t="25501" r="93748" b="25500"/>
          <a:stretch/>
        </p:blipFill>
        <p:spPr>
          <a:xfrm>
            <a:off x="-88900" y="0"/>
            <a:ext cx="1168400" cy="6858000"/>
          </a:xfrm>
          <a:prstGeom prst="rect">
            <a:avLst/>
          </a:prstGeom>
        </p:spPr>
      </p:pic>
      <p:sp>
        <p:nvSpPr>
          <p:cNvPr id="5" name="Rectangle: Diagonal Corners Snipped 4">
            <a:extLst>
              <a:ext uri="{FF2B5EF4-FFF2-40B4-BE49-F238E27FC236}">
                <a16:creationId xmlns:a16="http://schemas.microsoft.com/office/drawing/2014/main" xmlns="" id="{47345E83-5CA4-4046-9766-096A5344F4D1}"/>
              </a:ext>
            </a:extLst>
          </p:cNvPr>
          <p:cNvSpPr/>
          <p:nvPr/>
        </p:nvSpPr>
        <p:spPr>
          <a:xfrm>
            <a:off x="156882" y="4089400"/>
            <a:ext cx="4948518" cy="2572123"/>
          </a:xfrm>
          <a:prstGeom prst="snip2DiagRect">
            <a:avLst>
              <a:gd name="adj1" fmla="val 0"/>
              <a:gd name="adj2" fmla="val 28365"/>
            </a:avLst>
          </a:prstGeom>
          <a:solidFill>
            <a:schemeClr val="accent2">
              <a:alpha val="9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A">
              <a:solidFill>
                <a:prstClr val="white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25AA452C-605A-45B3-A2DC-D14385ECDDF6}"/>
              </a:ext>
            </a:extLst>
          </p:cNvPr>
          <p:cNvSpPr/>
          <p:nvPr/>
        </p:nvSpPr>
        <p:spPr>
          <a:xfrm>
            <a:off x="358775" y="4498298"/>
            <a:ext cx="435292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3600" b="1" dirty="0">
                <a:solidFill>
                  <a:prstClr val="white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PREVENTION &amp; MANAGEMENT </a:t>
            </a:r>
            <a:br>
              <a:rPr lang="en-CA" sz="3600" b="1" dirty="0">
                <a:solidFill>
                  <a:prstClr val="white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CA" sz="3600" b="1" dirty="0">
                <a:solidFill>
                  <a:prstClr val="white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OF AECOPD</a:t>
            </a:r>
          </a:p>
        </p:txBody>
      </p:sp>
    </p:spTree>
    <p:extLst>
      <p:ext uri="{BB962C8B-B14F-4D97-AF65-F5344CB8AC3E}">
        <p14:creationId xmlns:p14="http://schemas.microsoft.com/office/powerpoint/2010/main" val="3324719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xmlns="" id="{581F6280-7C2E-45FB-847B-B5A06A4C2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Scientific Planning Committee (SPC)</a:t>
            </a:r>
            <a:endParaRPr lang="en-CA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4135A942-BCEB-4481-8536-5194B5058CC6}"/>
              </a:ext>
            </a:extLst>
          </p:cNvPr>
          <p:cNvSpPr/>
          <p:nvPr/>
        </p:nvSpPr>
        <p:spPr>
          <a:xfrm>
            <a:off x="2794000" y="1991041"/>
            <a:ext cx="66040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2000" b="1" dirty="0">
                <a:solidFill>
                  <a:srgbClr val="C01D66"/>
                </a:solidFill>
              </a:rPr>
              <a:t>Anthony D. </a:t>
            </a:r>
            <a:r>
              <a:rPr lang="en-CA" sz="2000" b="1" dirty="0" err="1">
                <a:solidFill>
                  <a:srgbClr val="C01D66"/>
                </a:solidFill>
              </a:rPr>
              <a:t>D'Urzo</a:t>
            </a:r>
            <a:r>
              <a:rPr lang="en-CA" sz="2000" b="1" dirty="0">
                <a:solidFill>
                  <a:srgbClr val="C01D66"/>
                </a:solidFill>
              </a:rPr>
              <a:t> MD, MSc, BPHE, CCFP</a:t>
            </a:r>
          </a:p>
          <a:p>
            <a:pPr algn="ctr"/>
            <a:r>
              <a:rPr lang="en-CA" sz="1600" dirty="0">
                <a:solidFill>
                  <a:prstClr val="black"/>
                </a:solidFill>
              </a:rPr>
              <a:t>Associate Professor, University of Toronto</a:t>
            </a:r>
          </a:p>
          <a:p>
            <a:pPr algn="ctr"/>
            <a:r>
              <a:rPr lang="en-CA" sz="1600" dirty="0">
                <a:solidFill>
                  <a:prstClr val="black"/>
                </a:solidFill>
              </a:rPr>
              <a:t>Department of Family and Community Medicine</a:t>
            </a:r>
          </a:p>
          <a:p>
            <a:pPr algn="ctr"/>
            <a:r>
              <a:rPr lang="en-CA" sz="1600" dirty="0">
                <a:solidFill>
                  <a:prstClr val="black"/>
                </a:solidFill>
              </a:rPr>
              <a:t>Toronto, Ontario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5B0B63BC-25B3-4C29-8243-ECAABEE922F2}"/>
              </a:ext>
            </a:extLst>
          </p:cNvPr>
          <p:cNvSpPr/>
          <p:nvPr/>
        </p:nvSpPr>
        <p:spPr>
          <a:xfrm>
            <a:off x="2794000" y="3290153"/>
            <a:ext cx="66040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2000" b="1" dirty="0">
                <a:solidFill>
                  <a:srgbClr val="C01D66"/>
                </a:solidFill>
              </a:rPr>
              <a:t>Daniel Ngui, BSc, PT, MD, FCFP </a:t>
            </a:r>
          </a:p>
          <a:p>
            <a:pPr algn="ctr"/>
            <a:r>
              <a:rPr lang="en-CA" sz="1600" dirty="0">
                <a:solidFill>
                  <a:prstClr val="black"/>
                </a:solidFill>
              </a:rPr>
              <a:t>Clinical Associate Professor </a:t>
            </a:r>
          </a:p>
          <a:p>
            <a:pPr algn="ctr"/>
            <a:r>
              <a:rPr lang="en-CA" sz="1600" dirty="0">
                <a:solidFill>
                  <a:prstClr val="black"/>
                </a:solidFill>
              </a:rPr>
              <a:t>University of British Columbia </a:t>
            </a:r>
          </a:p>
          <a:p>
            <a:pPr algn="ctr"/>
            <a:r>
              <a:rPr lang="en-CA" sz="1600" dirty="0">
                <a:solidFill>
                  <a:prstClr val="black"/>
                </a:solidFill>
              </a:rPr>
              <a:t>Medical Director </a:t>
            </a:r>
          </a:p>
          <a:p>
            <a:pPr algn="ctr"/>
            <a:r>
              <a:rPr lang="en-CA" sz="1600" dirty="0">
                <a:solidFill>
                  <a:prstClr val="black"/>
                </a:solidFill>
              </a:rPr>
              <a:t>Fraser Street Medical </a:t>
            </a:r>
          </a:p>
          <a:p>
            <a:pPr algn="ctr"/>
            <a:r>
              <a:rPr lang="en-CA" sz="1600" dirty="0">
                <a:solidFill>
                  <a:prstClr val="black"/>
                </a:solidFill>
              </a:rPr>
              <a:t>Vancouver, British Columbia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9057E36D-28AF-4211-9E29-4B9C1ECACFB5}"/>
              </a:ext>
            </a:extLst>
          </p:cNvPr>
          <p:cNvSpPr/>
          <p:nvPr/>
        </p:nvSpPr>
        <p:spPr>
          <a:xfrm>
            <a:off x="1981200" y="5081707"/>
            <a:ext cx="822960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2000" b="1" dirty="0">
                <a:solidFill>
                  <a:srgbClr val="C01D66"/>
                </a:solidFill>
              </a:rPr>
              <a:t>Marla Shapiro, C.M., MDCM, CCFP, </a:t>
            </a:r>
            <a:r>
              <a:rPr lang="en-CA" sz="2000" b="1" dirty="0" err="1">
                <a:solidFill>
                  <a:srgbClr val="C01D66"/>
                </a:solidFill>
              </a:rPr>
              <a:t>MHSc</a:t>
            </a:r>
            <a:r>
              <a:rPr lang="en-CA" sz="2000" b="1" dirty="0">
                <a:solidFill>
                  <a:srgbClr val="C01D66"/>
                </a:solidFill>
              </a:rPr>
              <a:t>, FRCPC, FCFP, NCMP </a:t>
            </a:r>
          </a:p>
          <a:p>
            <a:pPr algn="ctr"/>
            <a:r>
              <a:rPr lang="en-CA" sz="1600" dirty="0">
                <a:solidFill>
                  <a:prstClr val="black"/>
                </a:solidFill>
              </a:rPr>
              <a:t>Professor, University of Toronto </a:t>
            </a:r>
          </a:p>
          <a:p>
            <a:pPr algn="ctr"/>
            <a:r>
              <a:rPr lang="en-CA" sz="1600" dirty="0">
                <a:solidFill>
                  <a:prstClr val="black"/>
                </a:solidFill>
              </a:rPr>
              <a:t>Department of Family and Community Medicine</a:t>
            </a:r>
          </a:p>
          <a:p>
            <a:pPr algn="ctr"/>
            <a:r>
              <a:rPr lang="en-CA" sz="1600" dirty="0">
                <a:solidFill>
                  <a:prstClr val="black"/>
                </a:solidFill>
              </a:rPr>
              <a:t>University Health Network </a:t>
            </a:r>
          </a:p>
          <a:p>
            <a:pPr algn="ctr"/>
            <a:r>
              <a:rPr lang="en-CA" sz="1600" dirty="0">
                <a:solidFill>
                  <a:prstClr val="black"/>
                </a:solidFill>
              </a:rPr>
              <a:t>North York General, Mount Sinai </a:t>
            </a:r>
          </a:p>
          <a:p>
            <a:pPr algn="ctr"/>
            <a:r>
              <a:rPr lang="en-CA" sz="1600" dirty="0">
                <a:solidFill>
                  <a:prstClr val="black"/>
                </a:solidFill>
              </a:rPr>
              <a:t>Toronto, Ontario 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A3299C9B-7E92-4222-AB63-ABBB11DCBCFC}"/>
              </a:ext>
            </a:extLst>
          </p:cNvPr>
          <p:cNvCxnSpPr>
            <a:cxnSpLocks/>
          </p:cNvCxnSpPr>
          <p:nvPr/>
        </p:nvCxnSpPr>
        <p:spPr>
          <a:xfrm>
            <a:off x="2362200" y="3160592"/>
            <a:ext cx="7594600" cy="0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xmlns="" id="{FA69353A-8C38-4ED5-ABA3-A323759D66D8}"/>
              </a:ext>
            </a:extLst>
          </p:cNvPr>
          <p:cNvCxnSpPr>
            <a:cxnSpLocks/>
          </p:cNvCxnSpPr>
          <p:nvPr/>
        </p:nvCxnSpPr>
        <p:spPr>
          <a:xfrm>
            <a:off x="2362200" y="4952146"/>
            <a:ext cx="7594600" cy="0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4030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426D349-07B0-4515-8A9F-784D6535F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dirty="0"/>
              <a:t>Disclosure of Commercial Support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9183E00-BB12-4D6E-8116-26180335CE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843" indent="-342843" defTabSz="914250">
              <a:defRPr/>
            </a:pPr>
            <a:r>
              <a:rPr lang="en-CA" sz="2000" b="1" dirty="0"/>
              <a:t>This program has received financial support from [</a:t>
            </a:r>
            <a:r>
              <a:rPr lang="en-CA" sz="2000" b="1" i="1" dirty="0"/>
              <a:t>organization name</a:t>
            </a:r>
            <a:r>
              <a:rPr lang="en-CA" sz="2000" b="1" dirty="0"/>
              <a:t>] in the form of </a:t>
            </a:r>
            <a:r>
              <a:rPr lang="en-CA" sz="2000" dirty="0"/>
              <a:t>an educational grant.</a:t>
            </a:r>
            <a:endParaRPr lang="en-CA" sz="2000" b="1" dirty="0"/>
          </a:p>
          <a:p>
            <a:pPr marL="342843" indent="-342843" defTabSz="914250">
              <a:defRPr/>
            </a:pPr>
            <a:r>
              <a:rPr lang="en-CA" sz="2000" b="1" dirty="0"/>
              <a:t>This program has received in-kind support from </a:t>
            </a:r>
            <a:r>
              <a:rPr lang="en-CA" sz="2000" dirty="0"/>
              <a:t>[</a:t>
            </a:r>
            <a:r>
              <a:rPr lang="en-CA" sz="2000" i="1" dirty="0"/>
              <a:t>organization name</a:t>
            </a:r>
            <a:r>
              <a:rPr lang="en-CA" sz="2000" dirty="0"/>
              <a:t>] </a:t>
            </a:r>
            <a:r>
              <a:rPr lang="en-CA" sz="2000" b="1" dirty="0"/>
              <a:t>in the form of </a:t>
            </a:r>
            <a:r>
              <a:rPr lang="en-CA" sz="2000" dirty="0"/>
              <a:t>[describe support here – e.g. logistical support].</a:t>
            </a:r>
            <a:endParaRPr lang="en-CA" b="1" u="sng" dirty="0"/>
          </a:p>
          <a:p>
            <a:pPr marL="342843" indent="-342843" defTabSz="914250">
              <a:defRPr/>
            </a:pPr>
            <a:endParaRPr lang="en-CA" b="1" u="sng" dirty="0"/>
          </a:p>
          <a:p>
            <a:pPr marL="342843" indent="-342843" defTabSz="914250">
              <a:defRPr/>
            </a:pPr>
            <a:r>
              <a:rPr lang="en-CA" b="1" u="sng" dirty="0"/>
              <a:t>Potential for conflict(s) of interest</a:t>
            </a:r>
            <a:r>
              <a:rPr lang="en-CA" b="1" dirty="0"/>
              <a:t>:</a:t>
            </a:r>
          </a:p>
          <a:p>
            <a:pPr marL="742828" lvl="1" indent="-285704" defTabSz="914250">
              <a:spcBef>
                <a:spcPts val="1000"/>
              </a:spcBef>
              <a:defRPr/>
            </a:pPr>
            <a:r>
              <a:rPr lang="en-CA" sz="1800" dirty="0"/>
              <a:t>[Speaker/Faculty name] has received [payment/funding, etc.] from [organization supporting this program </a:t>
            </a:r>
            <a:r>
              <a:rPr lang="en-CA" sz="1800" u="sng" dirty="0"/>
              <a:t>AND/OR</a:t>
            </a:r>
            <a:r>
              <a:rPr lang="en-CA" sz="1800" dirty="0"/>
              <a:t> organization whose product(s) are being discussed in this program].</a:t>
            </a:r>
          </a:p>
          <a:p>
            <a:pPr marL="742828" lvl="1" indent="-285704" defTabSz="914250">
              <a:spcBef>
                <a:spcPts val="1000"/>
              </a:spcBef>
              <a:defRPr/>
            </a:pPr>
            <a:r>
              <a:rPr lang="en-CA" sz="1800" dirty="0"/>
              <a:t>[Supporting organization name] [developed/licenses/distributes/benefits from the sale of, etc.] a product that will be discussed in this program: [insert generic and brand name here]</a:t>
            </a:r>
            <a:endParaRPr lang="en-CA" sz="2400" dirty="0"/>
          </a:p>
          <a:p>
            <a:pPr marL="0" indent="0" defTabSz="914250">
              <a:defRPr/>
            </a:pP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60907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1C02770-380B-4877-A805-BA46B21B9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dirty="0" smtClean="0"/>
              <a:t>Faculty/Presenter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64DBA06-DD07-4CE4-9580-8F78223CC7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9913" y="3466618"/>
            <a:ext cx="6311139" cy="2912901"/>
          </a:xfrm>
        </p:spPr>
        <p:txBody>
          <a:bodyPr/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CA" altLang="en-US" b="1" dirty="0" smtClean="0"/>
              <a:t>Robert </a:t>
            </a:r>
            <a:r>
              <a:rPr lang="en-CA" altLang="en-US" b="1" dirty="0"/>
              <a:t>P. </a:t>
            </a:r>
            <a:r>
              <a:rPr lang="en-CA" altLang="en-US" b="1" dirty="0" err="1"/>
              <a:t>Giugliano</a:t>
            </a:r>
            <a:r>
              <a:rPr lang="en-CA" altLang="en-US" b="1" dirty="0"/>
              <a:t>, MD, SM, FACC, FAHA </a:t>
            </a:r>
            <a:r>
              <a:rPr lang="en-CA" altLang="en-US" sz="12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CA" altLang="en-US" sz="12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CA" altLang="en-US" dirty="0"/>
              <a:t>Senior Investigator, TIMI Study Group </a:t>
            </a:r>
            <a:br>
              <a:rPr lang="en-CA" altLang="en-US" dirty="0"/>
            </a:br>
            <a:r>
              <a:rPr lang="en-CA" altLang="en-US" dirty="0"/>
              <a:t>Physician, Cardiovascular Medicine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CA" altLang="en-US" dirty="0"/>
              <a:t>Brigham and Women's Hospital </a:t>
            </a:r>
            <a:br>
              <a:rPr lang="en-CA" altLang="en-US" dirty="0"/>
            </a:br>
            <a:r>
              <a:rPr lang="en-CA" altLang="en-US" dirty="0"/>
              <a:t>Associate Professor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CA" altLang="en-US" dirty="0"/>
              <a:t>Harvard Medical School </a:t>
            </a:r>
          </a:p>
          <a:p>
            <a:pPr lvl="1"/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127322" y="1950334"/>
            <a:ext cx="36576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Photo inserted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4083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1C02770-380B-4877-A805-BA46B21B9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dirty="0"/>
              <a:t>Faculty/Presenter Disclosure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64DBA06-DD07-4CE4-9580-8F78223CC7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/>
              <a:t>Faculty:</a:t>
            </a:r>
            <a:r>
              <a:rPr lang="en-CA" dirty="0"/>
              <a:t> [Speaker’s name]</a:t>
            </a:r>
          </a:p>
          <a:p>
            <a:endParaRPr lang="en-CA" dirty="0"/>
          </a:p>
          <a:p>
            <a:r>
              <a:rPr lang="en-CA" b="1" dirty="0"/>
              <a:t>Relationships with commercial interests:</a:t>
            </a:r>
          </a:p>
          <a:p>
            <a:pPr lvl="1"/>
            <a:r>
              <a:rPr lang="en-CA" dirty="0"/>
              <a:t>Grants/Research Support: </a:t>
            </a:r>
            <a:r>
              <a:rPr lang="en-CA" dirty="0" err="1"/>
              <a:t>PharmaCorp</a:t>
            </a:r>
            <a:r>
              <a:rPr lang="en-CA" dirty="0"/>
              <a:t> ABC</a:t>
            </a:r>
          </a:p>
          <a:p>
            <a:pPr lvl="1"/>
            <a:r>
              <a:rPr lang="en-CA" dirty="0"/>
              <a:t>Speakers Bureau/Honoraria: XYZ Biopharmaceuticals Ltd.</a:t>
            </a:r>
          </a:p>
          <a:p>
            <a:pPr lvl="1"/>
            <a:r>
              <a:rPr lang="en-CA" dirty="0"/>
              <a:t>Consulting Fees: </a:t>
            </a:r>
            <a:r>
              <a:rPr lang="en-CA" dirty="0" err="1"/>
              <a:t>MedX</a:t>
            </a:r>
            <a:r>
              <a:rPr lang="en-CA" dirty="0"/>
              <a:t> Group Inc.</a:t>
            </a:r>
          </a:p>
          <a:p>
            <a:pPr lvl="1"/>
            <a:r>
              <a:rPr lang="en-CA" dirty="0"/>
              <a:t>Other: Employee of XXY Hospital Group</a:t>
            </a:r>
          </a:p>
          <a:p>
            <a:endParaRPr lang="en-CA" dirty="0"/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10127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260A553-52EE-4979-A9FD-BF12127F7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dirty="0"/>
              <a:t>Mitigating Potential Bias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C97DE92-619F-4338-B920-931CD000A8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 smtClean="0"/>
          </a:p>
          <a:p>
            <a:pPr lvl="0"/>
            <a:r>
              <a:rPr lang="en-US" dirty="0" smtClean="0"/>
              <a:t>All </a:t>
            </a:r>
            <a:r>
              <a:rPr lang="en-US" dirty="0"/>
              <a:t>content has been reviewed by a physician steering committee and the College of Family Physicians </a:t>
            </a:r>
            <a:r>
              <a:rPr lang="en-US" dirty="0" smtClean="0"/>
              <a:t>Canada</a:t>
            </a:r>
          </a:p>
          <a:p>
            <a:pPr lvl="0"/>
            <a:endParaRPr lang="en-CA" dirty="0"/>
          </a:p>
          <a:p>
            <a:pPr lvl="0"/>
            <a:r>
              <a:rPr lang="en-US" dirty="0"/>
              <a:t>All data has been sourced from evidence that is clinically accepted </a:t>
            </a:r>
            <a:endParaRPr lang="en-US" dirty="0" smtClean="0"/>
          </a:p>
          <a:p>
            <a:pPr lvl="0"/>
            <a:endParaRPr lang="en-CA" dirty="0"/>
          </a:p>
          <a:p>
            <a:pPr lvl="0"/>
            <a:r>
              <a:rPr lang="en-US" dirty="0"/>
              <a:t>All support used in justification of patient care recommendations conform to generally accepted standards</a:t>
            </a:r>
            <a:endParaRPr lang="en-CA" dirty="0"/>
          </a:p>
          <a:p>
            <a:pPr marL="0" indent="0" defTabSz="914250">
              <a:buNone/>
              <a:defRPr/>
            </a:pPr>
            <a:endParaRPr lang="en-CA" dirty="0"/>
          </a:p>
          <a:p>
            <a:pPr marL="0" indent="0" defTabSz="914250">
              <a:buNone/>
              <a:defRPr/>
            </a:pPr>
            <a:endParaRPr lang="en-CA" dirty="0"/>
          </a:p>
          <a:p>
            <a:pPr marL="0" indent="0" defTabSz="914250">
              <a:buNone/>
              <a:defRPr/>
            </a:pP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872808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940D2EB-FC58-43AC-BED9-1826BAC2E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Learning Objectives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4D17E85-F704-415C-A7B9-508DE5E9FE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000" b="1" dirty="0"/>
              <a:t>By participating in this educational program, health care providers will be able to:</a:t>
            </a:r>
          </a:p>
          <a:p>
            <a:pPr marL="457200" lvl="1" indent="-457200">
              <a:spcBef>
                <a:spcPts val="800"/>
              </a:spcBef>
              <a:spcAft>
                <a:spcPts val="800"/>
              </a:spcAft>
              <a:buFont typeface="+mj-lt"/>
              <a:buAutoNum type="arabicPeriod"/>
              <a:tabLst>
                <a:tab pos="914400" algn="l"/>
              </a:tabLst>
            </a:pPr>
            <a:r>
              <a:rPr lang="en-US" sz="2400" b="1" dirty="0">
                <a:solidFill>
                  <a:schemeClr val="accent2"/>
                </a:solidFill>
              </a:rPr>
              <a:t>UNDERSTAND</a:t>
            </a:r>
            <a:r>
              <a:rPr lang="en-US" sz="2400" dirty="0"/>
              <a:t> the burden of acute exacerbations in patients with COPD</a:t>
            </a:r>
          </a:p>
          <a:p>
            <a:pPr marL="457200" lvl="1" indent="-457200">
              <a:spcBef>
                <a:spcPts val="800"/>
              </a:spcBef>
              <a:spcAft>
                <a:spcPts val="800"/>
              </a:spcAft>
              <a:buFont typeface="+mj-lt"/>
              <a:buAutoNum type="arabicPeriod"/>
              <a:tabLst>
                <a:tab pos="914400" algn="l"/>
              </a:tabLst>
            </a:pPr>
            <a:r>
              <a:rPr lang="en-US" sz="2400" b="1" dirty="0">
                <a:solidFill>
                  <a:schemeClr val="accent2"/>
                </a:solidFill>
              </a:rPr>
              <a:t>OPTIMALLY</a:t>
            </a:r>
            <a:r>
              <a:rPr lang="en-US" sz="2400" dirty="0"/>
              <a:t> manage acute exacerbations of COPD (AECOPD)</a:t>
            </a:r>
          </a:p>
          <a:p>
            <a:pPr marL="457200" lvl="1" indent="-457200">
              <a:spcBef>
                <a:spcPts val="800"/>
              </a:spcBef>
              <a:spcAft>
                <a:spcPts val="800"/>
              </a:spcAft>
              <a:buFont typeface="+mj-lt"/>
              <a:buAutoNum type="arabicPeriod"/>
              <a:tabLst>
                <a:tab pos="914400" algn="l"/>
              </a:tabLst>
            </a:pPr>
            <a:r>
              <a:rPr lang="en-US" sz="2400" b="1" dirty="0">
                <a:solidFill>
                  <a:schemeClr val="accent2"/>
                </a:solidFill>
              </a:rPr>
              <a:t>APPLY</a:t>
            </a:r>
            <a:r>
              <a:rPr lang="en-US" sz="2400" dirty="0"/>
              <a:t> non-pharmacologic and pharmacologic approaches to prevent future AECOPD</a:t>
            </a:r>
          </a:p>
          <a:p>
            <a:pPr marL="457200" lvl="1" indent="-457200">
              <a:spcBef>
                <a:spcPts val="800"/>
              </a:spcBef>
              <a:spcAft>
                <a:spcPts val="800"/>
              </a:spcAft>
              <a:buFont typeface="+mj-lt"/>
              <a:buAutoNum type="arabicPeriod"/>
              <a:tabLst>
                <a:tab pos="914400" algn="l"/>
              </a:tabLst>
            </a:pPr>
            <a:r>
              <a:rPr lang="en-US" sz="2400" b="1" dirty="0">
                <a:solidFill>
                  <a:schemeClr val="accent2"/>
                </a:solidFill>
              </a:rPr>
              <a:t>INCORPORATE</a:t>
            </a:r>
            <a:r>
              <a:rPr lang="en-US" sz="2400" dirty="0"/>
              <a:t> guideline recommendations into clinical practice to manage comorbidities and assess inhaler techniques of COPD patients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759545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COPD Podcas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99AB4"/>
      </a:accent1>
      <a:accent2>
        <a:srgbClr val="C01D66"/>
      </a:accent2>
      <a:accent3>
        <a:srgbClr val="817613"/>
      </a:accent3>
      <a:accent4>
        <a:srgbClr val="032D34"/>
      </a:accent4>
      <a:accent5>
        <a:srgbClr val="007303"/>
      </a:accent5>
      <a:accent6>
        <a:srgbClr val="F3320C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386</Words>
  <Application>Microsoft Office PowerPoint</Application>
  <PresentationFormat>Widescreen</PresentationFormat>
  <Paragraphs>77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1_Office Theme</vt:lpstr>
      <vt:lpstr>PowerPoint Presentation</vt:lpstr>
      <vt:lpstr>PowerPoint Presentation</vt:lpstr>
      <vt:lpstr> Scientific Planning Committee (SPC)</vt:lpstr>
      <vt:lpstr>Disclosure of Commercial Support</vt:lpstr>
      <vt:lpstr>Faculty/Presenter</vt:lpstr>
      <vt:lpstr>Faculty/Presenter Disclosure</vt:lpstr>
      <vt:lpstr>Mitigating Potential Bias</vt:lpstr>
      <vt:lpstr>Learning Objectives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Michelle Tsigoulis</dc:creator>
  <cp:lastModifiedBy>Michelle Tsigoulis</cp:lastModifiedBy>
  <cp:revision>2</cp:revision>
  <dcterms:created xsi:type="dcterms:W3CDTF">2018-03-30T11:08:34Z</dcterms:created>
  <dcterms:modified xsi:type="dcterms:W3CDTF">2018-03-30T11:13:44Z</dcterms:modified>
</cp:coreProperties>
</file>